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261" r:id="rId9"/>
    <p:sldId id="262" r:id="rId10"/>
    <p:sldId id="263" r:id="rId11"/>
    <p:sldId id="266" r:id="rId12"/>
    <p:sldId id="276" r:id="rId13"/>
    <p:sldId id="267" r:id="rId14"/>
    <p:sldId id="27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Эльвира Загфарова" initials="ЭЗ" lastIdx="0" clrIdx="0">
    <p:extLst>
      <p:ext uri="{19B8F6BF-5375-455C-9EA6-DF929625EA0E}">
        <p15:presenceInfo xmlns:p15="http://schemas.microsoft.com/office/powerpoint/2012/main" userId="cacbe9571a85178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4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CA34B-12D1-42C2-995B-DC1B8988602C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10DE4-2F9D-48D9-A6B8-B66350C1A2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2877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9A20C-FAF7-4FB9-B5CE-9C44C6FFF020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A5AF0-1E94-4FDF-88DE-C1B05D00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956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A609-A7B8-471E-BCE0-AB5754452149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606E-657B-4045-A300-CEB946269B1E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0A21C-6171-4179-BBBD-ACF77621A4B0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39C8-82EC-4B5F-A5F3-EAF4C9064C5F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8BF2-60BF-487B-8219-E2944DC2C815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B837-7706-4346-AC9A-E7D2E0A8BC26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0CBAB-779A-4904-8360-D91CF879B6B9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469E-0B91-4309-B85C-881E2DED5799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85EE-75C7-4F07-A845-6DEEFB011CA5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160-368E-4E25-9D2E-B32E7013503C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BA03C-3E17-4931-B9E7-C9058F1D0330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176D-683F-41C4-9799-CFEBBF1CD754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298C9-31FC-4545-B6B9-346AF1A415CE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5A78-7BA8-46D0-BA22-50CB52642353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546B-AD0B-4D3B-BA35-81DC20283512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0A03-66B8-447F-AD8D-1471AE79F4FA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4C0A7-ABC9-46C8-A9DE-30A915E25559}" type="datetime1">
              <a:rPr lang="en-US" smtClean="0"/>
              <a:t>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3109" y="2514600"/>
            <a:ext cx="10920548" cy="1876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/>
              <a:t/>
            </a:r>
            <a:br>
              <a:rPr lang="ru-RU" sz="4400" b="1" dirty="0"/>
            </a:br>
            <a:r>
              <a:rPr lang="ru-RU" sz="4400" b="1" dirty="0" smtClean="0"/>
              <a:t>Раздел 1. Элементы теории множеств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3100" b="1" dirty="0" smtClean="0"/>
              <a:t>Тема 1.1 Основы теории множеств</a:t>
            </a:r>
            <a:br>
              <a:rPr lang="ru-RU" sz="3100" b="1" dirty="0" smtClean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48147" y="3991928"/>
            <a:ext cx="9475515" cy="1126283"/>
          </a:xfrm>
        </p:spPr>
        <p:txBody>
          <a:bodyPr>
            <a:noAutofit/>
          </a:bodyPr>
          <a:lstStyle/>
          <a:p>
            <a:r>
              <a:rPr lang="ru-RU" sz="2000" b="1" dirty="0"/>
              <a:t>Занятие 3. Основные операции над множествами их свойства. </a:t>
            </a:r>
            <a:r>
              <a:rPr lang="ru-RU" sz="2000" b="1" dirty="0" smtClean="0"/>
              <a:t>   Диаграммы </a:t>
            </a:r>
            <a:r>
              <a:rPr lang="ru-RU" sz="2000" b="1" dirty="0"/>
              <a:t>Эйлера-Венна</a:t>
            </a:r>
            <a:r>
              <a:rPr lang="ru-RU" sz="3200" b="1" dirty="0"/>
              <a:t>.</a:t>
            </a:r>
            <a:r>
              <a:rPr lang="ru-RU" sz="2000" b="1" dirty="0"/>
              <a:t/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609849" y="561975"/>
            <a:ext cx="6276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Троицкий АТК – филиал МГТУ ГА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95399" y="1409700"/>
            <a:ext cx="105482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b="1" dirty="0" smtClean="0"/>
              <a:t>ДИСКРЕТНАЯ МАТЕМАТИКА И ЭЛЕМЕНТЫ МАТЕМАТИЧЕСКОЙ ЛОГИКИ</a:t>
            </a:r>
          </a:p>
          <a:p>
            <a:pPr algn="ctr"/>
            <a:r>
              <a:rPr lang="ru-RU" b="1" dirty="0" smtClean="0"/>
              <a:t>2 КУРС,</a:t>
            </a:r>
          </a:p>
          <a:p>
            <a:pPr algn="ctr"/>
            <a:r>
              <a:rPr lang="ru-RU" b="1" dirty="0" smtClean="0"/>
              <a:t> СПЕЦИАЛЬНОСТЬ 09.02.07 «ИНФОРМАЦИОННЫЕ СИСТЕМЫ И ПРОГРАММИРОВАНИЕ»</a:t>
            </a:r>
          </a:p>
          <a:p>
            <a:pPr algn="ctr"/>
            <a:endParaRPr lang="ru-RU" b="1" dirty="0"/>
          </a:p>
          <a:p>
            <a:pPr algn="ctr"/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84612" y="5294923"/>
            <a:ext cx="7639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Разработано преподавателем ЦК ПЭВМ      </a:t>
            </a:r>
            <a:r>
              <a:rPr lang="ru-RU" dirty="0" err="1" smtClean="0"/>
              <a:t>Загфаровой</a:t>
            </a:r>
            <a:r>
              <a:rPr lang="ru-RU" dirty="0" smtClean="0"/>
              <a:t> Э.Р.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408487" y="5851636"/>
            <a:ext cx="3295650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Троицк, 2025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62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2551" y="624110"/>
            <a:ext cx="10152062" cy="1280890"/>
          </a:xfrm>
        </p:spPr>
        <p:txBody>
          <a:bodyPr/>
          <a:lstStyle/>
          <a:p>
            <a:r>
              <a:rPr lang="ru-RU" dirty="0" smtClean="0"/>
              <a:t>                            </a:t>
            </a:r>
            <a:r>
              <a:rPr lang="ru-RU" sz="4400" b="1" dirty="0" smtClean="0"/>
              <a:t>Джон Венн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6301" y="1800225"/>
            <a:ext cx="10628312" cy="4524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/>
              <a:t>ВЕНН (</a:t>
            </a:r>
            <a:r>
              <a:rPr lang="ru-RU" sz="2400" dirty="0" err="1"/>
              <a:t>Venn</a:t>
            </a:r>
            <a:r>
              <a:rPr lang="ru-RU" sz="2400" dirty="0"/>
              <a:t>) </a:t>
            </a:r>
            <a:r>
              <a:rPr lang="ru-RU" sz="2400" dirty="0" smtClean="0"/>
              <a:t>Джон родился 4 августа1834</a:t>
            </a:r>
            <a:r>
              <a:rPr lang="ru-RU" sz="2400" dirty="0"/>
              <a:t>, </a:t>
            </a:r>
            <a:r>
              <a:rPr lang="ru-RU" sz="2400" dirty="0" err="1"/>
              <a:t>Драй­пул</a:t>
            </a:r>
            <a:r>
              <a:rPr lang="ru-RU" sz="2400" dirty="0"/>
              <a:t>,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близ </a:t>
            </a:r>
            <a:r>
              <a:rPr lang="ru-RU" sz="2400" dirty="0" err="1" smtClean="0"/>
              <a:t>Хал­ла</a:t>
            </a:r>
            <a:r>
              <a:rPr lang="ru-RU" sz="2400" dirty="0" smtClean="0"/>
              <a:t>. </a:t>
            </a:r>
            <a:r>
              <a:rPr lang="ru-RU" sz="2400" dirty="0"/>
              <a:t> – </a:t>
            </a:r>
            <a:r>
              <a:rPr lang="ru-RU" sz="2400" dirty="0" smtClean="0"/>
              <a:t>4  апреля  1923 умер в  Кем­бридже.</a:t>
            </a:r>
          </a:p>
          <a:p>
            <a:pPr marL="0" indent="0">
              <a:buNone/>
            </a:pPr>
            <a:r>
              <a:rPr lang="ru-RU" sz="2400" dirty="0" smtClean="0"/>
              <a:t> Д. Венн является английским ло­гиком, членом </a:t>
            </a:r>
          </a:p>
          <a:p>
            <a:pPr marL="0" indent="0">
              <a:buNone/>
            </a:pPr>
            <a:r>
              <a:rPr lang="ru-RU" sz="2400" dirty="0" smtClean="0"/>
              <a:t>Лон­дон­ско­го  ко­ро­лев­ско­го общества. </a:t>
            </a:r>
          </a:p>
          <a:p>
            <a:pPr marL="0" indent="0" algn="just">
              <a:buNone/>
            </a:pPr>
            <a:r>
              <a:rPr lang="ru-RU" sz="2400" dirty="0" smtClean="0"/>
              <a:t>Окон­чил </a:t>
            </a:r>
            <a:r>
              <a:rPr lang="ru-RU" sz="2400" dirty="0"/>
              <a:t>Кем­бридж­ский </a:t>
            </a:r>
            <a:r>
              <a:rPr lang="ru-RU" sz="2400" dirty="0" smtClean="0"/>
              <a:t>университет(1857), с </a:t>
            </a:r>
            <a:r>
              <a:rPr lang="ru-RU" sz="2400" dirty="0"/>
              <a:t>1862 ра­бо­тал там же. </a:t>
            </a:r>
            <a:r>
              <a:rPr lang="ru-RU" sz="2400" dirty="0" smtClean="0"/>
              <a:t>Д. Венн </a:t>
            </a:r>
            <a:r>
              <a:rPr lang="ru-RU" sz="2400" dirty="0"/>
              <a:t>раз­ви­вал </a:t>
            </a:r>
            <a:r>
              <a:rPr lang="ru-RU" sz="2400" dirty="0" smtClean="0"/>
              <a:t>ло­гические ис­чис­ления Джорджа Буля.</a:t>
            </a:r>
            <a:r>
              <a:rPr lang="ru-RU" sz="2400" dirty="0"/>
              <a:t> </a:t>
            </a:r>
            <a:r>
              <a:rPr lang="ru-RU" sz="2400" dirty="0" smtClean="0"/>
              <a:t>Ему </a:t>
            </a:r>
            <a:r>
              <a:rPr lang="ru-RU" sz="2400" dirty="0"/>
              <a:t>при­над­ле­жит обос­но­ва­ние об­рат­ных опе­ра­ций в </a:t>
            </a:r>
            <a:r>
              <a:rPr lang="ru-RU" sz="2400" dirty="0" smtClean="0"/>
              <a:t>этом  </a:t>
            </a:r>
            <a:r>
              <a:rPr lang="ru-RU" sz="2400" dirty="0"/>
              <a:t>ис­чис­ле­нии. Соз­дал осо­бый </a:t>
            </a:r>
            <a:r>
              <a:rPr lang="ru-RU" sz="2400" dirty="0" smtClean="0"/>
              <a:t>гра­фический </a:t>
            </a:r>
            <a:r>
              <a:rPr lang="ru-RU" sz="2400" dirty="0"/>
              <a:t>ап­па­рат (диа­грам­мы Вен­на), на­шед­ший ши­ро­кое при­ме­не­ние в </a:t>
            </a:r>
            <a:r>
              <a:rPr lang="ru-RU" sz="2400" dirty="0" smtClean="0"/>
              <a:t>ма­те­ма­тической </a:t>
            </a:r>
            <a:r>
              <a:rPr lang="ru-RU" sz="2400" dirty="0"/>
              <a:t>ло­ги­ке, тео­рии мно­жеств, тео­рии ве­ро­ят­но­стей; за­ни­мал­ся так­же ве­ро­ят­но­ст­ной ло­ги­кой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3813" y="141330"/>
            <a:ext cx="2590800" cy="352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93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Операции над множествами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1120" y="1905000"/>
            <a:ext cx="9936480" cy="4006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u="sng" dirty="0" smtClean="0"/>
              <a:t>Определение:</a:t>
            </a: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Объединением</a:t>
            </a:r>
            <a:r>
              <a:rPr lang="ru-RU" sz="2800" b="1" dirty="0" smtClean="0"/>
              <a:t> множеств А и В называется множество, состоящее из всех тех элементов, которые принадлежат хотя бы одному из множеств А, В.</a:t>
            </a:r>
          </a:p>
          <a:p>
            <a:pPr marL="0" indent="0" algn="ctr">
              <a:buNone/>
            </a:pPr>
            <a:r>
              <a:rPr lang="ru-RU" sz="2800" b="1" dirty="0" smtClean="0"/>
              <a:t>  </a:t>
            </a:r>
          </a:p>
          <a:p>
            <a:pPr marL="0" indent="0" algn="ctr">
              <a:buNone/>
            </a:pPr>
            <a:r>
              <a:rPr lang="ru-RU" sz="2800" b="1" dirty="0" smtClean="0"/>
              <a:t>А</a:t>
            </a:r>
            <a:r>
              <a:rPr lang="ru-RU" altLang="ru-RU" sz="2800" b="1" dirty="0" smtClean="0">
                <a:sym typeface="Symbol" panose="05050102010706020507" pitchFamily="18" charset="2"/>
              </a:rPr>
              <a:t> </a:t>
            </a:r>
            <a:r>
              <a:rPr lang="ru-RU" altLang="ru-RU" sz="2800" b="1" dirty="0">
                <a:sym typeface="Symbol" panose="05050102010706020507" pitchFamily="18" charset="2"/>
              </a:rPr>
              <a:t> </a:t>
            </a:r>
            <a:r>
              <a:rPr lang="ru-RU" sz="2800" b="1" dirty="0" smtClean="0"/>
              <a:t>В = </a:t>
            </a:r>
            <a:r>
              <a:rPr lang="en-US" sz="2800" b="1" dirty="0" smtClean="0"/>
              <a:t>{x| x</a:t>
            </a:r>
            <a:r>
              <a:rPr lang="en-US" altLang="ru-RU" sz="2800" b="1" dirty="0">
                <a:sym typeface="Symbol" panose="05050102010706020507" pitchFamily="18" charset="2"/>
              </a:rPr>
              <a:t> </a:t>
            </a:r>
            <a:r>
              <a:rPr lang="en-US" sz="2800" b="1" dirty="0" smtClean="0"/>
              <a:t> A </a:t>
            </a:r>
            <a:r>
              <a:rPr lang="ru-RU" sz="2800" b="1" dirty="0" smtClean="0"/>
              <a:t>или х </a:t>
            </a:r>
            <a:r>
              <a:rPr lang="en-US" altLang="ru-RU" sz="2800" b="1" dirty="0">
                <a:sym typeface="Symbol" panose="05050102010706020507" pitchFamily="18" charset="2"/>
              </a:rPr>
              <a:t></a:t>
            </a:r>
            <a:r>
              <a:rPr lang="ru-RU" sz="2800" b="1" dirty="0" smtClean="0"/>
              <a:t> В</a:t>
            </a:r>
            <a:r>
              <a:rPr lang="en-US" sz="2800" b="1" dirty="0" smtClean="0"/>
              <a:t>}</a:t>
            </a:r>
            <a:r>
              <a:rPr lang="ru-RU" sz="2800" b="1" dirty="0" smtClean="0"/>
              <a:t>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71279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Операции над множествами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200" y="1567543"/>
            <a:ext cx="10285413" cy="43436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b="1" dirty="0" smtClean="0"/>
              <a:t>Аналогично можно определить произвольную (в том числе бесконечную) совокупность объединения множеств</a:t>
            </a:r>
            <a:r>
              <a:rPr lang="en-US" sz="2800" b="1" dirty="0" smtClean="0"/>
              <a:t>: </a:t>
            </a:r>
            <a:endParaRPr lang="ru-RU" sz="2800" b="1" dirty="0" smtClean="0"/>
          </a:p>
          <a:p>
            <a:pPr marL="0" indent="0">
              <a:buNone/>
            </a:pPr>
            <a:r>
              <a:rPr lang="ru-RU" sz="2800" b="1" dirty="0" smtClean="0"/>
              <a:t>                          А</a:t>
            </a:r>
            <a:r>
              <a:rPr lang="ru-RU" altLang="ru-RU" sz="2800" b="1" dirty="0" smtClean="0">
                <a:sym typeface="Symbol" panose="05050102010706020507" pitchFamily="18" charset="2"/>
              </a:rPr>
              <a:t> </a:t>
            </a:r>
            <a:r>
              <a:rPr lang="ru-RU" altLang="ru-RU" sz="2800" b="1" dirty="0">
                <a:sym typeface="Symbol" panose="05050102010706020507" pitchFamily="18" charset="2"/>
              </a:rPr>
              <a:t></a:t>
            </a:r>
            <a:r>
              <a:rPr lang="ru-RU" sz="2800" b="1" dirty="0" smtClean="0"/>
              <a:t>  В</a:t>
            </a:r>
            <a:r>
              <a:rPr lang="ru-RU" altLang="ru-RU" sz="2800" b="1" dirty="0">
                <a:sym typeface="Symbol" panose="05050102010706020507" pitchFamily="18" charset="2"/>
              </a:rPr>
              <a:t> </a:t>
            </a:r>
            <a:r>
              <a:rPr lang="ru-RU" sz="2800" b="1" dirty="0" smtClean="0"/>
              <a:t> С</a:t>
            </a:r>
            <a:r>
              <a:rPr lang="ru-RU" altLang="ru-RU" sz="2800" b="1" dirty="0">
                <a:sym typeface="Symbol" panose="05050102010706020507" pitchFamily="18" charset="2"/>
              </a:rPr>
              <a:t> </a:t>
            </a:r>
            <a:r>
              <a:rPr lang="ru-RU" sz="2800" b="1" dirty="0" smtClean="0"/>
              <a:t> </a:t>
            </a:r>
            <a:r>
              <a:rPr lang="en-US" sz="2800" b="1" dirty="0" smtClean="0"/>
              <a:t>D</a:t>
            </a:r>
            <a:r>
              <a:rPr lang="ru-RU" sz="2800" b="1" dirty="0" smtClean="0"/>
              <a:t> </a:t>
            </a:r>
            <a:r>
              <a:rPr lang="ru-RU" altLang="ru-RU" sz="2800" b="1" dirty="0">
                <a:sym typeface="Symbol" panose="05050102010706020507" pitchFamily="18" charset="2"/>
              </a:rPr>
              <a:t> </a:t>
            </a:r>
            <a:r>
              <a:rPr lang="ru-RU" sz="2800" b="1" dirty="0" smtClean="0"/>
              <a:t>…</a:t>
            </a:r>
          </a:p>
          <a:p>
            <a:pPr marL="0" indent="0">
              <a:buNone/>
            </a:pPr>
            <a:r>
              <a:rPr lang="ru-RU" sz="2800" b="1" dirty="0" smtClean="0"/>
              <a:t>Введем обозначение, где </a:t>
            </a:r>
            <a:r>
              <a:rPr lang="en-US" sz="2800" b="1" dirty="0" smtClean="0"/>
              <a:t>S – </a:t>
            </a:r>
            <a:r>
              <a:rPr lang="ru-RU" sz="2800" b="1" dirty="0" smtClean="0"/>
              <a:t>совокупность множеств,</a:t>
            </a:r>
          </a:p>
          <a:p>
            <a:pPr marL="0" indent="0">
              <a:buNone/>
            </a:pPr>
            <a:r>
              <a:rPr lang="ru-RU" sz="2800" b="1" dirty="0" smtClean="0"/>
              <a:t> поэтому в общем случае можно записать</a:t>
            </a:r>
            <a:r>
              <a:rPr lang="en-US" sz="2800" b="1" dirty="0" smtClean="0"/>
              <a:t>, </a:t>
            </a:r>
            <a:r>
              <a:rPr lang="ru-RU" sz="2800" b="1" dirty="0" smtClean="0"/>
              <a:t>что</a:t>
            </a:r>
          </a:p>
          <a:p>
            <a:pPr marL="0" indent="0">
              <a:buNone/>
            </a:pPr>
            <a:r>
              <a:rPr lang="en-US" sz="2800" b="1" dirty="0" smtClean="0"/>
              <a:t>S</a:t>
            </a:r>
            <a:r>
              <a:rPr lang="ru-RU" sz="2800" b="1" dirty="0" smtClean="0"/>
              <a:t> = </a:t>
            </a:r>
            <a:r>
              <a:rPr lang="en-US" sz="2800" b="1" dirty="0" smtClean="0"/>
              <a:t>{ A</a:t>
            </a:r>
            <a:r>
              <a:rPr lang="en-US" b="1" dirty="0" smtClean="0"/>
              <a:t>1</a:t>
            </a:r>
            <a:r>
              <a:rPr lang="en-US" sz="2800" b="1" dirty="0" smtClean="0"/>
              <a:t>, A</a:t>
            </a:r>
            <a:r>
              <a:rPr lang="en-US" b="1" dirty="0" smtClean="0"/>
              <a:t>2</a:t>
            </a:r>
            <a:r>
              <a:rPr lang="en-US" sz="2800" b="1" dirty="0" smtClean="0"/>
              <a:t>, A</a:t>
            </a:r>
            <a:r>
              <a:rPr lang="en-US" b="1" dirty="0" smtClean="0"/>
              <a:t>3</a:t>
            </a:r>
            <a:r>
              <a:rPr lang="en-US" sz="2800" b="1" dirty="0" smtClean="0"/>
              <a:t>, A</a:t>
            </a:r>
            <a:r>
              <a:rPr lang="en-US" sz="2000" b="1" dirty="0" smtClean="0"/>
              <a:t>4</a:t>
            </a:r>
            <a:r>
              <a:rPr lang="ru-RU" sz="2000" b="1" dirty="0" smtClean="0"/>
              <a:t>,</a:t>
            </a:r>
            <a:r>
              <a:rPr lang="en-US" sz="2800" b="1" dirty="0" smtClean="0"/>
              <a:t>…</a:t>
            </a:r>
            <a:r>
              <a:rPr lang="ru-RU" sz="2800" b="1" dirty="0" smtClean="0"/>
              <a:t>, А</a:t>
            </a:r>
            <a:r>
              <a:rPr lang="ru-RU" sz="2000" b="1" dirty="0" smtClean="0"/>
              <a:t>к</a:t>
            </a:r>
            <a:r>
              <a:rPr lang="en-US" sz="2800" b="1" dirty="0" smtClean="0"/>
              <a:t>},</a:t>
            </a:r>
            <a:r>
              <a:rPr lang="ru-RU" sz="2800" b="1" dirty="0" smtClean="0"/>
              <a:t> </a:t>
            </a:r>
            <a:r>
              <a:rPr lang="en-US" sz="2800" b="1" dirty="0" smtClean="0"/>
              <a:t> </a:t>
            </a:r>
          </a:p>
          <a:p>
            <a:pPr marL="0" indent="0">
              <a:buNone/>
            </a:pPr>
            <a:r>
              <a:rPr lang="en-US" sz="2800" b="1" dirty="0"/>
              <a:t> </a:t>
            </a:r>
            <a:r>
              <a:rPr lang="en-US" sz="2800" b="1" dirty="0" smtClean="0"/>
              <a:t>                                            </a:t>
            </a:r>
            <a:r>
              <a:rPr lang="ru-RU" sz="2800" b="1" dirty="0" smtClean="0"/>
              <a:t>тогда</a:t>
            </a:r>
            <a:r>
              <a:rPr lang="en-US" sz="2800" b="1" dirty="0" smtClean="0"/>
              <a:t> </a:t>
            </a:r>
          </a:p>
          <a:p>
            <a:pPr marL="0" indent="0">
              <a:buNone/>
            </a:pPr>
            <a:r>
              <a:rPr lang="ru-RU" altLang="ru-RU" sz="2800" b="1" dirty="0" smtClean="0">
                <a:sym typeface="Symbol" panose="05050102010706020507" pitchFamily="18" charset="2"/>
              </a:rPr>
              <a:t>                                                            </a:t>
            </a:r>
            <a:endParaRPr lang="ru-RU" sz="28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7753" y="4483026"/>
            <a:ext cx="120967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82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Операции над множествами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40" y="2133600"/>
            <a:ext cx="9812972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u="sng" dirty="0" smtClean="0"/>
              <a:t>Определение</a:t>
            </a:r>
            <a:r>
              <a:rPr lang="ru-RU" sz="2800" b="1" dirty="0" smtClean="0"/>
              <a:t>: </a:t>
            </a:r>
            <a:r>
              <a:rPr lang="ru-RU" sz="2800" b="1" dirty="0" smtClean="0">
                <a:solidFill>
                  <a:srgbClr val="FF0000"/>
                </a:solidFill>
              </a:rPr>
              <a:t>Пересечением</a:t>
            </a:r>
            <a:r>
              <a:rPr lang="ru-RU" sz="2800" b="1" dirty="0" smtClean="0"/>
              <a:t> множеств А и В называется множество, состоящее из всех тех и только тех элементов, которые принадлежат  и множеству А и множеству В.</a:t>
            </a:r>
          </a:p>
          <a:p>
            <a:pPr marL="0" indent="0" algn="just">
              <a:buNone/>
            </a:pPr>
            <a:endParaRPr lang="ru-RU" sz="2800" b="1" dirty="0"/>
          </a:p>
          <a:p>
            <a:pPr marL="0" indent="0" algn="ctr">
              <a:buNone/>
            </a:pPr>
            <a:r>
              <a:rPr lang="ru-RU" sz="2800" b="1" dirty="0"/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 </a:t>
            </a:r>
            <a:r>
              <a:rPr lang="ru-RU" altLang="ru-RU" sz="2800" b="1" dirty="0" smtClean="0">
                <a:sym typeface="Symbol" panose="05050102010706020507" pitchFamily="18" charset="2"/>
              </a:rPr>
              <a:t> </a:t>
            </a:r>
            <a:r>
              <a:rPr lang="ru-RU" sz="2800" b="1" dirty="0"/>
              <a:t>В = </a:t>
            </a:r>
            <a:r>
              <a:rPr lang="en-US" sz="2800" b="1" dirty="0"/>
              <a:t>{x| x</a:t>
            </a:r>
            <a:r>
              <a:rPr lang="en-US" altLang="ru-RU" sz="2800" b="1" dirty="0">
                <a:sym typeface="Symbol" panose="05050102010706020507" pitchFamily="18" charset="2"/>
              </a:rPr>
              <a:t> </a:t>
            </a:r>
            <a:r>
              <a:rPr lang="en-US" sz="2800" b="1" dirty="0"/>
              <a:t> A </a:t>
            </a:r>
            <a:r>
              <a:rPr lang="ru-RU" sz="2800" b="1" dirty="0" smtClean="0"/>
              <a:t>и </a:t>
            </a:r>
            <a:r>
              <a:rPr lang="ru-RU" sz="2800" b="1" dirty="0"/>
              <a:t>х </a:t>
            </a:r>
            <a:r>
              <a:rPr lang="en-US" altLang="ru-RU" sz="2800" b="1" dirty="0">
                <a:sym typeface="Symbol" panose="05050102010706020507" pitchFamily="18" charset="2"/>
              </a:rPr>
              <a:t></a:t>
            </a:r>
            <a:r>
              <a:rPr lang="ru-RU" sz="2800" b="1" dirty="0"/>
              <a:t> В</a:t>
            </a:r>
            <a:r>
              <a:rPr lang="en-US" sz="2800" b="1" dirty="0" smtClean="0"/>
              <a:t>}</a:t>
            </a:r>
            <a:r>
              <a:rPr lang="ru-RU" sz="2800" b="1" dirty="0" smtClean="0"/>
              <a:t>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40967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Операции </a:t>
            </a:r>
            <a:r>
              <a:rPr lang="ru-RU" b="1" dirty="0"/>
              <a:t>над множествами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5520" y="2133600"/>
            <a:ext cx="9249092" cy="3777622"/>
          </a:xfrm>
        </p:spPr>
        <p:txBody>
          <a:bodyPr/>
          <a:lstStyle/>
          <a:p>
            <a:pPr marL="0" indent="0">
              <a:buNone/>
            </a:pPr>
            <a:r>
              <a:rPr lang="ru-RU" sz="3200" b="1" dirty="0" smtClean="0"/>
              <a:t>Аналогично как при объединении, можно провести пересечение произвольной совокупности множеств: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421" y="3667311"/>
            <a:ext cx="1412234" cy="152299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25517" y="4136421"/>
            <a:ext cx="538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3200" dirty="0">
                <a:sym typeface="Symbol" panose="05050102010706020507" pitchFamily="18" charset="2"/>
              </a:rPr>
              <a:t>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9367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Операции над множествами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6122" y="1905000"/>
            <a:ext cx="9638490" cy="4006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u="sng" dirty="0" smtClean="0"/>
              <a:t>Определение</a:t>
            </a:r>
            <a:r>
              <a:rPr lang="ru-RU" sz="2800" b="1" dirty="0" smtClean="0"/>
              <a:t>: Система множеств, в которой все попарные пересечения множеств пусты, называется разбиением универсального множества </a:t>
            </a:r>
            <a:r>
              <a:rPr lang="en-US" sz="2800" b="1" dirty="0" smtClean="0"/>
              <a:t>U</a:t>
            </a:r>
            <a:r>
              <a:rPr lang="ru-RU" sz="2800" b="1" dirty="0" smtClean="0"/>
              <a:t>, всех элементов этих множеств, где множества такой системы называются </a:t>
            </a:r>
            <a:r>
              <a:rPr lang="ru-RU" sz="2800" b="1" dirty="0" smtClean="0">
                <a:solidFill>
                  <a:srgbClr val="FF0000"/>
                </a:solidFill>
              </a:rPr>
              <a:t>классами</a:t>
            </a:r>
            <a:r>
              <a:rPr lang="ru-RU" sz="2800" b="1" dirty="0" smtClean="0"/>
              <a:t> или </a:t>
            </a:r>
            <a:r>
              <a:rPr lang="ru-RU" sz="2800" b="1" dirty="0" smtClean="0">
                <a:solidFill>
                  <a:srgbClr val="FF0000"/>
                </a:solidFill>
              </a:rPr>
              <a:t>блоками разбиения</a:t>
            </a:r>
            <a:r>
              <a:rPr lang="ru-RU" sz="2800" b="1" dirty="0" smtClean="0"/>
              <a:t>. Всякий элемент </a:t>
            </a:r>
            <a:r>
              <a:rPr lang="ru-RU" sz="2800" b="1" dirty="0"/>
              <a:t>универсального множества </a:t>
            </a:r>
            <a:r>
              <a:rPr lang="en-US" sz="2800" b="1" dirty="0" smtClean="0"/>
              <a:t>U</a:t>
            </a:r>
            <a:r>
              <a:rPr lang="ru-RU" sz="2800" b="1" dirty="0" smtClean="0"/>
              <a:t> входит в один и только один класс разбиения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65599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Операции над множествами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0" y="1679510"/>
            <a:ext cx="9675811" cy="42317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u="sng" dirty="0" smtClean="0"/>
              <a:t>Определение:</a:t>
            </a: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Разностью</a:t>
            </a:r>
            <a:r>
              <a:rPr lang="ru-RU" sz="2800" b="1" dirty="0" smtClean="0"/>
              <a:t> множеств А и В называется множество всех тех и только тех элементов множества А, которые не содержаться в множестве В.</a:t>
            </a:r>
          </a:p>
          <a:p>
            <a:pPr marL="0" indent="0" algn="just">
              <a:buNone/>
            </a:pPr>
            <a:endParaRPr lang="ru-RU" sz="2800" b="1" dirty="0" smtClean="0"/>
          </a:p>
          <a:p>
            <a:pPr marL="0" indent="0" algn="ctr">
              <a:buNone/>
            </a:pPr>
            <a:r>
              <a:rPr lang="ru-RU" sz="2800" b="1" dirty="0" smtClean="0"/>
              <a:t>А</a:t>
            </a:r>
            <a:r>
              <a:rPr lang="ru-RU" altLang="ru-RU" sz="2800" b="1" dirty="0" smtClean="0">
                <a:sym typeface="Symbol" panose="05050102010706020507" pitchFamily="18" charset="2"/>
              </a:rPr>
              <a:t> </a:t>
            </a:r>
            <a:r>
              <a:rPr lang="en-US" altLang="ru-RU" sz="2800" b="1" dirty="0" smtClean="0">
                <a:sym typeface="Symbol" panose="05050102010706020507" pitchFamily="18" charset="2"/>
              </a:rPr>
              <a:t>\</a:t>
            </a:r>
            <a:r>
              <a:rPr lang="ru-RU" altLang="ru-RU" sz="2800" b="1" dirty="0" smtClean="0">
                <a:sym typeface="Symbol" panose="05050102010706020507" pitchFamily="18" charset="2"/>
              </a:rPr>
              <a:t> </a:t>
            </a:r>
            <a:r>
              <a:rPr lang="ru-RU" sz="2800" b="1" dirty="0"/>
              <a:t>В = </a:t>
            </a:r>
            <a:r>
              <a:rPr lang="en-US" sz="2800" b="1" dirty="0"/>
              <a:t>{x| x</a:t>
            </a:r>
            <a:r>
              <a:rPr lang="en-US" altLang="ru-RU" sz="2800" b="1" dirty="0">
                <a:sym typeface="Symbol" panose="05050102010706020507" pitchFamily="18" charset="2"/>
              </a:rPr>
              <a:t> </a:t>
            </a:r>
            <a:r>
              <a:rPr lang="en-US" sz="2800" b="1" dirty="0"/>
              <a:t> </a:t>
            </a:r>
            <a:r>
              <a:rPr lang="en-US" sz="2800" b="1" dirty="0" smtClean="0"/>
              <a:t>A</a:t>
            </a:r>
            <a:r>
              <a:rPr lang="ru-RU" sz="2800" b="1" dirty="0" smtClean="0"/>
              <a:t> и  </a:t>
            </a:r>
            <a:r>
              <a:rPr lang="ru-RU" sz="2800" b="1" dirty="0"/>
              <a:t>х </a:t>
            </a:r>
            <a:r>
              <a:rPr lang="en-US" altLang="ru-RU" sz="2800" b="1" dirty="0">
                <a:sym typeface="Symbol" panose="05050102010706020507" pitchFamily="18" charset="2"/>
              </a:rPr>
              <a:t></a:t>
            </a:r>
            <a:r>
              <a:rPr lang="ru-RU" sz="2800" b="1" dirty="0" smtClean="0"/>
              <a:t> </a:t>
            </a:r>
            <a:r>
              <a:rPr lang="ru-RU" sz="2800" b="1" dirty="0"/>
              <a:t>В</a:t>
            </a:r>
            <a:r>
              <a:rPr lang="en-US" sz="2800" b="1" dirty="0"/>
              <a:t>}</a:t>
            </a:r>
            <a:r>
              <a:rPr lang="ru-RU" sz="2800" b="1" dirty="0"/>
              <a:t>.</a:t>
            </a:r>
          </a:p>
          <a:p>
            <a:pPr marL="0" indent="0" algn="just">
              <a:buNone/>
            </a:pP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30881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Операции над множествами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1314" y="2133600"/>
            <a:ext cx="9153298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/>
              <a:t>Свойства  разности множеств:</a:t>
            </a:r>
          </a:p>
          <a:p>
            <a:pPr marL="0" indent="0" algn="ctr">
              <a:buNone/>
            </a:pPr>
            <a:endParaRPr lang="ru-RU" sz="3600" b="1" dirty="0" smtClean="0"/>
          </a:p>
          <a:p>
            <a:pPr marL="0" indent="0">
              <a:buNone/>
            </a:pPr>
            <a:r>
              <a:rPr lang="ru-RU" sz="3200" b="1" dirty="0" smtClean="0"/>
              <a:t>1. Разность строго двухместна.</a:t>
            </a:r>
          </a:p>
          <a:p>
            <a:pPr marL="0" indent="0">
              <a:buNone/>
            </a:pPr>
            <a:r>
              <a:rPr lang="ru-RU" sz="3200" b="1" dirty="0" smtClean="0"/>
              <a:t>2. Разность некоммутативна: А/В </a:t>
            </a:r>
            <a:r>
              <a:rPr lang="ru-RU" sz="3200" b="1" dirty="0"/>
              <a:t>≠</a:t>
            </a:r>
            <a:r>
              <a:rPr lang="ru-RU" sz="3200" b="1" dirty="0" smtClean="0"/>
              <a:t> В/А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97716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Операции над множествами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08718" y="2133600"/>
            <a:ext cx="9395894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u="sng" dirty="0" smtClean="0"/>
              <a:t>Определение:</a:t>
            </a: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Симметрической разностью</a:t>
            </a:r>
            <a:r>
              <a:rPr lang="ru-RU" sz="2800" b="1" dirty="0" smtClean="0"/>
              <a:t> множеств А и В называется множество элементов, принадлежащих либо множеству А, либо множеству В, но не обоим вместе. </a:t>
            </a:r>
          </a:p>
          <a:p>
            <a:pPr marL="0" indent="0" algn="just">
              <a:buNone/>
            </a:pPr>
            <a:endParaRPr lang="ru-RU" sz="2800" b="1" dirty="0" smtClean="0"/>
          </a:p>
          <a:p>
            <a:pPr marL="0" indent="0" algn="just">
              <a:buNone/>
            </a:pPr>
            <a:r>
              <a:rPr lang="ru-RU" sz="2800" b="1" dirty="0" smtClean="0"/>
              <a:t>А</a:t>
            </a:r>
            <a:r>
              <a:rPr lang="ru-RU" altLang="ru-RU" sz="2800" b="1" dirty="0" smtClean="0">
                <a:sym typeface="Symbol" panose="05050102010706020507" pitchFamily="18" charset="2"/>
              </a:rPr>
              <a:t> </a:t>
            </a:r>
            <a:r>
              <a:rPr lang="ru-RU" altLang="ru-RU" sz="2800" b="1" dirty="0">
                <a:sym typeface="Symbol" panose="05050102010706020507" pitchFamily="18" charset="2"/>
              </a:rPr>
              <a:t></a:t>
            </a:r>
            <a:r>
              <a:rPr lang="ru-RU" altLang="ru-RU" sz="2800" b="1" dirty="0" smtClean="0">
                <a:sym typeface="Symbol" panose="05050102010706020507" pitchFamily="18" charset="2"/>
              </a:rPr>
              <a:t> </a:t>
            </a:r>
            <a:r>
              <a:rPr lang="ru-RU" sz="2800" b="1" dirty="0"/>
              <a:t>В = </a:t>
            </a:r>
            <a:r>
              <a:rPr lang="en-US" sz="2800" b="1" dirty="0"/>
              <a:t>{x| </a:t>
            </a:r>
            <a:r>
              <a:rPr lang="ru-RU" sz="2800" b="1" dirty="0" smtClean="0"/>
              <a:t>либо </a:t>
            </a:r>
            <a:r>
              <a:rPr lang="en-US" sz="2800" b="1" dirty="0" smtClean="0"/>
              <a:t>x</a:t>
            </a:r>
            <a:r>
              <a:rPr lang="en-US" altLang="ru-RU" sz="2800" b="1" dirty="0" smtClean="0">
                <a:sym typeface="Symbol" panose="05050102010706020507" pitchFamily="18" charset="2"/>
              </a:rPr>
              <a:t> </a:t>
            </a:r>
            <a:r>
              <a:rPr lang="en-US" altLang="ru-RU" sz="2800" b="1" dirty="0">
                <a:sym typeface="Symbol" panose="05050102010706020507" pitchFamily="18" charset="2"/>
              </a:rPr>
              <a:t></a:t>
            </a:r>
            <a:r>
              <a:rPr lang="en-US" sz="2800" b="1" dirty="0"/>
              <a:t> </a:t>
            </a:r>
            <a:r>
              <a:rPr lang="en-US" sz="2800" b="1" dirty="0" smtClean="0"/>
              <a:t>A</a:t>
            </a:r>
            <a:r>
              <a:rPr lang="ru-RU" sz="2800" b="1" dirty="0" smtClean="0"/>
              <a:t>,</a:t>
            </a:r>
            <a:r>
              <a:rPr lang="en-US" sz="2800" b="1" dirty="0" smtClean="0"/>
              <a:t> </a:t>
            </a:r>
            <a:r>
              <a:rPr lang="ru-RU" sz="2800" b="1" dirty="0" smtClean="0"/>
              <a:t>либо </a:t>
            </a:r>
            <a:r>
              <a:rPr lang="ru-RU" sz="2800" b="1" dirty="0"/>
              <a:t>х </a:t>
            </a:r>
            <a:r>
              <a:rPr lang="en-US" altLang="ru-RU" sz="2800" b="1" dirty="0">
                <a:sym typeface="Symbol" panose="05050102010706020507" pitchFamily="18" charset="2"/>
              </a:rPr>
              <a:t></a:t>
            </a:r>
            <a:r>
              <a:rPr lang="ru-RU" sz="2800" b="1" dirty="0"/>
              <a:t> </a:t>
            </a:r>
            <a:r>
              <a:rPr lang="ru-RU" sz="2800" b="1" dirty="0" smtClean="0"/>
              <a:t>В, но </a:t>
            </a:r>
            <a:r>
              <a:rPr lang="ru-RU" sz="2800" b="1" dirty="0"/>
              <a:t>х </a:t>
            </a:r>
            <a:r>
              <a:rPr lang="en-US" altLang="ru-RU" sz="2800" b="1" dirty="0" smtClean="0">
                <a:sym typeface="Symbol" panose="05050102010706020507" pitchFamily="18" charset="2"/>
              </a:rPr>
              <a:t></a:t>
            </a:r>
            <a:r>
              <a:rPr lang="ru-RU" altLang="ru-RU" sz="2800" b="1" dirty="0" smtClean="0">
                <a:sym typeface="Symbol" panose="05050102010706020507" pitchFamily="18" charset="2"/>
              </a:rPr>
              <a:t> А</a:t>
            </a:r>
            <a:r>
              <a:rPr lang="ru-RU" altLang="ru-RU" sz="2800" b="1" dirty="0">
                <a:sym typeface="Symbol" panose="05050102010706020507" pitchFamily="18" charset="2"/>
              </a:rPr>
              <a:t>  </a:t>
            </a:r>
            <a:r>
              <a:rPr lang="ru-RU" altLang="ru-RU" sz="2800" b="1" dirty="0" smtClean="0">
                <a:sym typeface="Symbol" panose="05050102010706020507" pitchFamily="18" charset="2"/>
              </a:rPr>
              <a:t>В</a:t>
            </a:r>
            <a:r>
              <a:rPr lang="en-US" sz="2800" b="1" dirty="0" smtClean="0"/>
              <a:t>}</a:t>
            </a:r>
            <a:r>
              <a:rPr lang="ru-RU" sz="2800" b="1" dirty="0"/>
              <a:t>.</a:t>
            </a:r>
          </a:p>
          <a:p>
            <a:pPr marL="0" indent="0" algn="just">
              <a:buNone/>
            </a:pP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79388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Операции над множествами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7502" y="1819469"/>
            <a:ext cx="9797110" cy="40917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u="sng" dirty="0" smtClean="0"/>
              <a:t>Определение:</a:t>
            </a: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Дополнением</a:t>
            </a:r>
            <a:r>
              <a:rPr lang="ru-RU" sz="2800" b="1" dirty="0" smtClean="0"/>
              <a:t> множества А до универсального множества </a:t>
            </a:r>
            <a:r>
              <a:rPr lang="en-US" sz="2800" b="1" dirty="0" smtClean="0"/>
              <a:t>U</a:t>
            </a:r>
            <a:r>
              <a:rPr lang="ru-RU" sz="2800" b="1" dirty="0" smtClean="0"/>
              <a:t>, называется множество всех элементов не принадлежавших А, но принадлежавших </a:t>
            </a:r>
            <a:r>
              <a:rPr lang="en-US" sz="2800" b="1" dirty="0" smtClean="0"/>
              <a:t>U</a:t>
            </a:r>
            <a:r>
              <a:rPr lang="ru-RU" sz="2800" b="1" dirty="0" smtClean="0"/>
              <a:t>.</a:t>
            </a:r>
          </a:p>
          <a:p>
            <a:pPr marL="0" indent="0">
              <a:buNone/>
            </a:pPr>
            <a:endParaRPr lang="ru-RU" sz="2800" b="1" dirty="0"/>
          </a:p>
        </p:txBody>
      </p:sp>
      <p:graphicFrame>
        <p:nvGraphicFramePr>
          <p:cNvPr id="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627164"/>
              </p:ext>
            </p:extLst>
          </p:nvPr>
        </p:nvGraphicFramePr>
        <p:xfrm>
          <a:off x="3629899" y="4249471"/>
          <a:ext cx="838342" cy="985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Уравнение" r:id="rId3" imgW="164957" imgH="190335" progId="Equation.3">
                  <p:embed/>
                </p:oleObj>
              </mc:Choice>
              <mc:Fallback>
                <p:oleObj name="Уравнение" r:id="rId3" imgW="164957" imgH="190335" progId="Equation.3">
                  <p:embed/>
                  <p:pic>
                    <p:nvPicPr>
                      <p:cNvPr id="2048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899" y="4249471"/>
                        <a:ext cx="838342" cy="985002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62669" y="4519528"/>
            <a:ext cx="21553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=</a:t>
            </a:r>
            <a:r>
              <a:rPr lang="en-US" sz="3200" b="1" i="1" dirty="0" smtClean="0"/>
              <a:t> </a:t>
            </a:r>
            <a:r>
              <a:rPr lang="en-US" sz="4400" b="1" i="1" dirty="0" smtClean="0"/>
              <a:t>U \ A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16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Цель занятия:</a:t>
            </a:r>
            <a:endParaRPr lang="ru-RU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7375" y="2133600"/>
            <a:ext cx="9647237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4000" b="1" dirty="0" smtClean="0"/>
          </a:p>
          <a:p>
            <a:pPr marL="0" indent="0">
              <a:buNone/>
            </a:pPr>
            <a:r>
              <a:rPr lang="ru-RU" sz="4000" b="1" dirty="0" smtClean="0"/>
              <a:t>Изучить </a:t>
            </a:r>
            <a:r>
              <a:rPr lang="ru-RU" sz="4000" b="1" dirty="0"/>
              <a:t>основные операции над </a:t>
            </a:r>
            <a:r>
              <a:rPr lang="ru-RU" sz="4000" b="1" dirty="0" smtClean="0"/>
              <a:t>множествами и их </a:t>
            </a:r>
            <a:r>
              <a:rPr lang="ru-RU" sz="4000" b="1" smtClean="0"/>
              <a:t>графическое представление.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55619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5413" y="409506"/>
            <a:ext cx="9489200" cy="1280890"/>
          </a:xfrm>
        </p:spPr>
        <p:txBody>
          <a:bodyPr/>
          <a:lstStyle/>
          <a:p>
            <a:r>
              <a:rPr lang="ru-RU" b="1" dirty="0" smtClean="0"/>
              <a:t>Свойства операций над множествами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2898" y="1352939"/>
            <a:ext cx="10011715" cy="47728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altLang="ru-RU" sz="2800" b="1" dirty="0" smtClean="0"/>
              <a:t>Коммутативность: </a:t>
            </a:r>
            <a:r>
              <a:rPr lang="en-US" altLang="ru-RU" sz="2800" b="1" dirty="0" smtClean="0"/>
              <a:t>  A</a:t>
            </a:r>
            <a:r>
              <a:rPr lang="ru-RU" altLang="ru-RU" sz="2800" b="1" dirty="0">
                <a:sym typeface="Symbol" panose="05050102010706020507" pitchFamily="18" charset="2"/>
              </a:rPr>
              <a:t></a:t>
            </a:r>
            <a:r>
              <a:rPr lang="en-US" altLang="ru-RU" sz="2800" b="1" dirty="0"/>
              <a:t>B</a:t>
            </a:r>
            <a:r>
              <a:rPr lang="ru-RU" altLang="ru-RU" sz="2800" b="1" dirty="0">
                <a:sym typeface="Symbol" panose="05050102010706020507" pitchFamily="18" charset="2"/>
              </a:rPr>
              <a:t>=</a:t>
            </a:r>
            <a:r>
              <a:rPr lang="en-US" altLang="ru-RU" sz="2800" b="1" dirty="0">
                <a:sym typeface="Symbol" panose="05050102010706020507" pitchFamily="18" charset="2"/>
              </a:rPr>
              <a:t>B</a:t>
            </a:r>
            <a:r>
              <a:rPr lang="ru-RU" altLang="ru-RU" sz="2800" b="1" dirty="0">
                <a:sym typeface="Symbol" panose="05050102010706020507" pitchFamily="18" charset="2"/>
              </a:rPr>
              <a:t></a:t>
            </a:r>
            <a:r>
              <a:rPr lang="en-US" altLang="ru-RU" sz="2800" b="1" dirty="0" smtClean="0"/>
              <a:t>A</a:t>
            </a:r>
            <a:r>
              <a:rPr lang="ru-RU" altLang="ru-RU" sz="2800" b="1" dirty="0" smtClean="0"/>
              <a:t>,    </a:t>
            </a:r>
            <a:r>
              <a:rPr lang="ru-RU" altLang="ru-RU" sz="2800" b="1" i="1" dirty="0" smtClean="0"/>
              <a:t>АВ </a:t>
            </a:r>
            <a:r>
              <a:rPr lang="ru-RU" altLang="ru-RU" sz="2800" b="1" dirty="0">
                <a:sym typeface="Symbol" panose="05050102010706020507" pitchFamily="18" charset="2"/>
              </a:rPr>
              <a:t>=</a:t>
            </a:r>
            <a:r>
              <a:rPr lang="ru-RU" altLang="ru-RU" sz="2800" b="1" i="1" dirty="0">
                <a:sym typeface="Symbol" panose="05050102010706020507" pitchFamily="18" charset="2"/>
              </a:rPr>
              <a:t>  В</a:t>
            </a:r>
            <a:r>
              <a:rPr lang="ru-RU" altLang="ru-RU" sz="2800" b="1" dirty="0">
                <a:sym typeface="Symbol" panose="05050102010706020507" pitchFamily="18" charset="2"/>
              </a:rPr>
              <a:t></a:t>
            </a:r>
            <a:r>
              <a:rPr lang="ru-RU" altLang="ru-RU" sz="2800" b="1" i="1" dirty="0" smtClean="0"/>
              <a:t>А,  </a:t>
            </a:r>
            <a:endParaRPr lang="en-US" altLang="ru-RU" sz="2800" b="1" i="1" dirty="0" smtClean="0"/>
          </a:p>
          <a:p>
            <a:pPr marL="0" indent="0">
              <a:buNone/>
            </a:pPr>
            <a:r>
              <a:rPr lang="en-US" altLang="ru-RU" sz="2800" b="1" i="1" dirty="0" smtClean="0"/>
              <a:t>                                     </a:t>
            </a:r>
            <a:r>
              <a:rPr lang="ru-RU" altLang="ru-RU" sz="2800" b="1" i="1" dirty="0" smtClean="0"/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</a:t>
            </a:r>
            <a:r>
              <a:rPr lang="ru-RU" altLang="ru-RU" sz="2800" b="1" i="1" dirty="0"/>
              <a:t>В </a:t>
            </a:r>
            <a:r>
              <a:rPr lang="ru-RU" altLang="ru-RU" sz="2800" b="1" dirty="0">
                <a:sym typeface="Symbol" panose="05050102010706020507" pitchFamily="18" charset="2"/>
              </a:rPr>
              <a:t>=</a:t>
            </a:r>
            <a:r>
              <a:rPr lang="ru-RU" altLang="ru-RU" sz="2800" b="1" i="1" dirty="0">
                <a:sym typeface="Symbol" panose="05050102010706020507" pitchFamily="18" charset="2"/>
              </a:rPr>
              <a:t>  В</a:t>
            </a:r>
            <a:r>
              <a:rPr lang="ru-RU" altLang="ru-RU" sz="2800" b="1" dirty="0">
                <a:sym typeface="Symbol" panose="05050102010706020507" pitchFamily="18" charset="2"/>
              </a:rPr>
              <a:t></a:t>
            </a:r>
            <a:r>
              <a:rPr lang="ru-RU" altLang="ru-RU" sz="2800" b="1" i="1" dirty="0" smtClean="0"/>
              <a:t>А;</a:t>
            </a:r>
            <a:r>
              <a:rPr lang="ru-RU" altLang="ru-RU" sz="2800" dirty="0" smtClean="0">
                <a:sym typeface="Symbol" panose="05050102010706020507" pitchFamily="18" charset="2"/>
              </a:rPr>
              <a:t>  </a:t>
            </a:r>
            <a:endParaRPr lang="ru-RU" altLang="ru-RU" sz="2800" b="1" dirty="0" smtClean="0"/>
          </a:p>
          <a:p>
            <a:pPr marL="0" indent="0">
              <a:buNone/>
            </a:pPr>
            <a:r>
              <a:rPr lang="ru-RU" altLang="ru-RU" sz="2800" b="1" dirty="0" smtClean="0"/>
              <a:t>Ассоциативность: </a:t>
            </a:r>
            <a:r>
              <a:rPr lang="en-US" altLang="ru-RU" sz="2800" b="1" dirty="0" smtClean="0"/>
              <a:t>  </a:t>
            </a:r>
            <a:r>
              <a:rPr lang="ru-RU" altLang="ru-RU" sz="2800" b="1" dirty="0" smtClean="0"/>
              <a:t>(</a:t>
            </a:r>
            <a:r>
              <a:rPr lang="ru-RU" altLang="ru-RU" sz="2800" b="1" i="1" dirty="0" smtClean="0"/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</a:t>
            </a:r>
            <a:r>
              <a:rPr lang="ru-RU" altLang="ru-RU" sz="2800" b="1" i="1" dirty="0"/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)</a:t>
            </a:r>
            <a:r>
              <a:rPr lang="ru-RU" altLang="ru-RU" sz="2800" b="1" i="1" dirty="0"/>
              <a:t>С </a:t>
            </a:r>
            <a:r>
              <a:rPr lang="ru-RU" altLang="ru-RU" sz="2800" b="1" dirty="0">
                <a:sym typeface="Symbol" panose="05050102010706020507" pitchFamily="18" charset="2"/>
              </a:rPr>
              <a:t>= </a:t>
            </a:r>
            <a:r>
              <a:rPr lang="ru-RU" altLang="ru-RU" sz="2800" b="1" i="1" dirty="0">
                <a:sym typeface="Symbol" panose="05050102010706020507" pitchFamily="18" charset="2"/>
              </a:rPr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</a:t>
            </a:r>
            <a:r>
              <a:rPr lang="ru-RU" altLang="ru-RU" sz="2800" b="1" dirty="0"/>
              <a:t>(</a:t>
            </a:r>
            <a:r>
              <a:rPr lang="ru-RU" altLang="ru-RU" sz="2800" b="1" i="1" dirty="0">
                <a:sym typeface="Symbol" panose="05050102010706020507" pitchFamily="18" charset="2"/>
              </a:rPr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</a:t>
            </a:r>
            <a:r>
              <a:rPr lang="ru-RU" altLang="ru-RU" sz="2800" b="1" i="1" dirty="0"/>
              <a:t>С</a:t>
            </a:r>
            <a:r>
              <a:rPr lang="ru-RU" altLang="ru-RU" sz="2800" b="1" dirty="0" smtClean="0">
                <a:sym typeface="Symbol" panose="05050102010706020507" pitchFamily="18" charset="2"/>
              </a:rPr>
              <a:t>);     </a:t>
            </a:r>
            <a:endParaRPr lang="en-US" altLang="ru-RU" sz="2800" b="1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ru-RU" sz="2800" b="1" dirty="0">
                <a:sym typeface="Symbol" panose="05050102010706020507" pitchFamily="18" charset="2"/>
              </a:rPr>
              <a:t> </a:t>
            </a:r>
            <a:r>
              <a:rPr lang="en-US" altLang="ru-RU" sz="2800" b="1" dirty="0" smtClean="0">
                <a:sym typeface="Symbol" panose="05050102010706020507" pitchFamily="18" charset="2"/>
              </a:rPr>
              <a:t>                                   </a:t>
            </a:r>
            <a:r>
              <a:rPr lang="ru-RU" altLang="ru-RU" sz="2800" b="1" dirty="0">
                <a:sym typeface="Symbol" panose="05050102010706020507" pitchFamily="18" charset="2"/>
              </a:rPr>
              <a:t> </a:t>
            </a:r>
            <a:r>
              <a:rPr lang="ru-RU" altLang="ru-RU" sz="2800" b="1" dirty="0" smtClean="0"/>
              <a:t>(</a:t>
            </a:r>
            <a:r>
              <a:rPr lang="ru-RU" altLang="ru-RU" sz="2800" b="1" i="1" dirty="0"/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</a:t>
            </a:r>
            <a:r>
              <a:rPr lang="ru-RU" altLang="ru-RU" sz="2800" b="1" i="1" dirty="0"/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)</a:t>
            </a:r>
            <a:r>
              <a:rPr lang="ru-RU" altLang="ru-RU" sz="2800" b="1" i="1" dirty="0"/>
              <a:t>С </a:t>
            </a:r>
            <a:r>
              <a:rPr lang="ru-RU" altLang="ru-RU" sz="2800" b="1" dirty="0">
                <a:sym typeface="Symbol" panose="05050102010706020507" pitchFamily="18" charset="2"/>
              </a:rPr>
              <a:t>= </a:t>
            </a:r>
            <a:r>
              <a:rPr lang="ru-RU" altLang="ru-RU" sz="2800" b="1" i="1" dirty="0">
                <a:sym typeface="Symbol" panose="05050102010706020507" pitchFamily="18" charset="2"/>
              </a:rPr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</a:t>
            </a:r>
            <a:r>
              <a:rPr lang="ru-RU" altLang="ru-RU" sz="2800" b="1" dirty="0"/>
              <a:t>(</a:t>
            </a:r>
            <a:r>
              <a:rPr lang="ru-RU" altLang="ru-RU" sz="2800" b="1" i="1" dirty="0">
                <a:sym typeface="Symbol" panose="05050102010706020507" pitchFamily="18" charset="2"/>
              </a:rPr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</a:t>
            </a:r>
            <a:r>
              <a:rPr lang="ru-RU" altLang="ru-RU" sz="2800" b="1" i="1" dirty="0"/>
              <a:t>С</a:t>
            </a:r>
            <a:r>
              <a:rPr lang="ru-RU" altLang="ru-RU" sz="2800" b="1" dirty="0" smtClean="0">
                <a:sym typeface="Symbol" panose="05050102010706020507" pitchFamily="18" charset="2"/>
              </a:rPr>
              <a:t>);</a:t>
            </a:r>
            <a:r>
              <a:rPr lang="ru-RU" altLang="ru-RU" sz="2800" dirty="0" smtClean="0">
                <a:sym typeface="Symbol" panose="05050102010706020507" pitchFamily="18" charset="2"/>
              </a:rPr>
              <a:t>  </a:t>
            </a:r>
          </a:p>
          <a:p>
            <a:pPr marL="0" indent="0">
              <a:buNone/>
            </a:pPr>
            <a:r>
              <a:rPr lang="ru-RU" altLang="ru-RU" sz="2800" dirty="0">
                <a:sym typeface="Symbol" panose="05050102010706020507" pitchFamily="18" charset="2"/>
              </a:rPr>
              <a:t> </a:t>
            </a:r>
            <a:r>
              <a:rPr lang="ru-RU" altLang="ru-RU" sz="2800" dirty="0" smtClean="0">
                <a:sym typeface="Symbol" panose="05050102010706020507" pitchFamily="18" charset="2"/>
              </a:rPr>
              <a:t>                                   </a:t>
            </a:r>
            <a:r>
              <a:rPr lang="en-US" altLang="ru-RU" sz="2800" dirty="0" smtClean="0">
                <a:sym typeface="Symbol" panose="05050102010706020507" pitchFamily="18" charset="2"/>
              </a:rPr>
              <a:t>  </a:t>
            </a:r>
            <a:r>
              <a:rPr lang="ru-RU" altLang="ru-RU" sz="2800" b="1" dirty="0" smtClean="0"/>
              <a:t>(</a:t>
            </a:r>
            <a:r>
              <a:rPr lang="ru-RU" altLang="ru-RU" sz="2800" b="1" i="1" dirty="0"/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</a:t>
            </a:r>
            <a:r>
              <a:rPr lang="ru-RU" altLang="ru-RU" sz="2800" b="1" i="1" dirty="0"/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)</a:t>
            </a:r>
            <a:r>
              <a:rPr lang="ru-RU" altLang="ru-RU" sz="2800" b="1" i="1" dirty="0"/>
              <a:t>С </a:t>
            </a:r>
            <a:r>
              <a:rPr lang="ru-RU" altLang="ru-RU" sz="2800" b="1" dirty="0">
                <a:sym typeface="Symbol" panose="05050102010706020507" pitchFamily="18" charset="2"/>
              </a:rPr>
              <a:t>= </a:t>
            </a:r>
            <a:r>
              <a:rPr lang="ru-RU" altLang="ru-RU" sz="2800" b="1" i="1" dirty="0">
                <a:sym typeface="Symbol" panose="05050102010706020507" pitchFamily="18" charset="2"/>
              </a:rPr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</a:t>
            </a:r>
            <a:r>
              <a:rPr lang="ru-RU" altLang="ru-RU" sz="2800" b="1" dirty="0"/>
              <a:t>(</a:t>
            </a:r>
            <a:r>
              <a:rPr lang="ru-RU" altLang="ru-RU" sz="2800" b="1" i="1" dirty="0">
                <a:sym typeface="Symbol" panose="05050102010706020507" pitchFamily="18" charset="2"/>
              </a:rPr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</a:t>
            </a:r>
            <a:r>
              <a:rPr lang="ru-RU" altLang="ru-RU" sz="2800" b="1" i="1" dirty="0"/>
              <a:t>С</a:t>
            </a:r>
            <a:r>
              <a:rPr lang="ru-RU" altLang="ru-RU" sz="2800" b="1" dirty="0" smtClean="0">
                <a:sym typeface="Symbol" panose="05050102010706020507" pitchFamily="18" charset="2"/>
              </a:rPr>
              <a:t>);</a:t>
            </a:r>
            <a:endParaRPr lang="ru-RU" altLang="ru-RU" sz="28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ru-RU" altLang="ru-RU" sz="2800" b="1" dirty="0">
                <a:sym typeface="Symbol" panose="05050102010706020507" pitchFamily="18" charset="2"/>
              </a:rPr>
              <a:t>И</a:t>
            </a:r>
            <a:r>
              <a:rPr lang="ru-RU" altLang="ru-RU" sz="2800" b="1" dirty="0" smtClean="0">
                <a:sym typeface="Symbol" panose="05050102010706020507" pitchFamily="18" charset="2"/>
              </a:rPr>
              <a:t>демпотентность:  </a:t>
            </a:r>
            <a:r>
              <a:rPr lang="en-US" altLang="ru-RU" sz="2800" b="1" dirty="0" smtClean="0">
                <a:sym typeface="Symbol" panose="05050102010706020507" pitchFamily="18" charset="2"/>
              </a:rPr>
              <a:t>  </a:t>
            </a:r>
            <a:r>
              <a:rPr lang="ru-RU" altLang="ru-RU" sz="2800" b="1" i="1" dirty="0" smtClean="0"/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</a:t>
            </a:r>
            <a:r>
              <a:rPr lang="ru-RU" altLang="ru-RU" sz="2800" b="1" i="1" dirty="0"/>
              <a:t>А </a:t>
            </a:r>
            <a:r>
              <a:rPr lang="ru-RU" altLang="ru-RU" sz="2800" b="1" dirty="0">
                <a:sym typeface="Symbol" panose="05050102010706020507" pitchFamily="18" charset="2"/>
              </a:rPr>
              <a:t>= </a:t>
            </a:r>
            <a:r>
              <a:rPr lang="ru-RU" altLang="ru-RU" sz="2800" b="1" i="1" dirty="0" smtClean="0">
                <a:sym typeface="Symbol" panose="05050102010706020507" pitchFamily="18" charset="2"/>
              </a:rPr>
              <a:t>А,     </a:t>
            </a:r>
            <a:r>
              <a:rPr lang="ru-RU" altLang="ru-RU" sz="2800" b="1" i="1" dirty="0"/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</a:t>
            </a:r>
            <a:r>
              <a:rPr lang="ru-RU" altLang="ru-RU" sz="2800" b="1" i="1" dirty="0" smtClean="0"/>
              <a:t>А</a:t>
            </a:r>
            <a:r>
              <a:rPr lang="ru-RU" altLang="ru-RU" sz="2800" b="1" dirty="0" smtClean="0">
                <a:sym typeface="Symbol" panose="05050102010706020507" pitchFamily="18" charset="2"/>
              </a:rPr>
              <a:t>=</a:t>
            </a:r>
            <a:r>
              <a:rPr lang="ru-RU" altLang="ru-RU" sz="2800" b="1" i="1" dirty="0" smtClean="0">
                <a:sym typeface="Symbol" panose="05050102010706020507" pitchFamily="18" charset="2"/>
              </a:rPr>
              <a:t>А;</a:t>
            </a:r>
          </a:p>
          <a:p>
            <a:pPr marL="0" indent="0">
              <a:buNone/>
            </a:pPr>
            <a:r>
              <a:rPr lang="ru-RU" altLang="ru-RU" sz="2800" b="1" dirty="0" smtClean="0"/>
              <a:t>Если </a:t>
            </a:r>
            <a:r>
              <a:rPr lang="ru-RU" altLang="ru-RU" sz="2800" b="1" i="1" dirty="0" smtClean="0"/>
              <a:t>А </a:t>
            </a:r>
            <a:r>
              <a:rPr lang="ru-RU" altLang="ru-RU" sz="2800" b="1" dirty="0" smtClean="0">
                <a:sym typeface="Symbol" panose="05050102010706020507" pitchFamily="18" charset="2"/>
              </a:rPr>
              <a:t> </a:t>
            </a:r>
            <a:r>
              <a:rPr lang="ru-RU" altLang="ru-RU" sz="2800" b="1" i="1" dirty="0" smtClean="0"/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, то </a:t>
            </a:r>
            <a:r>
              <a:rPr lang="ru-RU" altLang="ru-RU" sz="2800" b="1" i="1" dirty="0">
                <a:sym typeface="Symbol" panose="05050102010706020507" pitchFamily="18" charset="2"/>
              </a:rPr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</a:t>
            </a:r>
            <a:r>
              <a:rPr lang="ru-RU" altLang="ru-RU" sz="2800" b="1" i="1" dirty="0"/>
              <a:t>В </a:t>
            </a:r>
            <a:r>
              <a:rPr lang="ru-RU" altLang="ru-RU" sz="2800" b="1" dirty="0">
                <a:sym typeface="Symbol" panose="05050102010706020507" pitchFamily="18" charset="2"/>
              </a:rPr>
              <a:t>= </a:t>
            </a:r>
            <a:r>
              <a:rPr lang="ru-RU" altLang="ru-RU" sz="2800" b="1" i="1" dirty="0" smtClean="0">
                <a:sym typeface="Symbol" panose="05050102010706020507" pitchFamily="18" charset="2"/>
              </a:rPr>
              <a:t>В;     </a:t>
            </a:r>
            <a:r>
              <a:rPr lang="ru-RU" altLang="ru-RU" sz="2800" b="1" dirty="0"/>
              <a:t>Если </a:t>
            </a:r>
            <a:r>
              <a:rPr lang="ru-RU" altLang="ru-RU" sz="2800" b="1" i="1" dirty="0" smtClean="0"/>
              <a:t>А </a:t>
            </a:r>
            <a:r>
              <a:rPr lang="ru-RU" altLang="ru-RU" sz="2800" b="1" dirty="0" smtClean="0">
                <a:sym typeface="Symbol" panose="05050102010706020507" pitchFamily="18" charset="2"/>
              </a:rPr>
              <a:t> </a:t>
            </a:r>
            <a:r>
              <a:rPr lang="ru-RU" altLang="ru-RU" sz="2800" b="1" i="1" dirty="0" smtClean="0"/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, то </a:t>
            </a:r>
            <a:r>
              <a:rPr lang="ru-RU" altLang="ru-RU" sz="2800" b="1" i="1" dirty="0">
                <a:sym typeface="Symbol" panose="05050102010706020507" pitchFamily="18" charset="2"/>
              </a:rPr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</a:t>
            </a:r>
            <a:r>
              <a:rPr lang="ru-RU" altLang="ru-RU" sz="2800" b="1" i="1" dirty="0" smtClean="0"/>
              <a:t>В</a:t>
            </a:r>
            <a:r>
              <a:rPr lang="ru-RU" altLang="ru-RU" sz="2800" b="1" dirty="0" smtClean="0">
                <a:sym typeface="Symbol" panose="05050102010706020507" pitchFamily="18" charset="2"/>
              </a:rPr>
              <a:t>=</a:t>
            </a:r>
            <a:r>
              <a:rPr lang="ru-RU" altLang="ru-RU" sz="2800" b="1" i="1" dirty="0" smtClean="0">
                <a:sym typeface="Symbol" panose="05050102010706020507" pitchFamily="18" charset="2"/>
              </a:rPr>
              <a:t>А</a:t>
            </a:r>
            <a:r>
              <a:rPr lang="en-US" altLang="ru-RU" sz="2800" b="1" i="1" dirty="0" smtClean="0">
                <a:sym typeface="Symbol" panose="05050102010706020507" pitchFamily="18" charset="2"/>
              </a:rPr>
              <a:t>, </a:t>
            </a:r>
            <a:endParaRPr lang="ru-RU" altLang="ru-RU" sz="2800" b="1" i="1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ru-RU" altLang="ru-RU" sz="2800" b="1" i="1" dirty="0" smtClean="0">
                <a:sym typeface="Symbol" panose="05050102010706020507" pitchFamily="18" charset="2"/>
              </a:rPr>
              <a:t>так же  А</a:t>
            </a:r>
            <a:r>
              <a:rPr lang="en-US" altLang="ru-RU" sz="2800" b="1" i="1" dirty="0" smtClean="0">
                <a:sym typeface="Symbol" panose="05050102010706020507" pitchFamily="18" charset="2"/>
              </a:rPr>
              <a:t> </a:t>
            </a:r>
            <a:r>
              <a:rPr lang="ru-RU" altLang="ru-RU" sz="2800" b="1" dirty="0">
                <a:sym typeface="Symbol" panose="05050102010706020507" pitchFamily="18" charset="2"/>
              </a:rPr>
              <a:t></a:t>
            </a:r>
            <a:r>
              <a:rPr lang="ru-RU" altLang="ru-RU" sz="2800" b="1" i="1" dirty="0" smtClean="0">
                <a:sym typeface="Symbol" panose="05050102010706020507" pitchFamily="18" charset="2"/>
              </a:rPr>
              <a:t> </a:t>
            </a:r>
            <a:r>
              <a:rPr lang="en-US" altLang="ru-RU" sz="2800" b="1" i="1" dirty="0" smtClean="0">
                <a:sym typeface="Symbol" panose="05050102010706020507" pitchFamily="18" charset="2"/>
              </a:rPr>
              <a:t>{  } = A,     A </a:t>
            </a:r>
            <a:r>
              <a:rPr lang="ru-RU" altLang="ru-RU" sz="2800" b="1" dirty="0" smtClean="0">
                <a:sym typeface="Symbol" panose="05050102010706020507" pitchFamily="18" charset="2"/>
              </a:rPr>
              <a:t></a:t>
            </a:r>
            <a:r>
              <a:rPr lang="en-US" altLang="ru-RU" sz="2800" b="1" dirty="0" smtClean="0">
                <a:sym typeface="Symbol" panose="05050102010706020507" pitchFamily="18" charset="2"/>
              </a:rPr>
              <a:t> </a:t>
            </a:r>
            <a:r>
              <a:rPr lang="en-US" altLang="ru-RU" sz="2800" b="1" i="1" dirty="0" smtClean="0">
                <a:sym typeface="Symbol" panose="05050102010706020507" pitchFamily="18" charset="2"/>
              </a:rPr>
              <a:t>{  } = {  }</a:t>
            </a:r>
            <a:endParaRPr lang="ru-RU" altLang="ru-RU" sz="2800" b="1" i="1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8487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6205" y="624110"/>
            <a:ext cx="9918408" cy="1280890"/>
          </a:xfrm>
        </p:spPr>
        <p:txBody>
          <a:bodyPr/>
          <a:lstStyle/>
          <a:p>
            <a:r>
              <a:rPr lang="ru-RU" b="1" dirty="0"/>
              <a:t>Свойства операций над множествами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6914" y="2133600"/>
            <a:ext cx="10067698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altLang="ru-RU" sz="2800" b="1" dirty="0"/>
              <a:t>Дистрибутивность: (</a:t>
            </a:r>
            <a:r>
              <a:rPr lang="ru-RU" altLang="ru-RU" sz="2800" b="1" i="1" dirty="0"/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</a:t>
            </a:r>
            <a:r>
              <a:rPr lang="ru-RU" altLang="ru-RU" sz="2800" b="1" i="1" dirty="0"/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)</a:t>
            </a:r>
            <a:r>
              <a:rPr lang="ru-RU" altLang="ru-RU" sz="2800" b="1" i="1" dirty="0">
                <a:sym typeface="Symbol" panose="05050102010706020507" pitchFamily="18" charset="2"/>
              </a:rPr>
              <a:t> </a:t>
            </a:r>
            <a:r>
              <a:rPr lang="ru-RU" altLang="ru-RU" sz="2800" b="1" dirty="0">
                <a:sym typeface="Symbol" panose="05050102010706020507" pitchFamily="18" charset="2"/>
              </a:rPr>
              <a:t></a:t>
            </a:r>
            <a:r>
              <a:rPr lang="ru-RU" altLang="ru-RU" sz="2800" b="1" i="1" dirty="0"/>
              <a:t>С </a:t>
            </a:r>
            <a:r>
              <a:rPr lang="ru-RU" altLang="ru-RU" sz="2800" b="1" dirty="0">
                <a:sym typeface="Symbol" panose="05050102010706020507" pitchFamily="18" charset="2"/>
              </a:rPr>
              <a:t>= (</a:t>
            </a:r>
            <a:r>
              <a:rPr lang="ru-RU" altLang="ru-RU" sz="2800" b="1" i="1" dirty="0">
                <a:sym typeface="Symbol" panose="05050102010706020507" pitchFamily="18" charset="2"/>
              </a:rPr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</a:t>
            </a:r>
            <a:r>
              <a:rPr lang="ru-RU" altLang="ru-RU" sz="2800" b="1" i="1" dirty="0"/>
              <a:t>С</a:t>
            </a:r>
            <a:r>
              <a:rPr lang="ru-RU" altLang="ru-RU" sz="2800" b="1" dirty="0">
                <a:sym typeface="Symbol" panose="05050102010706020507" pitchFamily="18" charset="2"/>
              </a:rPr>
              <a:t>) </a:t>
            </a:r>
            <a:r>
              <a:rPr lang="ru-RU" altLang="ru-RU" sz="2800" b="1" dirty="0"/>
              <a:t> (</a:t>
            </a:r>
            <a:r>
              <a:rPr lang="ru-RU" altLang="ru-RU" sz="2800" b="1" i="1" dirty="0">
                <a:sym typeface="Symbol" panose="05050102010706020507" pitchFamily="18" charset="2"/>
              </a:rPr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</a:t>
            </a:r>
            <a:r>
              <a:rPr lang="ru-RU" altLang="ru-RU" sz="2800" b="1" i="1" dirty="0" smtClean="0"/>
              <a:t>С</a:t>
            </a:r>
            <a:r>
              <a:rPr lang="ru-RU" altLang="ru-RU" sz="2800" b="1" dirty="0" smtClean="0">
                <a:sym typeface="Symbol" panose="05050102010706020507" pitchFamily="18" charset="2"/>
              </a:rPr>
              <a:t>);</a:t>
            </a:r>
            <a:endParaRPr lang="ru-RU" sz="2800" b="1" i="1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ru-RU" altLang="ru-RU" sz="2800" b="1" dirty="0"/>
              <a:t>                                     (</a:t>
            </a:r>
            <a:r>
              <a:rPr lang="ru-RU" altLang="ru-RU" sz="2800" b="1" i="1" dirty="0"/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</a:t>
            </a:r>
            <a:r>
              <a:rPr lang="ru-RU" altLang="ru-RU" sz="2800" b="1" i="1" dirty="0"/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)</a:t>
            </a:r>
            <a:r>
              <a:rPr lang="ru-RU" altLang="ru-RU" sz="2800" b="1" i="1" dirty="0"/>
              <a:t>С </a:t>
            </a:r>
            <a:r>
              <a:rPr lang="ru-RU" altLang="ru-RU" sz="2800" b="1" dirty="0">
                <a:sym typeface="Symbol" panose="05050102010706020507" pitchFamily="18" charset="2"/>
              </a:rPr>
              <a:t>= (</a:t>
            </a:r>
            <a:r>
              <a:rPr lang="ru-RU" altLang="ru-RU" sz="2800" b="1" i="1" dirty="0">
                <a:sym typeface="Symbol" panose="05050102010706020507" pitchFamily="18" charset="2"/>
              </a:rPr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</a:t>
            </a:r>
            <a:r>
              <a:rPr lang="ru-RU" altLang="ru-RU" sz="2800" b="1" i="1" dirty="0"/>
              <a:t>С</a:t>
            </a:r>
            <a:r>
              <a:rPr lang="ru-RU" altLang="ru-RU" sz="2800" b="1" dirty="0">
                <a:sym typeface="Symbol" panose="05050102010706020507" pitchFamily="18" charset="2"/>
              </a:rPr>
              <a:t>) </a:t>
            </a:r>
            <a:r>
              <a:rPr lang="ru-RU" altLang="ru-RU" sz="2800" b="1" dirty="0"/>
              <a:t> (</a:t>
            </a:r>
            <a:r>
              <a:rPr lang="ru-RU" altLang="ru-RU" sz="2800" b="1" i="1" dirty="0">
                <a:sym typeface="Symbol" panose="05050102010706020507" pitchFamily="18" charset="2"/>
              </a:rPr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</a:t>
            </a:r>
            <a:r>
              <a:rPr lang="ru-RU" altLang="ru-RU" sz="2800" b="1" i="1" dirty="0"/>
              <a:t>С</a:t>
            </a:r>
            <a:r>
              <a:rPr lang="ru-RU" altLang="ru-RU" sz="2800" b="1" dirty="0" smtClean="0">
                <a:sym typeface="Symbol" panose="05050102010706020507" pitchFamily="18" charset="2"/>
              </a:rPr>
              <a:t>);</a:t>
            </a:r>
            <a:endParaRPr lang="ru-RU" altLang="ru-RU" sz="2800" b="1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ru-RU" altLang="ru-RU" sz="2800" b="1" i="1" dirty="0"/>
              <a:t>                                     А</a:t>
            </a:r>
            <a:r>
              <a:rPr lang="ru-RU" altLang="ru-RU" sz="2800" b="1" i="1" dirty="0">
                <a:sym typeface="Symbol" panose="05050102010706020507" pitchFamily="18" charset="2"/>
              </a:rPr>
              <a:t> </a:t>
            </a:r>
            <a:r>
              <a:rPr lang="ru-RU" altLang="ru-RU" sz="2800" b="1" dirty="0">
                <a:sym typeface="Symbol" panose="05050102010706020507" pitchFamily="18" charset="2"/>
              </a:rPr>
              <a:t> (</a:t>
            </a:r>
            <a:r>
              <a:rPr lang="ru-RU" altLang="ru-RU" sz="2800" b="1" i="1" dirty="0"/>
              <a:t>В </a:t>
            </a:r>
            <a:r>
              <a:rPr lang="ru-RU" altLang="ru-RU" sz="2800" b="1" dirty="0">
                <a:sym typeface="Symbol" panose="05050102010706020507" pitchFamily="18" charset="2"/>
              </a:rPr>
              <a:t> </a:t>
            </a:r>
            <a:r>
              <a:rPr lang="ru-RU" altLang="ru-RU" sz="2800" b="1" i="1" dirty="0"/>
              <a:t>С) </a:t>
            </a:r>
            <a:r>
              <a:rPr lang="ru-RU" altLang="ru-RU" sz="2800" b="1" dirty="0">
                <a:sym typeface="Symbol" panose="05050102010706020507" pitchFamily="18" charset="2"/>
              </a:rPr>
              <a:t>= (</a:t>
            </a:r>
            <a:r>
              <a:rPr lang="ru-RU" altLang="ru-RU" sz="2800" b="1" i="1" dirty="0">
                <a:sym typeface="Symbol" panose="05050102010706020507" pitchFamily="18" charset="2"/>
              </a:rPr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  </a:t>
            </a:r>
            <a:r>
              <a:rPr lang="ru-RU" altLang="ru-RU" sz="2800" b="1" i="1" dirty="0">
                <a:sym typeface="Symbol" panose="05050102010706020507" pitchFamily="18" charset="2"/>
              </a:rPr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)  </a:t>
            </a:r>
            <a:r>
              <a:rPr lang="ru-RU" altLang="ru-RU" sz="2800" b="1" dirty="0"/>
              <a:t>(А</a:t>
            </a:r>
            <a:r>
              <a:rPr lang="ru-RU" altLang="ru-RU" sz="2800" b="1" dirty="0">
                <a:sym typeface="Symbol" panose="05050102010706020507" pitchFamily="18" charset="2"/>
              </a:rPr>
              <a:t>  </a:t>
            </a:r>
            <a:r>
              <a:rPr lang="ru-RU" altLang="ru-RU" sz="2800" b="1" i="1" dirty="0"/>
              <a:t>С</a:t>
            </a:r>
            <a:r>
              <a:rPr lang="ru-RU" altLang="ru-RU" sz="2800" b="1" dirty="0" smtClean="0">
                <a:sym typeface="Symbol" panose="05050102010706020507" pitchFamily="18" charset="2"/>
              </a:rPr>
              <a:t>);</a:t>
            </a:r>
            <a:endParaRPr lang="ru-RU" sz="2800" b="1" i="1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ru-RU" altLang="ru-RU" sz="2800" b="1" dirty="0"/>
              <a:t>                                     </a:t>
            </a:r>
            <a:r>
              <a:rPr lang="ru-RU" altLang="ru-RU" sz="2800" b="1" i="1" dirty="0"/>
              <a:t>А</a:t>
            </a:r>
            <a:r>
              <a:rPr lang="ru-RU" altLang="ru-RU" sz="2800" b="1" i="1" dirty="0">
                <a:sym typeface="Symbol" panose="05050102010706020507" pitchFamily="18" charset="2"/>
              </a:rPr>
              <a:t> </a:t>
            </a:r>
            <a:r>
              <a:rPr lang="ru-RU" altLang="ru-RU" sz="2800" b="1" dirty="0">
                <a:sym typeface="Symbol" panose="05050102010706020507" pitchFamily="18" charset="2"/>
              </a:rPr>
              <a:t> (</a:t>
            </a:r>
            <a:r>
              <a:rPr lang="ru-RU" altLang="ru-RU" sz="2800" b="1" i="1" dirty="0"/>
              <a:t>В </a:t>
            </a:r>
            <a:r>
              <a:rPr lang="ru-RU" altLang="ru-RU" sz="2800" b="1" dirty="0">
                <a:sym typeface="Symbol" panose="05050102010706020507" pitchFamily="18" charset="2"/>
              </a:rPr>
              <a:t> </a:t>
            </a:r>
            <a:r>
              <a:rPr lang="ru-RU" altLang="ru-RU" sz="2800" b="1" i="1" dirty="0"/>
              <a:t>С) </a:t>
            </a:r>
            <a:r>
              <a:rPr lang="ru-RU" altLang="ru-RU" sz="2800" b="1" dirty="0">
                <a:sym typeface="Symbol" panose="05050102010706020507" pitchFamily="18" charset="2"/>
              </a:rPr>
              <a:t>= (</a:t>
            </a:r>
            <a:r>
              <a:rPr lang="ru-RU" altLang="ru-RU" sz="2800" b="1" i="1" dirty="0">
                <a:sym typeface="Symbol" panose="05050102010706020507" pitchFamily="18" charset="2"/>
              </a:rPr>
              <a:t>А</a:t>
            </a:r>
            <a:r>
              <a:rPr lang="ru-RU" altLang="ru-RU" sz="2800" b="1" dirty="0">
                <a:sym typeface="Symbol" panose="05050102010706020507" pitchFamily="18" charset="2"/>
              </a:rPr>
              <a:t>   </a:t>
            </a:r>
            <a:r>
              <a:rPr lang="ru-RU" altLang="ru-RU" sz="2800" b="1" i="1" dirty="0">
                <a:sym typeface="Symbol" panose="05050102010706020507" pitchFamily="18" charset="2"/>
              </a:rPr>
              <a:t>В</a:t>
            </a:r>
            <a:r>
              <a:rPr lang="ru-RU" altLang="ru-RU" sz="2800" b="1" dirty="0">
                <a:sym typeface="Symbol" panose="05050102010706020507" pitchFamily="18" charset="2"/>
              </a:rPr>
              <a:t>)  </a:t>
            </a:r>
            <a:r>
              <a:rPr lang="ru-RU" altLang="ru-RU" sz="2800" b="1" dirty="0"/>
              <a:t>(А</a:t>
            </a:r>
            <a:r>
              <a:rPr lang="ru-RU" altLang="ru-RU" sz="2800" b="1" dirty="0">
                <a:sym typeface="Symbol" panose="05050102010706020507" pitchFamily="18" charset="2"/>
              </a:rPr>
              <a:t>  </a:t>
            </a:r>
            <a:r>
              <a:rPr lang="ru-RU" altLang="ru-RU" sz="2800" b="1" i="1" dirty="0"/>
              <a:t>С</a:t>
            </a:r>
            <a:r>
              <a:rPr lang="ru-RU" altLang="ru-RU" sz="2800" b="1" dirty="0" smtClean="0">
                <a:sym typeface="Symbol" panose="05050102010706020507" pitchFamily="18" charset="2"/>
              </a:rPr>
              <a:t>);</a:t>
            </a:r>
            <a:endParaRPr lang="en-US" altLang="ru-RU" sz="2800" b="1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sz="2800" b="1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ru-RU" sz="2800" b="1" dirty="0" smtClean="0">
                <a:sym typeface="Symbol" panose="05050102010706020507" pitchFamily="18" charset="2"/>
              </a:rPr>
              <a:t>Действия </a:t>
            </a:r>
            <a:r>
              <a:rPr lang="ru-RU" sz="2800" b="1" dirty="0">
                <a:sym typeface="Symbol" panose="05050102010706020507" pitchFamily="18" charset="2"/>
              </a:rPr>
              <a:t>с константами: А</a:t>
            </a:r>
            <a:r>
              <a:rPr lang="en-US" sz="2800" b="1" dirty="0">
                <a:sym typeface="Symbol" panose="05050102010706020507" pitchFamily="18" charset="2"/>
              </a:rPr>
              <a:t> </a:t>
            </a:r>
            <a:r>
              <a:rPr lang="ru-RU" altLang="ru-RU" sz="2800" b="1" dirty="0">
                <a:sym typeface="Symbol" panose="05050102010706020507" pitchFamily="18" charset="2"/>
              </a:rPr>
              <a:t> </a:t>
            </a:r>
            <a:r>
              <a:rPr lang="en-US" sz="2800" b="1" dirty="0">
                <a:sym typeface="Symbol" panose="05050102010706020507" pitchFamily="18" charset="2"/>
              </a:rPr>
              <a:t>U = A, A</a:t>
            </a:r>
            <a:r>
              <a:rPr lang="ru-RU" altLang="ru-RU" sz="2800" b="1" dirty="0">
                <a:sym typeface="Symbol" panose="05050102010706020507" pitchFamily="18" charset="2"/>
              </a:rPr>
              <a:t>  </a:t>
            </a:r>
            <a:r>
              <a:rPr lang="en-US" sz="2800" b="1" dirty="0">
                <a:sym typeface="Symbol" panose="05050102010706020507" pitchFamily="18" charset="2"/>
              </a:rPr>
              <a:t>U = U.</a:t>
            </a:r>
          </a:p>
          <a:p>
            <a:pPr marL="0" indent="0">
              <a:buNone/>
            </a:pPr>
            <a:endParaRPr lang="ru-RU" altLang="ru-RU" sz="2800" b="1" dirty="0">
              <a:sym typeface="Symbol" panose="05050102010706020507" pitchFamily="18" charset="2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7279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6183" y="624110"/>
            <a:ext cx="9388429" cy="1280890"/>
          </a:xfrm>
        </p:spPr>
        <p:txBody>
          <a:bodyPr>
            <a:normAutofit/>
          </a:bodyPr>
          <a:lstStyle/>
          <a:p>
            <a:r>
              <a:rPr lang="ru-RU" b="1" dirty="0"/>
              <a:t>Графическое изображение множеств на диаграммах Эйлера-Венна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74981" y="2149294"/>
            <a:ext cx="3419475" cy="3276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36915" y="2603807"/>
            <a:ext cx="2838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1. </a:t>
            </a:r>
            <a:r>
              <a:rPr lang="en-US" sz="2400" b="1" dirty="0" smtClean="0"/>
              <a:t>S=</a:t>
            </a:r>
            <a:r>
              <a:rPr lang="ru-RU" sz="2400" b="1" dirty="0" smtClean="0"/>
              <a:t>А</a:t>
            </a:r>
            <a:r>
              <a:rPr lang="ru-RU" altLang="ru-RU" sz="2400" b="1" dirty="0">
                <a:sym typeface="Symbol" panose="05050102010706020507" pitchFamily="18" charset="2"/>
              </a:rPr>
              <a:t> </a:t>
            </a:r>
            <a:r>
              <a:rPr lang="ru-RU" altLang="ru-RU" sz="2400" b="1" dirty="0" smtClean="0">
                <a:sym typeface="Symbol" panose="05050102010706020507" pitchFamily="18" charset="2"/>
              </a:rPr>
              <a:t></a:t>
            </a:r>
            <a:r>
              <a:rPr lang="ru-RU" sz="2400" b="1" dirty="0" smtClean="0"/>
              <a:t> В</a:t>
            </a:r>
            <a:r>
              <a:rPr lang="ru-RU" altLang="ru-RU" sz="2400" b="1" dirty="0">
                <a:sym typeface="Symbol" panose="05050102010706020507" pitchFamily="18" charset="2"/>
              </a:rPr>
              <a:t> </a:t>
            </a:r>
            <a:r>
              <a:rPr lang="ru-RU" sz="2400" b="1" dirty="0" smtClean="0"/>
              <a:t> С</a:t>
            </a:r>
            <a:r>
              <a:rPr lang="en-US" sz="2400" b="1" dirty="0" smtClean="0"/>
              <a:t>;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213771" y="2603806"/>
            <a:ext cx="2865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2. </a:t>
            </a:r>
            <a:r>
              <a:rPr lang="en-US" sz="2400" b="1" dirty="0" smtClean="0"/>
              <a:t>S= A </a:t>
            </a:r>
            <a:r>
              <a:rPr lang="ru-RU" altLang="ru-RU" sz="2400" b="1" dirty="0" smtClean="0">
                <a:sym typeface="Symbol" panose="05050102010706020507" pitchFamily="18" charset="2"/>
              </a:rPr>
              <a:t></a:t>
            </a:r>
            <a:r>
              <a:rPr lang="en-US" altLang="ru-RU" sz="2400" b="1" dirty="0" smtClean="0">
                <a:sym typeface="Symbol" panose="05050102010706020507" pitchFamily="18" charset="2"/>
              </a:rPr>
              <a:t> B </a:t>
            </a:r>
            <a:r>
              <a:rPr lang="ru-RU" altLang="ru-RU" sz="2400" b="1" dirty="0" smtClean="0">
                <a:sym typeface="Symbol" panose="05050102010706020507" pitchFamily="18" charset="2"/>
              </a:rPr>
              <a:t></a:t>
            </a:r>
            <a:r>
              <a:rPr lang="en-US" altLang="ru-RU" sz="2400" b="1" dirty="0" smtClean="0">
                <a:sym typeface="Symbol" panose="05050102010706020507" pitchFamily="18" charset="2"/>
              </a:rPr>
              <a:t> C;</a:t>
            </a:r>
            <a:r>
              <a:rPr lang="en-US" sz="2400" b="1" dirty="0" smtClean="0"/>
              <a:t> 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436915" y="3178572"/>
            <a:ext cx="2776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3. S= (A\ B)</a:t>
            </a:r>
            <a:r>
              <a:rPr lang="ru-RU" altLang="ru-RU" sz="2400" b="1" dirty="0">
                <a:sym typeface="Symbol" panose="05050102010706020507" pitchFamily="18" charset="2"/>
              </a:rPr>
              <a:t> </a:t>
            </a:r>
            <a:r>
              <a:rPr lang="ru-RU" altLang="ru-RU" sz="2400" b="1" dirty="0" smtClean="0">
                <a:sym typeface="Symbol" panose="05050102010706020507" pitchFamily="18" charset="2"/>
              </a:rPr>
              <a:t></a:t>
            </a:r>
            <a:r>
              <a:rPr lang="en-US" altLang="ru-RU" sz="2400" b="1" dirty="0" smtClean="0">
                <a:sym typeface="Symbol" panose="05050102010706020507" pitchFamily="18" charset="2"/>
              </a:rPr>
              <a:t> C;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4264845" y="3161097"/>
            <a:ext cx="2699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4. S = A \ B \ C;</a:t>
            </a:r>
            <a:endParaRPr lang="ru-R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436914" y="3849189"/>
            <a:ext cx="50161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5. S = (A </a:t>
            </a:r>
            <a:r>
              <a:rPr lang="en-US" sz="2400" b="1" dirty="0"/>
              <a:t>\ B \ </a:t>
            </a:r>
            <a:r>
              <a:rPr lang="en-US" sz="2400" b="1" dirty="0" smtClean="0"/>
              <a:t>C) </a:t>
            </a:r>
            <a:r>
              <a:rPr lang="ru-RU" altLang="ru-RU" sz="2400" b="1" dirty="0" smtClean="0">
                <a:sym typeface="Symbol" panose="05050102010706020507" pitchFamily="18" charset="2"/>
              </a:rPr>
              <a:t></a:t>
            </a:r>
            <a:r>
              <a:rPr lang="en-US" altLang="ru-RU" sz="2400" b="1" dirty="0" smtClean="0">
                <a:sym typeface="Symbol" panose="05050102010706020507" pitchFamily="18" charset="2"/>
              </a:rPr>
              <a:t> ((B</a:t>
            </a:r>
            <a:r>
              <a:rPr lang="ru-RU" altLang="ru-RU" sz="2400" b="1" dirty="0">
                <a:sym typeface="Symbol" panose="05050102010706020507" pitchFamily="18" charset="2"/>
              </a:rPr>
              <a:t>  </a:t>
            </a:r>
            <a:r>
              <a:rPr lang="en-US" altLang="ru-RU" sz="2400" b="1" dirty="0" smtClean="0">
                <a:sym typeface="Symbol" panose="05050102010706020507" pitchFamily="18" charset="2"/>
              </a:rPr>
              <a:t>C) \ A;</a:t>
            </a:r>
            <a:r>
              <a:rPr lang="en-US" sz="2400" b="1" dirty="0" smtClean="0"/>
              <a:t> </a:t>
            </a:r>
            <a:endParaRPr lang="ru-RU" sz="2400" b="1" dirty="0"/>
          </a:p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436914" y="4565972"/>
            <a:ext cx="4868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6. S= A</a:t>
            </a:r>
            <a:r>
              <a:rPr lang="ru-RU" altLang="ru-RU" sz="2400" b="1" dirty="0">
                <a:sym typeface="Symbol" panose="05050102010706020507" pitchFamily="18" charset="2"/>
              </a:rPr>
              <a:t> </a:t>
            </a:r>
            <a:r>
              <a:rPr lang="ru-RU" altLang="ru-RU" sz="2400" b="1" dirty="0" smtClean="0">
                <a:sym typeface="Symbol" panose="05050102010706020507" pitchFamily="18" charset="2"/>
              </a:rPr>
              <a:t></a:t>
            </a:r>
            <a:r>
              <a:rPr lang="en-US" altLang="ru-RU" sz="2400" b="1" dirty="0" smtClean="0">
                <a:sym typeface="Symbol" panose="05050102010706020507" pitchFamily="18" charset="2"/>
              </a:rPr>
              <a:t> (B \ C);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213771" y="4587853"/>
            <a:ext cx="3526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7. S= A \ (B </a:t>
            </a:r>
            <a:r>
              <a:rPr lang="ru-RU" altLang="ru-RU" sz="2400" b="1" dirty="0" smtClean="0">
                <a:sym typeface="Symbol" panose="05050102010706020507" pitchFamily="18" charset="2"/>
              </a:rPr>
              <a:t></a:t>
            </a:r>
            <a:r>
              <a:rPr lang="en-US" altLang="ru-RU" sz="2400" b="1" dirty="0" smtClean="0">
                <a:sym typeface="Symbol" panose="05050102010706020507" pitchFamily="18" charset="2"/>
              </a:rPr>
              <a:t> C</a:t>
            </a:r>
            <a:r>
              <a:rPr lang="en-US" sz="2400" b="1" dirty="0" smtClean="0"/>
              <a:t>);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471159" y="5244130"/>
            <a:ext cx="3579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8. S= A </a:t>
            </a:r>
            <a:r>
              <a:rPr lang="ru-RU" altLang="ru-RU" sz="2400" b="1" dirty="0" smtClean="0">
                <a:sym typeface="Symbol" panose="05050102010706020507" pitchFamily="18" charset="2"/>
              </a:rPr>
              <a:t></a:t>
            </a:r>
            <a:r>
              <a:rPr lang="en-US" altLang="ru-RU" sz="2400" b="1" dirty="0" smtClean="0">
                <a:sym typeface="Symbol" panose="05050102010706020507" pitchFamily="18" charset="2"/>
              </a:rPr>
              <a:t> </a:t>
            </a:r>
            <a:r>
              <a:rPr lang="en-US" sz="2400" b="1" dirty="0" smtClean="0"/>
              <a:t>(B\C).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3422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smtClean="0"/>
              <a:t>Конспект; </a:t>
            </a:r>
          </a:p>
          <a:p>
            <a:pPr algn="just"/>
            <a:r>
              <a:rPr lang="ru-RU" sz="2800" dirty="0" smtClean="0"/>
              <a:t>учебник </a:t>
            </a:r>
            <a:r>
              <a:rPr lang="ru-RU" sz="2800" dirty="0"/>
              <a:t>Вялый М.Н., Подольский В.В., Рубцов А.А., Шварц Д.А. Лекции по дискретной математике. Национальный </a:t>
            </a:r>
            <a:r>
              <a:rPr lang="ru-RU" sz="2800" dirty="0" err="1"/>
              <a:t>исслед</a:t>
            </a:r>
            <a:r>
              <a:rPr lang="ru-RU" sz="2800" dirty="0"/>
              <a:t>. университет «Высшая школа экономики» - Москва: Изд. дом  Высшей школы экономики, 2021, стр. 76-85, Примеры задач 3,4,5.</a:t>
            </a:r>
          </a:p>
        </p:txBody>
      </p:sp>
    </p:spTree>
    <p:extLst>
      <p:ext uri="{BB962C8B-B14F-4D97-AF65-F5344CB8AC3E}">
        <p14:creationId xmlns:p14="http://schemas.microsoft.com/office/powerpoint/2010/main" val="195612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000" dirty="0" smtClean="0"/>
              <a:t>Спасибо за внимание.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339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1475" y="519335"/>
            <a:ext cx="8911687" cy="1280890"/>
          </a:xfrm>
        </p:spPr>
        <p:txBody>
          <a:bodyPr/>
          <a:lstStyle/>
          <a:p>
            <a:r>
              <a:rPr lang="ru-RU" b="1" dirty="0" smtClean="0"/>
              <a:t>План проведения занятия: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0201" y="1905000"/>
            <a:ext cx="9904412" cy="4006222"/>
          </a:xfrm>
        </p:spPr>
        <p:txBody>
          <a:bodyPr/>
          <a:lstStyle/>
          <a:p>
            <a:r>
              <a:rPr lang="ru-RU" sz="2400" dirty="0" smtClean="0"/>
              <a:t>Повторение материала прошлого занятия (Блиц-опрос).</a:t>
            </a:r>
          </a:p>
          <a:p>
            <a:r>
              <a:rPr lang="ru-RU" sz="2400" dirty="0" smtClean="0"/>
              <a:t>Историческая справка.</a:t>
            </a:r>
          </a:p>
          <a:p>
            <a:r>
              <a:rPr lang="ru-RU" sz="2400" dirty="0" smtClean="0"/>
              <a:t>Объяснение нового материала.</a:t>
            </a:r>
          </a:p>
          <a:p>
            <a:r>
              <a:rPr lang="ru-RU" sz="2400" dirty="0" smtClean="0"/>
              <a:t>Закрепление пройденного материала занятия (самостоятельная работа).</a:t>
            </a:r>
          </a:p>
          <a:p>
            <a:r>
              <a:rPr lang="ru-RU" sz="2400" dirty="0" smtClean="0"/>
              <a:t>Подведение итогов занятия (заполнение листов рефлексии).</a:t>
            </a:r>
          </a:p>
          <a:p>
            <a:r>
              <a:rPr lang="ru-RU" sz="2400" dirty="0" smtClean="0"/>
              <a:t>Выдача домашнего задания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322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Вопросы занятия: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0700" y="2133600"/>
            <a:ext cx="9713912" cy="3777622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/>
              <a:t>1. Историческая справка.</a:t>
            </a:r>
          </a:p>
          <a:p>
            <a:pPr marL="0" indent="0">
              <a:buNone/>
            </a:pPr>
            <a:r>
              <a:rPr lang="ru-RU" sz="3200" dirty="0" smtClean="0"/>
              <a:t>2. Основные операции над множествами.</a:t>
            </a:r>
          </a:p>
          <a:p>
            <a:pPr marL="0" indent="0">
              <a:buNone/>
            </a:pPr>
            <a:r>
              <a:rPr lang="ru-RU" sz="3200" dirty="0" smtClean="0"/>
              <a:t>3. Свойства операций.</a:t>
            </a:r>
          </a:p>
          <a:p>
            <a:pPr marL="0" indent="0">
              <a:buNone/>
            </a:pPr>
            <a:r>
              <a:rPr lang="ru-RU" sz="3200" dirty="0" smtClean="0"/>
              <a:t>4. Графическое изображение множеств на диаграммах Эйлера-Венна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64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БЛИЦ-ОПРОС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6400" y="2133600"/>
            <a:ext cx="9828212" cy="377762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800" b="1" dirty="0" smtClean="0"/>
              <a:t>1. Задать </a:t>
            </a:r>
            <a:r>
              <a:rPr lang="ru-RU" sz="2800" b="1" dirty="0"/>
              <a:t>множество А, состоящее из элементов </a:t>
            </a:r>
            <a:r>
              <a:rPr lang="ru-RU" sz="2800" b="1" dirty="0" smtClean="0"/>
              <a:t>   </a:t>
            </a:r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оо</a:t>
            </a:r>
            <a:r>
              <a:rPr lang="ru-RU" sz="2800" b="1" dirty="0" smtClean="0"/>
              <a:t>1,2,3,4,5</a:t>
            </a:r>
            <a:r>
              <a:rPr lang="ru-RU" sz="2800" b="1" dirty="0"/>
              <a:t>.</a:t>
            </a:r>
            <a:endParaRPr lang="ru-RU" sz="2800" dirty="0"/>
          </a:p>
          <a:p>
            <a:pPr marL="0" lvl="0" indent="0">
              <a:buNone/>
            </a:pPr>
            <a:r>
              <a:rPr lang="ru-RU" sz="2800" b="1" dirty="0" smtClean="0"/>
              <a:t>2. Элемент </a:t>
            </a:r>
            <a:r>
              <a:rPr lang="en-US" sz="2800" b="1" dirty="0" smtClean="0"/>
              <a:t>“1”</a:t>
            </a:r>
            <a:r>
              <a:rPr lang="ru-RU" sz="2800" b="1" dirty="0" smtClean="0"/>
              <a:t> </a:t>
            </a:r>
            <a:r>
              <a:rPr lang="ru-RU" sz="2800" b="1" dirty="0"/>
              <a:t>принадлежит множеству А.</a:t>
            </a:r>
            <a:endParaRPr lang="ru-RU" sz="2800" dirty="0"/>
          </a:p>
          <a:p>
            <a:pPr marL="0" lvl="0" indent="0">
              <a:buNone/>
            </a:pPr>
            <a:r>
              <a:rPr lang="ru-RU" sz="2800" b="1" dirty="0" smtClean="0"/>
              <a:t>3. Задать </a:t>
            </a:r>
            <a:r>
              <a:rPr lang="ru-RU" sz="2800" b="1" dirty="0"/>
              <a:t>множество В, состоящее из элементов </a:t>
            </a:r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оо</a:t>
            </a:r>
            <a:r>
              <a:rPr lang="ru-RU" sz="2800" b="1" dirty="0" smtClean="0"/>
              <a:t>3,4,5</a:t>
            </a:r>
            <a:r>
              <a:rPr lang="ru-RU" sz="2800" b="1" dirty="0"/>
              <a:t>.</a:t>
            </a:r>
            <a:endParaRPr lang="ru-RU" sz="2800" dirty="0"/>
          </a:p>
          <a:p>
            <a:pPr marL="0" lvl="0" indent="0">
              <a:buNone/>
            </a:pPr>
            <a:r>
              <a:rPr lang="ru-RU" sz="2800" b="1" dirty="0" smtClean="0"/>
              <a:t>4. Элемент </a:t>
            </a:r>
            <a:r>
              <a:rPr lang="en-US" sz="2800" b="1" dirty="0" smtClean="0"/>
              <a:t>“8”</a:t>
            </a:r>
            <a:r>
              <a:rPr lang="ru-RU" sz="2800" b="1" dirty="0" smtClean="0"/>
              <a:t>, </a:t>
            </a:r>
            <a:r>
              <a:rPr lang="ru-RU" sz="2800" b="1" dirty="0"/>
              <a:t>не принадлежит множеству А.</a:t>
            </a:r>
            <a:endParaRPr lang="ru-RU" sz="2800" dirty="0"/>
          </a:p>
          <a:p>
            <a:pPr marL="0" lvl="0" indent="0">
              <a:buNone/>
            </a:pPr>
            <a:r>
              <a:rPr lang="ru-RU" sz="2800" b="1" dirty="0" smtClean="0"/>
              <a:t>5. Выбрать </a:t>
            </a:r>
            <a:r>
              <a:rPr lang="ru-RU" sz="2800" b="1" dirty="0"/>
              <a:t>правильную запись </a:t>
            </a:r>
            <a:r>
              <a:rPr lang="ru-RU" sz="2800" b="1" dirty="0" smtClean="0"/>
              <a:t>А⸦В</a:t>
            </a:r>
            <a:r>
              <a:rPr lang="en-US" sz="2800" b="1" dirty="0" smtClean="0"/>
              <a:t> </a:t>
            </a:r>
            <a:r>
              <a:rPr lang="ru-RU" sz="2800" b="1" dirty="0" smtClean="0"/>
              <a:t>или В⸦А</a:t>
            </a:r>
            <a:r>
              <a:rPr lang="ru-RU" sz="2800" b="1" dirty="0"/>
              <a:t>.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3436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Ответы: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676650" y="2133600"/>
                <a:ext cx="4914900" cy="377762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sz="3200" b="1" dirty="0" smtClean="0"/>
                  <a:t>1.  </a:t>
                </a:r>
                <a:r>
                  <a:rPr lang="ru-RU" sz="4000" b="1" dirty="0" smtClean="0"/>
                  <a:t>А=</a:t>
                </a:r>
                <a:r>
                  <a:rPr lang="en-US" sz="4000" b="1" dirty="0" smtClean="0"/>
                  <a:t>{1</a:t>
                </a:r>
                <a:r>
                  <a:rPr lang="ru-RU" sz="4000" b="1" dirty="0" smtClean="0"/>
                  <a:t>, 2, 3, 4, 5</a:t>
                </a:r>
                <a:r>
                  <a:rPr lang="en-US" sz="4000" b="1" dirty="0" smtClean="0"/>
                  <a:t>}</a:t>
                </a:r>
                <a:r>
                  <a:rPr lang="ru-RU" sz="4000" b="1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sz="3200" b="1" dirty="0" smtClean="0"/>
                  <a:t>2.  </a:t>
                </a:r>
                <a:r>
                  <a:rPr lang="ru-RU" sz="4000" b="1" dirty="0" smtClean="0"/>
                  <a:t>1 </a:t>
                </a:r>
                <a14:m>
                  <m:oMath xmlns:m="http://schemas.openxmlformats.org/officeDocument/2006/math">
                    <m:r>
                      <a:rPr lang="ru-RU" sz="4000" b="1" i="1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ru-RU" sz="4000" b="1" dirty="0" smtClean="0"/>
                  <a:t> А.</a:t>
                </a:r>
              </a:p>
              <a:p>
                <a:pPr marL="0" indent="0">
                  <a:buNone/>
                </a:pPr>
                <a:r>
                  <a:rPr lang="ru-RU" sz="3200" b="1" dirty="0" smtClean="0"/>
                  <a:t>3.  </a:t>
                </a:r>
                <a:r>
                  <a:rPr lang="ru-RU" sz="4000" b="1" dirty="0" smtClean="0"/>
                  <a:t>В=</a:t>
                </a:r>
                <a:r>
                  <a:rPr lang="en-US" sz="4000" b="1" dirty="0" smtClean="0"/>
                  <a:t>{</a:t>
                </a:r>
                <a:r>
                  <a:rPr lang="ru-RU" sz="4000" b="1" dirty="0" smtClean="0"/>
                  <a:t>3</a:t>
                </a:r>
                <a:r>
                  <a:rPr lang="ru-RU" sz="4000" b="1" dirty="0"/>
                  <a:t>, 4, 5</a:t>
                </a:r>
                <a:r>
                  <a:rPr lang="en-US" sz="4000" b="1" dirty="0"/>
                  <a:t>}</a:t>
                </a:r>
                <a:r>
                  <a:rPr lang="ru-RU" sz="4000" b="1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sz="3200" b="1" dirty="0" smtClean="0"/>
                  <a:t>4.  </a:t>
                </a:r>
                <a:r>
                  <a:rPr lang="ru-RU" sz="4000" b="1" dirty="0" smtClean="0"/>
                  <a:t>8</a:t>
                </a:r>
                <a14:m>
                  <m:oMath xmlns:m="http://schemas.openxmlformats.org/officeDocument/2006/math">
                    <m:r>
                      <a:rPr lang="ru-RU" sz="4000" b="1" i="1">
                        <a:latin typeface="Cambria Math" panose="02040503050406030204" pitchFamily="18" charset="0"/>
                      </a:rPr>
                      <m:t>∉</m:t>
                    </m:r>
                  </m:oMath>
                </a14:m>
                <a:r>
                  <a:rPr lang="ru-RU" sz="4000" b="1" dirty="0" smtClean="0"/>
                  <a:t>А.</a:t>
                </a:r>
                <a:endParaRPr lang="ru-RU" sz="3200" b="1" dirty="0" smtClean="0"/>
              </a:p>
              <a:p>
                <a:pPr marL="0" indent="0">
                  <a:buNone/>
                </a:pPr>
                <a:r>
                  <a:rPr lang="ru-RU" sz="3200" b="1" dirty="0" smtClean="0"/>
                  <a:t>5.  </a:t>
                </a:r>
                <a:r>
                  <a:rPr lang="ru-RU" sz="4000" b="1" dirty="0" smtClean="0"/>
                  <a:t>В⸦А</a:t>
                </a:r>
                <a:endParaRPr lang="ru-RU" sz="4000" b="1" dirty="0"/>
              </a:p>
              <a:p>
                <a:pPr>
                  <a:buAutoNum type="arabicPeriod"/>
                </a:pPr>
                <a:endParaRPr lang="ru-RU" dirty="0" smtClean="0"/>
              </a:p>
              <a:p>
                <a:pPr>
                  <a:buAutoNum type="arabicPeriod"/>
                </a:pPr>
                <a:endParaRPr lang="en-US" dirty="0" smtClean="0"/>
              </a:p>
              <a:p>
                <a:pPr>
                  <a:buAutoNum type="arabicPeriod"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76650" y="2133600"/>
                <a:ext cx="4914900" cy="3777622"/>
              </a:xfrm>
              <a:blipFill>
                <a:blip r:embed="rId2"/>
                <a:stretch>
                  <a:fillRect l="-3102" t="-2903" b="-33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63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6250" y="357410"/>
            <a:ext cx="8911687" cy="1280890"/>
          </a:xfrm>
        </p:spPr>
        <p:txBody>
          <a:bodyPr/>
          <a:lstStyle/>
          <a:p>
            <a:r>
              <a:rPr lang="ru-RU" b="1" dirty="0" smtClean="0"/>
              <a:t>Историческая справка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5851" y="997855"/>
            <a:ext cx="10418762" cy="501014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/>
              <a:t>	</a:t>
            </a:r>
            <a:r>
              <a:rPr lang="ru-RU" sz="2700" dirty="0" smtClean="0"/>
              <a:t>При </a:t>
            </a:r>
            <a:r>
              <a:rPr lang="ru-RU" sz="2700" dirty="0"/>
              <a:t>решении целого ряда задач Леонард Эйлер использовал идею изображения множеств с помощью кругов. Однако этим методом ещё до Эйлера пользовался выдающийся немецкий философ и </a:t>
            </a:r>
            <a:r>
              <a:rPr lang="ru-RU" sz="2700" dirty="0" smtClean="0"/>
              <a:t>математик Готфрид Вильгельм Лейбниц. </a:t>
            </a:r>
            <a:r>
              <a:rPr lang="ru-RU" sz="2700" dirty="0"/>
              <a:t>Лейбниц использовал их для геометрической интерпретации логических связей между понятиями, но при этом всё же предпочитал использовать линейные схемы</a:t>
            </a:r>
            <a:r>
              <a:rPr lang="ru-RU" sz="2700" dirty="0" smtClean="0"/>
              <a:t>.</a:t>
            </a:r>
            <a:endParaRPr lang="ru-RU" sz="2700" dirty="0"/>
          </a:p>
          <a:p>
            <a:pPr marL="0" indent="0" algn="just">
              <a:buNone/>
            </a:pPr>
            <a:r>
              <a:rPr lang="ru-RU" sz="2700" dirty="0" smtClean="0"/>
              <a:t>	Но </a:t>
            </a:r>
            <a:r>
              <a:rPr lang="ru-RU" sz="2700" dirty="0"/>
              <a:t>достаточно основательно развил этот метод сам Л. Эйлер. Методом кругов Эйлера пользовался и немецкий математик </a:t>
            </a:r>
            <a:r>
              <a:rPr lang="ru-RU" sz="2700" dirty="0" smtClean="0"/>
              <a:t>Эрнст Шредер в </a:t>
            </a:r>
            <a:r>
              <a:rPr lang="ru-RU" sz="2700" dirty="0"/>
              <a:t>книге </a:t>
            </a:r>
            <a:r>
              <a:rPr lang="ru-RU" sz="2700" dirty="0" smtClean="0"/>
              <a:t>«Алгебра логики». 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178056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Историческая справка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8325" y="1552575"/>
            <a:ext cx="9666287" cy="473392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2800" dirty="0" smtClean="0"/>
              <a:t>Особенного </a:t>
            </a:r>
            <a:r>
              <a:rPr lang="ru-RU" sz="2800" dirty="0"/>
              <a:t>расцвета графические методы достигли в сочинениях английского </a:t>
            </a:r>
            <a:r>
              <a:rPr lang="ru-RU" sz="2800" dirty="0" smtClean="0"/>
              <a:t>логика Джона Венна, </a:t>
            </a:r>
            <a:r>
              <a:rPr lang="ru-RU" sz="2800" dirty="0"/>
              <a:t>подробно изложившего их в книге </a:t>
            </a:r>
            <a:r>
              <a:rPr lang="ru-RU" sz="2800" dirty="0" smtClean="0"/>
              <a:t>«Символическая логика», </a:t>
            </a:r>
            <a:r>
              <a:rPr lang="ru-RU" sz="2800" dirty="0"/>
              <a:t>изданной </a:t>
            </a:r>
            <a:r>
              <a:rPr lang="ru-RU" sz="2800" dirty="0" smtClean="0"/>
              <a:t>в Лондоне в 1881 году. </a:t>
            </a:r>
            <a:r>
              <a:rPr lang="ru-RU" sz="2800" dirty="0"/>
              <a:t>Венн предложил свою схему изображения отношения между множествами, которая теперь </a:t>
            </a:r>
            <a:r>
              <a:rPr lang="ru-RU" sz="2800" dirty="0" smtClean="0"/>
              <a:t>называется диаграммами Эйлера-Венна. 	Первоначально </a:t>
            </a:r>
            <a:r>
              <a:rPr lang="ru-RU" sz="2800" dirty="0"/>
              <a:t>круги Эйлера возникли на основе идей силлогистики </a:t>
            </a:r>
            <a:r>
              <a:rPr lang="ru-RU" sz="2800" dirty="0" smtClean="0"/>
              <a:t>Аристотеля. </a:t>
            </a:r>
            <a:r>
              <a:rPr lang="ru-RU" sz="2800" dirty="0"/>
              <a:t>Диаграммы Венна были созданы для решения задач математической логики. Их основная идея разложения на </a:t>
            </a:r>
            <a:r>
              <a:rPr lang="ru-RU" sz="2800" dirty="0" err="1"/>
              <a:t>конституенты</a:t>
            </a:r>
            <a:r>
              <a:rPr lang="ru-RU" sz="2800" dirty="0"/>
              <a:t> возникла на основе алгебры логики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92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2651" y="624110"/>
            <a:ext cx="9351962" cy="128089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Леонард Эйлер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7800" y="2619374"/>
            <a:ext cx="10056812" cy="3615697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b="1" dirty="0"/>
              <a:t>Дата рождения:</a:t>
            </a:r>
            <a:r>
              <a:rPr lang="ru-RU" altLang="ru-RU" sz="2400" dirty="0"/>
              <a:t> </a:t>
            </a:r>
            <a:r>
              <a:rPr lang="ru-RU" altLang="ru-RU" sz="2400" dirty="0" smtClean="0"/>
              <a:t>1707год</a:t>
            </a:r>
            <a:endParaRPr lang="ru-RU" altLang="ru-RU" sz="2400" dirty="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dirty="0"/>
              <a:t> </a:t>
            </a:r>
            <a:r>
              <a:rPr lang="ru-RU" altLang="ru-RU" sz="2400" b="1" dirty="0"/>
              <a:t>Место рождения</a:t>
            </a:r>
            <a:r>
              <a:rPr lang="ru-RU" altLang="ru-RU" sz="2400" b="1" dirty="0" smtClean="0"/>
              <a:t>: Базель, Швейцария.</a:t>
            </a:r>
            <a:endParaRPr lang="ru-RU" altLang="ru-RU" sz="2400" dirty="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dirty="0"/>
              <a:t> </a:t>
            </a:r>
            <a:r>
              <a:rPr lang="ru-RU" altLang="ru-RU" sz="2400" b="1" dirty="0"/>
              <a:t>Дата смерти:</a:t>
            </a:r>
            <a:r>
              <a:rPr lang="ru-RU" altLang="ru-RU" sz="2400" dirty="0"/>
              <a:t> </a:t>
            </a:r>
            <a:r>
              <a:rPr lang="ru-RU" altLang="ru-RU" sz="2400" dirty="0" smtClean="0"/>
              <a:t>1783 год</a:t>
            </a:r>
            <a:endParaRPr lang="ru-RU" altLang="ru-RU" sz="2400" dirty="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dirty="0"/>
              <a:t> </a:t>
            </a:r>
            <a:r>
              <a:rPr lang="ru-RU" altLang="ru-RU" sz="2400" b="1" dirty="0"/>
              <a:t>Место смерти:</a:t>
            </a:r>
            <a:r>
              <a:rPr lang="ru-RU" altLang="ru-RU" sz="2400" dirty="0"/>
              <a:t> </a:t>
            </a:r>
            <a:r>
              <a:rPr lang="ru-RU" altLang="ru-RU" sz="2400" dirty="0" smtClean="0"/>
              <a:t>Санкт-Петербург, Россия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 dirty="0" smtClean="0"/>
              <a:t>Гражданство:</a:t>
            </a:r>
            <a:r>
              <a:rPr lang="ru-RU" altLang="ru-RU" sz="2400" dirty="0" smtClean="0"/>
              <a:t> Швейцария, Россия. </a:t>
            </a:r>
            <a:endParaRPr lang="ru-RU" altLang="ru-RU" sz="2400" dirty="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 dirty="0"/>
              <a:t>Научная сфера:</a:t>
            </a:r>
            <a:r>
              <a:rPr lang="ru-RU" altLang="ru-RU" sz="2400" dirty="0"/>
              <a:t> </a:t>
            </a:r>
            <a:r>
              <a:rPr lang="ru-RU" altLang="ru-RU" sz="2400" dirty="0" smtClean="0"/>
              <a:t>Математика, Механика, Физика, Астрономия. </a:t>
            </a:r>
            <a:endParaRPr lang="ru-RU" altLang="ru-RU" sz="2400" dirty="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b="1" dirty="0"/>
              <a:t>Альма-матер: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Базельский</a:t>
            </a:r>
            <a:r>
              <a:rPr lang="ru-RU" altLang="ru-RU" sz="2400" dirty="0"/>
              <a:t> </a:t>
            </a:r>
            <a:r>
              <a:rPr lang="ru-RU" altLang="ru-RU" sz="2400" dirty="0" smtClean="0"/>
              <a:t>университет.</a:t>
            </a:r>
            <a:endParaRPr lang="en-US" altLang="ru-RU" sz="2400" dirty="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dirty="0"/>
              <a:t> </a:t>
            </a:r>
            <a:r>
              <a:rPr lang="ru-RU" altLang="ru-RU" sz="2400" b="1" dirty="0"/>
              <a:t>Научный руководитель:</a:t>
            </a:r>
            <a:r>
              <a:rPr lang="ru-RU" altLang="ru-RU" sz="2400" dirty="0"/>
              <a:t> </a:t>
            </a:r>
            <a:r>
              <a:rPr lang="ru-RU" altLang="ru-RU" sz="2400" dirty="0" smtClean="0"/>
              <a:t>Иоганн Бернулли. </a:t>
            </a:r>
            <a:endParaRPr lang="ru-RU" altLang="ru-RU" sz="2400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3224" y="331447"/>
            <a:ext cx="5324475" cy="276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7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345</TotalTime>
  <Words>1047</Words>
  <Application>Microsoft Office PowerPoint</Application>
  <PresentationFormat>Широкоэкранный</PresentationFormat>
  <Paragraphs>122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3" baseType="lpstr">
      <vt:lpstr>Arial</vt:lpstr>
      <vt:lpstr>Calibri</vt:lpstr>
      <vt:lpstr>Cambria Math</vt:lpstr>
      <vt:lpstr>Century Gothic</vt:lpstr>
      <vt:lpstr>Symbol</vt:lpstr>
      <vt:lpstr>Wingdings</vt:lpstr>
      <vt:lpstr>Wingdings 3</vt:lpstr>
      <vt:lpstr>Легкий дым</vt:lpstr>
      <vt:lpstr>Уравнение</vt:lpstr>
      <vt:lpstr>  Раздел 1. Элементы теории множеств Тема 1.1 Основы теории множеств </vt:lpstr>
      <vt:lpstr>Цель занятия:</vt:lpstr>
      <vt:lpstr>План проведения занятия:</vt:lpstr>
      <vt:lpstr>Вопросы занятия:</vt:lpstr>
      <vt:lpstr>БЛИЦ-ОПРОС</vt:lpstr>
      <vt:lpstr>Ответы:</vt:lpstr>
      <vt:lpstr>Историческая справка</vt:lpstr>
      <vt:lpstr>Историческая справка</vt:lpstr>
      <vt:lpstr>Леонард Эйлер</vt:lpstr>
      <vt:lpstr>                            Джон Венн</vt:lpstr>
      <vt:lpstr>Операции над множествами</vt:lpstr>
      <vt:lpstr>Операции над множествами</vt:lpstr>
      <vt:lpstr>Операции над множествами</vt:lpstr>
      <vt:lpstr>Операции над множествами</vt:lpstr>
      <vt:lpstr>Операции над множествами</vt:lpstr>
      <vt:lpstr>Операции над множествами</vt:lpstr>
      <vt:lpstr>Операции над множествами</vt:lpstr>
      <vt:lpstr>Операции над множествами</vt:lpstr>
      <vt:lpstr>Операции над множествами</vt:lpstr>
      <vt:lpstr>Свойства операций над множествами</vt:lpstr>
      <vt:lpstr>Свойства операций над множествами</vt:lpstr>
      <vt:lpstr>Графическое изображение множеств на диаграммах Эйлера-Венна</vt:lpstr>
      <vt:lpstr>Домашнее задание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1. Элементы теории множеств  Тема 1.1 Основы теории множеств</dc:title>
  <dc:creator>Эльвира Загфарова</dc:creator>
  <cp:lastModifiedBy>Эльвира Загфарова</cp:lastModifiedBy>
  <cp:revision>38</cp:revision>
  <dcterms:created xsi:type="dcterms:W3CDTF">2025-01-15T12:12:51Z</dcterms:created>
  <dcterms:modified xsi:type="dcterms:W3CDTF">2025-01-22T15:46:40Z</dcterms:modified>
</cp:coreProperties>
</file>