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8"/>
  </p:notesMasterIdLst>
  <p:sldIdLst>
    <p:sldId id="274" r:id="rId2"/>
    <p:sldId id="275" r:id="rId3"/>
    <p:sldId id="277" r:id="rId4"/>
    <p:sldId id="287" r:id="rId5"/>
    <p:sldId id="288" r:id="rId6"/>
    <p:sldId id="258" r:id="rId7"/>
    <p:sldId id="261" r:id="rId8"/>
    <p:sldId id="279" r:id="rId9"/>
    <p:sldId id="280" r:id="rId10"/>
    <p:sldId id="283" r:id="rId11"/>
    <p:sldId id="281" r:id="rId12"/>
    <p:sldId id="284" r:id="rId13"/>
    <p:sldId id="263" r:id="rId14"/>
    <p:sldId id="267" r:id="rId15"/>
    <p:sldId id="268" r:id="rId16"/>
    <p:sldId id="269" r:id="rId17"/>
    <p:sldId id="270" r:id="rId18"/>
    <p:sldId id="271" r:id="rId19"/>
    <p:sldId id="256" r:id="rId20"/>
    <p:sldId id="272" r:id="rId21"/>
    <p:sldId id="273" r:id="rId22"/>
    <p:sldId id="278" r:id="rId23"/>
    <p:sldId id="282" r:id="rId24"/>
    <p:sldId id="291" r:id="rId25"/>
    <p:sldId id="289" r:id="rId26"/>
    <p:sldId id="290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579A61-CFE6-4A36-8DB2-6B8AB40B91E3}" type="datetimeFigureOut">
              <a:rPr lang="ru-RU" smtClean="0"/>
              <a:t>20.01.2020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7818BD-E418-4AD1-B344-7A9F38B725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8840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13308-0AF3-4A7B-91C6-07506AF31B2A}" type="datetimeFigureOut">
              <a:rPr lang="ru-RU" smtClean="0"/>
              <a:t>20.01.2020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1C093-470A-428F-B483-603B1D9C53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519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13308-0AF3-4A7B-91C6-07506AF31B2A}" type="datetimeFigureOut">
              <a:rPr lang="ru-RU" smtClean="0"/>
              <a:t>20.01.2020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1C093-470A-428F-B483-603B1D9C53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9542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13308-0AF3-4A7B-91C6-07506AF31B2A}" type="datetimeFigureOut">
              <a:rPr lang="ru-RU" smtClean="0"/>
              <a:t>20.01.2020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1C093-470A-428F-B483-603B1D9C53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61391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13308-0AF3-4A7B-91C6-07506AF31B2A}" type="datetimeFigureOut">
              <a:rPr lang="ru-RU" smtClean="0"/>
              <a:t>20.01.2020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1C093-470A-428F-B483-603B1D9C536A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0495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13308-0AF3-4A7B-91C6-07506AF31B2A}" type="datetimeFigureOut">
              <a:rPr lang="ru-RU" smtClean="0"/>
              <a:t>20.01.2020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1C093-470A-428F-B483-603B1D9C53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47319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13308-0AF3-4A7B-91C6-07506AF31B2A}" type="datetimeFigureOut">
              <a:rPr lang="ru-RU" smtClean="0"/>
              <a:t>20.01.2020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1C093-470A-428F-B483-603B1D9C53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64434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13308-0AF3-4A7B-91C6-07506AF31B2A}" type="datetimeFigureOut">
              <a:rPr lang="ru-RU" smtClean="0"/>
              <a:t>20.01.2020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1C093-470A-428F-B483-603B1D9C53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437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13308-0AF3-4A7B-91C6-07506AF31B2A}" type="datetimeFigureOut">
              <a:rPr lang="ru-RU" smtClean="0"/>
              <a:t>20.01.2020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1C093-470A-428F-B483-603B1D9C53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40274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13308-0AF3-4A7B-91C6-07506AF31B2A}" type="datetimeFigureOut">
              <a:rPr lang="ru-RU" smtClean="0"/>
              <a:t>20.01.2020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1C093-470A-428F-B483-603B1D9C53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93726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13308-0AF3-4A7B-91C6-07506AF31B2A}" type="datetimeFigureOut">
              <a:rPr lang="ru-RU" smtClean="0"/>
              <a:t>20.01.2020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1C093-470A-428F-B483-603B1D9C53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1391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13308-0AF3-4A7B-91C6-07506AF31B2A}" type="datetimeFigureOut">
              <a:rPr lang="ru-RU" smtClean="0"/>
              <a:t>20.01.2020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1C093-470A-428F-B483-603B1D9C53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2604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13308-0AF3-4A7B-91C6-07506AF31B2A}" type="datetimeFigureOut">
              <a:rPr lang="ru-RU" smtClean="0"/>
              <a:t>20.01.2020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1C093-470A-428F-B483-603B1D9C53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7361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13308-0AF3-4A7B-91C6-07506AF31B2A}" type="datetimeFigureOut">
              <a:rPr lang="ru-RU" smtClean="0"/>
              <a:t>20.01.2020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1C093-470A-428F-B483-603B1D9C53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1958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13308-0AF3-4A7B-91C6-07506AF31B2A}" type="datetimeFigureOut">
              <a:rPr lang="ru-RU" smtClean="0"/>
              <a:t>20.01.2020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1C093-470A-428F-B483-603B1D9C53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8721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13308-0AF3-4A7B-91C6-07506AF31B2A}" type="datetimeFigureOut">
              <a:rPr lang="ru-RU" smtClean="0"/>
              <a:t>20.01.2020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1C093-470A-428F-B483-603B1D9C53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81140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13308-0AF3-4A7B-91C6-07506AF31B2A}" type="datetimeFigureOut">
              <a:rPr lang="ru-RU" smtClean="0"/>
              <a:t>20.01.2020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1C093-470A-428F-B483-603B1D9C53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97951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13308-0AF3-4A7B-91C6-07506AF31B2A}" type="datetimeFigureOut">
              <a:rPr lang="ru-RU" smtClean="0"/>
              <a:t>20.01.2020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1C093-470A-428F-B483-603B1D9C53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4987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1713308-0AF3-4A7B-91C6-07506AF31B2A}" type="datetimeFigureOut">
              <a:rPr lang="ru-RU" smtClean="0"/>
              <a:t>20.01.2020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51C093-470A-428F-B483-603B1D9C53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006111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D42D0E-678C-4107-9D8F-A30E2D630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dirty="0"/>
              <a:t>Троицкий АТК – филиал МГТУ ГА</a:t>
            </a:r>
            <a:br>
              <a:rPr lang="ru-RU" dirty="0"/>
            </a:br>
            <a:br>
              <a:rPr lang="ru-RU" dirty="0"/>
            </a:br>
            <a:r>
              <a:rPr lang="ru-RU" sz="3200" dirty="0"/>
              <a:t>Астрономия 1 курс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B45EC02-612C-4995-98C5-1410E575C4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10426079" cy="4352364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sz="5100" b="1" dirty="0"/>
              <a:t>Тема 1.1 : «Практическая астрономия»</a:t>
            </a:r>
          </a:p>
          <a:p>
            <a:pPr marL="0" indent="0" algn="ctr">
              <a:buNone/>
            </a:pPr>
            <a:endParaRPr lang="ru-RU" sz="5100" dirty="0"/>
          </a:p>
          <a:p>
            <a:pPr marL="0" indent="0" algn="ctr">
              <a:buNone/>
            </a:pPr>
            <a:r>
              <a:rPr lang="ru-RU" sz="5100" dirty="0"/>
              <a:t>Занятие № 2.   Звездное небо. Эклиптика. </a:t>
            </a:r>
          </a:p>
          <a:p>
            <a:pPr marL="0" indent="0" algn="ctr">
              <a:buNone/>
            </a:pPr>
            <a:r>
              <a:rPr lang="ru-RU" sz="5100" dirty="0"/>
              <a:t>Наблюдение звездного неба. Работа с ПКЗН. 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 algn="r">
              <a:buNone/>
            </a:pPr>
            <a:r>
              <a:rPr lang="ru-RU" dirty="0"/>
              <a:t>Выполнила:</a:t>
            </a:r>
          </a:p>
          <a:p>
            <a:pPr marL="0" indent="0" algn="r">
              <a:buNone/>
            </a:pPr>
            <a:r>
              <a:rPr lang="ru-RU" dirty="0"/>
              <a:t> преподаватель ЦК ПЭВМ </a:t>
            </a:r>
            <a:r>
              <a:rPr lang="ru-RU" dirty="0" err="1"/>
              <a:t>Загфарова</a:t>
            </a:r>
            <a:r>
              <a:rPr lang="ru-RU" dirty="0"/>
              <a:t> Э.Р.</a:t>
            </a:r>
          </a:p>
        </p:txBody>
      </p:sp>
    </p:spTree>
    <p:extLst>
      <p:ext uri="{BB962C8B-B14F-4D97-AF65-F5344CB8AC3E}">
        <p14:creationId xmlns:p14="http://schemas.microsoft.com/office/powerpoint/2010/main" val="36080388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E47A6C-30D5-490B-872F-8B3865A85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CDF09B7-9B21-47F7-A392-277BC69543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3" y="768626"/>
            <a:ext cx="5695052" cy="547977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/>
              <a:t>Во </a:t>
            </a:r>
            <a:r>
              <a:rPr lang="en-US" sz="2400" dirty="0"/>
              <a:t>II </a:t>
            </a:r>
            <a:r>
              <a:rPr lang="ru-RU" sz="2400" dirty="0"/>
              <a:t> веке до н.э. один из основоположников астрономии, Гиппарх ввел условную шкалу звездных величин. Самые яркие звезды были отнесены к первой величине, следующие по блеску (слабее примерно в 2,5 раза) считаются звездами второй величины, а самые слабые, видимые только в безлунную ночь, - звездами шестой величины.</a:t>
            </a:r>
          </a:p>
          <a:p>
            <a:pPr marL="0" indent="0" algn="just">
              <a:buNone/>
            </a:pPr>
            <a:r>
              <a:rPr lang="ru-RU" sz="2400" dirty="0"/>
              <a:t>На звездном небе ярких звезд первой величины всего 12.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3A8031C-103C-4336-A826-2D3A553DA8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0267" y="1279250"/>
            <a:ext cx="3648419" cy="4110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868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C74161-0BB6-4AA9-876E-625095F6B8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1C7D44E-6FBA-477F-8327-1D903D675C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2379" y="452719"/>
            <a:ext cx="7064174" cy="628601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/>
              <a:t>	</a:t>
            </a:r>
            <a:r>
              <a:rPr lang="ru-RU" sz="2400" dirty="0"/>
              <a:t>Многим ярким звездам древнегреческие и арабские астрономы дали названия: ВЕГА, СИРИУС, КАПЕЛЛА, АЛЬТАИР, РИГЕЛЬ, АЛЬДЕБАРАН и др. В дальнейшем яркие звезды в созвездиях стали обозначать буквами греческого алфавита, как правило. По мере убывания их блеска.</a:t>
            </a:r>
          </a:p>
          <a:p>
            <a:pPr marL="0" indent="0" algn="just">
              <a:buNone/>
            </a:pPr>
            <a:r>
              <a:rPr lang="ru-RU" sz="2400" dirty="0"/>
              <a:t>	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8B8DDD2-BD0B-4A42-9A39-6A82714CF6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299" y="3452606"/>
            <a:ext cx="4248150" cy="328612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95EF626-4B1A-4AD7-946A-844A9C9D01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0674" y="353060"/>
            <a:ext cx="3219450" cy="300037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1D42496-E6D3-499B-B2C6-C23B7F4B12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8472" y="3840889"/>
            <a:ext cx="2895600" cy="272415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D2CA571-98EE-4425-80E6-E6BC462306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135" y="3717634"/>
            <a:ext cx="2257425" cy="17907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A159577-8A05-4699-AEBB-03E678BF4C3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40624" y="3607962"/>
            <a:ext cx="4019550" cy="254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310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47B764-B04D-42FA-9A85-74B5220CF0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D546836-E7BC-4C62-B473-6B65104372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3" y="874644"/>
            <a:ext cx="5986600" cy="5373756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ru-RU" sz="2800" dirty="0"/>
              <a:t>	С 1603 года действует предложенная немецким астрономом Иоганном Байером система обозначения звезд. В этой системе название звезды состоит из двух частей: из названия созвездия, которому принадлежит звезда, и буквы греческого алфавита. При этом первая буква греческого алфавита </a:t>
            </a:r>
            <a:r>
              <a:rPr lang="el-GR" sz="2800" i="1" dirty="0">
                <a:solidFill>
                  <a:srgbClr val="FFFF00"/>
                </a:solidFill>
              </a:rPr>
              <a:t>α</a:t>
            </a:r>
            <a:r>
              <a:rPr lang="ru-RU" sz="2800" dirty="0"/>
              <a:t> соответствует самой яркой звезде в созвездии, </a:t>
            </a:r>
            <a:r>
              <a:rPr lang="el-GR" sz="2800" i="1" dirty="0">
                <a:solidFill>
                  <a:srgbClr val="FFFF00"/>
                </a:solidFill>
              </a:rPr>
              <a:t>β</a:t>
            </a:r>
            <a:r>
              <a:rPr lang="ru-RU" sz="2800" dirty="0"/>
              <a:t> - второй по блеску звезде и т.д.</a:t>
            </a:r>
          </a:p>
          <a:p>
            <a:pPr marL="0" indent="0" algn="just">
              <a:buNone/>
            </a:pPr>
            <a:endParaRPr lang="ru-RU" sz="28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A6AF2F4-74A8-4217-B8BC-2147E071FD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8398" y="1263559"/>
            <a:ext cx="3827490" cy="4527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7208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74BA4D-800F-4368-B0E8-5DD9B7B914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2AECA70-1671-4494-AD48-CA79851C3C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4DBE97-A604-4101-88CF-61E4B0B09724}"/>
              </a:ext>
            </a:extLst>
          </p:cNvPr>
          <p:cNvSpPr txBox="1"/>
          <p:nvPr/>
        </p:nvSpPr>
        <p:spPr>
          <a:xfrm>
            <a:off x="886288" y="1166842"/>
            <a:ext cx="400376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/>
              <a:t>	</a:t>
            </a:r>
            <a:r>
              <a:rPr lang="ru-RU" sz="2400" b="1" dirty="0"/>
              <a:t>Сейчас под созвездием понимают участок небесной сферы, границы которого определены специальным решением Международного астрономического союза (МАС).</a:t>
            </a:r>
          </a:p>
          <a:p>
            <a:pPr algn="just"/>
            <a:r>
              <a:rPr lang="ru-RU" sz="2400" b="1" dirty="0"/>
              <a:t>Всего на небесной сфере 88 созвездий</a:t>
            </a:r>
          </a:p>
        </p:txBody>
      </p:sp>
      <p:pic>
        <p:nvPicPr>
          <p:cNvPr id="6" name="Объект 3">
            <a:extLst>
              <a:ext uri="{FF2B5EF4-FFF2-40B4-BE49-F238E27FC236}">
                <a16:creationId xmlns:a16="http://schemas.microsoft.com/office/drawing/2014/main" id="{C6173980-DFCD-402C-BD50-9C834FB067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3149" y="609601"/>
            <a:ext cx="5724938" cy="5944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2070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7D6C8A-45CF-413A-B9E5-E12B2FCAE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BF0AA6B8-220B-419F-A1C3-F1D0E55842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1872" y="244016"/>
            <a:ext cx="9404723" cy="6161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7213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49C087-7059-4C20-AE56-BAE8385F88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8FAEB2BF-7B32-4C77-B582-3590E716DA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9394" y="238539"/>
            <a:ext cx="9404723" cy="604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0317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F4152C-1C83-46F1-A53F-BB5C39A14B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1BB2122-83F4-409A-BF6B-5C187113F8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CC743CF-1A7A-47F3-A65F-43649388B4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1166" y="502626"/>
            <a:ext cx="7331446" cy="5852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6876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90557D-5B6C-455B-A94B-939F78993A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2E2BEC97-F7F4-4CD0-A7F4-F7FC93C017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03515" y="365125"/>
            <a:ext cx="8600660" cy="6325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7830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5F92B7-7987-426D-AF15-4CD2118CC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5CF15F0-0874-4A9E-A139-2CC066B656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105F7CB-5ED4-404C-9724-FBBFC602B0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2783" y="183386"/>
            <a:ext cx="8481391" cy="6426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7141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FBC384-7CA2-4975-8B6F-3EA07DF622B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8B5208D-9990-4CB8-962D-C7C0003330E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BE07429-A567-4649-AA06-328AE494CF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2675" y="324114"/>
            <a:ext cx="6444340" cy="461894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ABA5CB3-4EE2-49BF-B043-E34009A88A1C}"/>
              </a:ext>
            </a:extLst>
          </p:cNvPr>
          <p:cNvSpPr txBox="1"/>
          <p:nvPr/>
        </p:nvSpPr>
        <p:spPr>
          <a:xfrm>
            <a:off x="841513" y="4943062"/>
            <a:ext cx="1050897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Плоскость эклиптики хорошо просматривается на этом изображении, полученном в 1994 году космическим кораблём лунной разведки «Клементина». Камера «Клементины» показывает (справа налево) Луну, освещённую Землей, блики Солнца, восходящего над тёмной частью поверхности Луны, и планеты  Сатурн, Марс и Меркурий (три точки в нижнем левом углу)</a:t>
            </a:r>
          </a:p>
        </p:txBody>
      </p:sp>
    </p:spTree>
    <p:extLst>
      <p:ext uri="{BB962C8B-B14F-4D97-AF65-F5344CB8AC3E}">
        <p14:creationId xmlns:p14="http://schemas.microsoft.com/office/powerpoint/2010/main" val="38937833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0F970C-C825-49B8-80BA-039462FC4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10764011" cy="1400530"/>
          </a:xfrm>
        </p:spPr>
        <p:txBody>
          <a:bodyPr/>
          <a:lstStyle/>
          <a:p>
            <a:r>
              <a:rPr lang="ru-RU" sz="4800" b="1" dirty="0"/>
              <a:t>Цели занятия:</a:t>
            </a:r>
            <a:br>
              <a:rPr lang="ru-RU" sz="2000" dirty="0"/>
            </a:br>
            <a:br>
              <a:rPr lang="ru-RU" sz="3200" dirty="0"/>
            </a:br>
            <a:endParaRPr lang="ru-RU" sz="32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E11861E-6EF1-4117-9825-AC8DF7747C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2" y="1378226"/>
            <a:ext cx="10909784" cy="4870173"/>
          </a:xfrm>
        </p:spPr>
        <p:txBody>
          <a:bodyPr>
            <a:normAutofit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ru-RU" sz="3600" dirty="0"/>
              <a:t>Рассмотреть основополагающие астрономические понятия о созвездиях.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3600" dirty="0"/>
              <a:t>Получить основы практических знаний и умений исследования  небесных тел.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3600" dirty="0"/>
              <a:t>Формировать  научное мировоззрение, отталкиваясь от исторических данных, раскрывая современную картину мира.</a:t>
            </a:r>
          </a:p>
        </p:txBody>
      </p:sp>
    </p:spTree>
    <p:extLst>
      <p:ext uri="{BB962C8B-B14F-4D97-AF65-F5344CB8AC3E}">
        <p14:creationId xmlns:p14="http://schemas.microsoft.com/office/powerpoint/2010/main" val="25167895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B37E56-6C41-422B-A80A-7CB8DF4EE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145C8B92-F2F5-43E5-AAA7-3B9B63E859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8056" y="183046"/>
            <a:ext cx="8835887" cy="6491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1672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80B7F2-0571-4C71-865B-0FCBCEA01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5EE7F53-E50E-4723-A133-A848706482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290A705-E3A6-4C4A-8299-9E26827308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4574" y="164337"/>
            <a:ext cx="8157542" cy="6461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087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7C879C-40C2-4743-93CD-A1DC9E0A2C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150795"/>
          </a:xfrm>
        </p:spPr>
        <p:txBody>
          <a:bodyPr/>
          <a:lstStyle/>
          <a:p>
            <a:pPr algn="ctr"/>
            <a:r>
              <a:rPr lang="ru-RU" dirty="0"/>
              <a:t>Практическая работа № 1</a:t>
            </a:r>
            <a:br>
              <a:rPr lang="ru-RU" dirty="0"/>
            </a:br>
            <a:br>
              <a:rPr lang="ru-RU" dirty="0"/>
            </a:br>
            <a:r>
              <a:rPr lang="ru-RU" sz="3600" dirty="0"/>
              <a:t>Тема: </a:t>
            </a:r>
            <a:r>
              <a:rPr lang="ru-RU" sz="3600" i="1" dirty="0"/>
              <a:t>«Работа с подвижной картой  звёздного неба (ПКЗН)»</a:t>
            </a:r>
            <a:br>
              <a:rPr lang="ru-RU" sz="3600" i="1" dirty="0"/>
            </a:br>
            <a:br>
              <a:rPr lang="ru-RU" sz="3600" i="1" dirty="0"/>
            </a:b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F2C8941-D784-4447-BB41-3811ABB89C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293" y="2907012"/>
            <a:ext cx="8946541" cy="4195481"/>
          </a:xfrm>
        </p:spPr>
        <p:txBody>
          <a:bodyPr/>
          <a:lstStyle/>
          <a:p>
            <a:r>
              <a:rPr lang="ru-RU" dirty="0"/>
              <a:t>Составить представление о  подвижной карте ЗН, научиться работать с подвижной картой звездного неба(ПКЗН).  </a:t>
            </a:r>
          </a:p>
          <a:p>
            <a:r>
              <a:rPr lang="ru-RU" dirty="0"/>
              <a:t>Определять положение Солнца в любой день года. </a:t>
            </a:r>
          </a:p>
          <a:p>
            <a:r>
              <a:rPr lang="ru-RU" dirty="0"/>
              <a:t>Определять видимую область небесной сферы для данной широты в заданное время года и суток, находить на небе ярчайшие звезды.</a:t>
            </a:r>
          </a:p>
          <a:p>
            <a:r>
              <a:rPr lang="ru-RU" dirty="0"/>
              <a:t>Определять время восхождения и захода звезд, верхнюю и нижнюю кульминации звезд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79350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E97AD2-125D-48D9-B492-36870D820A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941051DB-05B0-4FFD-818A-92A8CE8C78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5407" y="749258"/>
            <a:ext cx="9291288" cy="5717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5041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D3D9C2-7EAA-4188-BF74-165C20A13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176FF9B9-22B7-4BE2-9E79-825AF46A4B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02296" y="452718"/>
            <a:ext cx="8640342" cy="6166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9760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557AE8-20E6-4D30-8C4D-EBE95CF3DA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Домашнее задание: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1A66EE4-38D1-44B5-9058-7A6FA189C0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10426079" cy="4195481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УЧЕБНИК:  Алексеева Е.В., Скворцов П.М., Фещенко Т.С., Шестакова Л.А. Астрономия: учеб. для  студ. учреждений сред. проф. образования /  Фещенко Т.С. – М.: «Издательский центр Академия», 2018,  </a:t>
            </a:r>
          </a:p>
          <a:p>
            <a:pPr marL="0" indent="0">
              <a:buNone/>
            </a:pPr>
            <a:r>
              <a:rPr lang="ru-RU" sz="2800" dirty="0"/>
              <a:t>1. Материал учебника страницы 29-43.</a:t>
            </a:r>
          </a:p>
          <a:p>
            <a:pPr marL="0" indent="0">
              <a:buNone/>
            </a:pPr>
            <a:r>
              <a:rPr lang="ru-RU" sz="2800" dirty="0"/>
              <a:t>2. Задание для самостоятельной работы № 2 стр. 43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30713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026A1C-F056-4D63-8949-337A6B9CBF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47DDF06-1705-4DCC-BE7E-CE665E458E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5400" dirty="0"/>
              <a:t>Спасибо за внимание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90187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42FB4F-3ECB-4572-B8DE-4E371BFA55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План занятия: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625B090-C6B6-49D0-87B1-7DEF921E6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10518845" cy="4195481"/>
          </a:xfrm>
        </p:spPr>
        <p:txBody>
          <a:bodyPr>
            <a:normAutofit/>
          </a:bodyPr>
          <a:lstStyle/>
          <a:p>
            <a:pPr marL="457200" indent="-457200" algn="just">
              <a:buAutoNum type="arabicPeriod"/>
            </a:pPr>
            <a:r>
              <a:rPr lang="ru-RU" sz="3200" dirty="0"/>
              <a:t>Что из себя представляет звездное небо?</a:t>
            </a:r>
          </a:p>
          <a:p>
            <a:pPr marL="457200" indent="-457200" algn="just">
              <a:buAutoNum type="arabicPeriod"/>
            </a:pPr>
            <a:r>
              <a:rPr lang="ru-RU" sz="3200" dirty="0"/>
              <a:t>Созвездия.</a:t>
            </a:r>
          </a:p>
          <a:p>
            <a:pPr marL="457200" indent="-457200" algn="just">
              <a:buAutoNum type="arabicPeriod"/>
            </a:pPr>
            <a:r>
              <a:rPr lang="ru-RU" sz="3200" dirty="0"/>
              <a:t>Эклиптика. Зодиакальные созвездия.</a:t>
            </a:r>
          </a:p>
          <a:p>
            <a:pPr marL="457200" indent="-457200" algn="just">
              <a:buAutoNum type="arabicPeriod"/>
            </a:pPr>
            <a:r>
              <a:rPr lang="ru-RU" sz="3200" dirty="0">
                <a:solidFill>
                  <a:srgbClr val="FFFF00"/>
                </a:solidFill>
              </a:rPr>
              <a:t>Практическая работа «Наблюдение звездного неба. Работа с подвижной картой звездного неба».</a:t>
            </a:r>
          </a:p>
        </p:txBody>
      </p:sp>
    </p:spTree>
    <p:extLst>
      <p:ext uri="{BB962C8B-B14F-4D97-AF65-F5344CB8AC3E}">
        <p14:creationId xmlns:p14="http://schemas.microsoft.com/office/powerpoint/2010/main" val="30136689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B11F7F-96C3-4A4C-9FD8-BE16AEECAD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Блиц-опрос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1F00AD3-232A-44AA-8D31-128501D421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1" y="2052918"/>
            <a:ext cx="11174827" cy="4195481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ru-RU" sz="2800" dirty="0"/>
              <a:t>Что находится в центре армиллярной сферы?</a:t>
            </a:r>
          </a:p>
          <a:p>
            <a:pPr marL="457200" indent="-457200">
              <a:buAutoNum type="arabicPeriod"/>
            </a:pPr>
            <a:r>
              <a:rPr lang="ru-RU" sz="2800" dirty="0"/>
              <a:t>Противоположна точке Зенита, точка –  …</a:t>
            </a:r>
          </a:p>
          <a:p>
            <a:pPr marL="457200" indent="-457200">
              <a:buAutoNum type="arabicPeriod"/>
            </a:pPr>
            <a:r>
              <a:rPr lang="ru-RU" sz="2800" dirty="0"/>
              <a:t>В одном градусе от Полярной звезды находится … полюс.</a:t>
            </a:r>
          </a:p>
          <a:p>
            <a:pPr marL="457200" indent="-457200">
              <a:buAutoNum type="arabicPeriod"/>
            </a:pPr>
            <a:r>
              <a:rPr lang="ru-RU" sz="2800" dirty="0"/>
              <a:t>Видим ли мы созвездия Южного полушария?</a:t>
            </a:r>
          </a:p>
          <a:p>
            <a:pPr marL="457200" indent="-457200">
              <a:buAutoNum type="arabicPeriod"/>
            </a:pPr>
            <a:r>
              <a:rPr lang="ru-RU" sz="2800" dirty="0"/>
              <a:t>Точки Севера и Юга на плоскости истинного горизонта соединяет … линия. </a:t>
            </a:r>
          </a:p>
          <a:p>
            <a:pPr marL="457200" indent="-457200"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7946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770F2E-4D64-48D9-BCBF-396CCB92B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Ответы: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B570861-4E90-446B-B45C-3A17F3A845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ru-RU" sz="2800" dirty="0"/>
              <a:t>Земля;</a:t>
            </a:r>
          </a:p>
          <a:p>
            <a:pPr marL="457200" indent="-457200">
              <a:buAutoNum type="arabicPeriod"/>
            </a:pPr>
            <a:r>
              <a:rPr lang="ru-RU" sz="2800" dirty="0"/>
              <a:t> Надир;</a:t>
            </a:r>
          </a:p>
          <a:p>
            <a:pPr marL="457200" indent="-457200">
              <a:buAutoNum type="arabicPeriod"/>
            </a:pPr>
            <a:r>
              <a:rPr lang="ru-RU" sz="2800" dirty="0"/>
              <a:t>Северный;</a:t>
            </a:r>
          </a:p>
          <a:p>
            <a:pPr marL="457200" indent="-457200">
              <a:buAutoNum type="arabicPeriod"/>
            </a:pPr>
            <a:r>
              <a:rPr lang="ru-RU" sz="2800" dirty="0"/>
              <a:t>Нет;</a:t>
            </a:r>
          </a:p>
          <a:p>
            <a:pPr marL="457200" indent="-457200">
              <a:buAutoNum type="arabicPeriod"/>
            </a:pPr>
            <a:r>
              <a:rPr lang="ru-RU" sz="2800" dirty="0"/>
              <a:t>Полуденная.</a:t>
            </a:r>
          </a:p>
          <a:p>
            <a:pPr marL="457200" indent="-457200">
              <a:buAutoNum type="arabicPeriod"/>
            </a:pPr>
            <a:endParaRPr lang="ru-RU" dirty="0"/>
          </a:p>
          <a:p>
            <a:pPr marL="457200" indent="-457200">
              <a:buAutoNum type="arabicPeriod"/>
            </a:pPr>
            <a:endParaRPr lang="ru-RU" dirty="0"/>
          </a:p>
          <a:p>
            <a:pPr marL="457200" indent="-457200">
              <a:buAutoNum type="arabicPeriod"/>
            </a:pP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8F456BD-8B62-4829-BBDC-622BA68B59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6982" y="859320"/>
            <a:ext cx="4507568" cy="5545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5387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D217F4-A5D4-41EB-A34E-6CC86EC31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Звездное небо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8CCB98C1-B510-4B22-8BF4-F056D2017F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6291" y="1304330"/>
            <a:ext cx="7113469" cy="4420609"/>
          </a:xfrm>
          <a:prstGeom prst="rect">
            <a:avLst/>
          </a:prstGeom>
        </p:spPr>
      </p:pic>
      <p:pic>
        <p:nvPicPr>
          <p:cNvPr id="5" name="Объект 3">
            <a:extLst>
              <a:ext uri="{FF2B5EF4-FFF2-40B4-BE49-F238E27FC236}">
                <a16:creationId xmlns:a16="http://schemas.microsoft.com/office/drawing/2014/main" id="{562F19E7-AC30-4CCD-86D6-4A9507F62F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7216" y="196431"/>
            <a:ext cx="6294784" cy="468036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19D5616-26AB-40D2-9F30-BD39C1B940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0440" y="2583493"/>
            <a:ext cx="6251119" cy="4078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535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C76E54-2223-446D-A882-DABBA4A38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435E9A90-E108-4741-90D7-8541787A1F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0794" y="373206"/>
            <a:ext cx="7281241" cy="599232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89ACFA3-2FF6-4D0C-9C5B-DDD071B2CA17}"/>
              </a:ext>
            </a:extLst>
          </p:cNvPr>
          <p:cNvSpPr txBox="1"/>
          <p:nvPr/>
        </p:nvSpPr>
        <p:spPr>
          <a:xfrm>
            <a:off x="7927352" y="1853248"/>
            <a:ext cx="402610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В безлунную, безоблачную ночь на небе можно различить 3000 звезд.</a:t>
            </a:r>
          </a:p>
          <a:p>
            <a:r>
              <a:rPr lang="ru-RU" sz="2400" dirty="0"/>
              <a:t>Вся небесная сфера имеет примерно 6000 звезд которые можно увидеть невооруженным взглядом.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97838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32F99D-97CC-48F3-B217-4A9D74CE12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DC1A4056-3CB1-4FB8-B103-F1D7D654D9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8296" y="113401"/>
            <a:ext cx="9581321" cy="6261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6096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25A9C2-B54E-4BF8-A099-3493A4487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085" y="479222"/>
            <a:ext cx="9404723" cy="1400530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BC30FAC-77EC-4625-B3E5-DEEB7C91AB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335" y="398260"/>
            <a:ext cx="7384382" cy="5837582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sz="2800" dirty="0"/>
              <a:t>	</a:t>
            </a:r>
            <a:r>
              <a:rPr lang="ru-RU" sz="3000" dirty="0">
                <a:solidFill>
                  <a:srgbClr val="FFFF00"/>
                </a:solidFill>
              </a:rPr>
              <a:t>СОЗВЕЗДИЕ  -   в современной астрономии участки, на которые разделена небесная сфера для удобства ориентирования на звёздном небе. В древности созвездиями назывались характерные фигуры, образуемые яркими звёздами.</a:t>
            </a:r>
            <a:endParaRPr lang="ru-RU" sz="2800" dirty="0">
              <a:solidFill>
                <a:srgbClr val="FFFF00"/>
              </a:solidFill>
            </a:endParaRPr>
          </a:p>
          <a:p>
            <a:pPr marL="0" indent="0" algn="just">
              <a:buNone/>
            </a:pPr>
            <a:r>
              <a:rPr lang="ru-RU" sz="2800" dirty="0"/>
              <a:t>	</a:t>
            </a:r>
          </a:p>
          <a:p>
            <a:pPr marL="0" indent="0" algn="just">
              <a:buNone/>
            </a:pPr>
            <a:r>
              <a:rPr lang="ru-RU" sz="2800" dirty="0"/>
              <a:t>	Наиболее заметные созвездия получили у народов свои названия.</a:t>
            </a:r>
          </a:p>
          <a:p>
            <a:pPr marL="0" indent="0" algn="just">
              <a:buNone/>
            </a:pPr>
            <a:r>
              <a:rPr lang="ru-RU" sz="2800" dirty="0"/>
              <a:t>	Еще в </a:t>
            </a:r>
            <a:r>
              <a:rPr lang="en-US" sz="2800" dirty="0"/>
              <a:t>III</a:t>
            </a:r>
            <a:r>
              <a:rPr lang="ru-RU" sz="2800" dirty="0"/>
              <a:t> веке до н. э. древнегреческие астрономы свели названия созвездий в  единую систему, связанную с греческой мифологией.</a:t>
            </a:r>
          </a:p>
          <a:p>
            <a:pPr marL="0" indent="0" algn="just">
              <a:buNone/>
            </a:pPr>
            <a:r>
              <a:rPr lang="ru-RU" sz="2800" dirty="0"/>
              <a:t>	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3484929D-415D-439C-8EE7-494855C828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1217" y="1357623"/>
            <a:ext cx="4040682" cy="419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82299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570</TotalTime>
  <Words>681</Words>
  <Application>Microsoft Office PowerPoint</Application>
  <PresentationFormat>Широкоэкранный</PresentationFormat>
  <Paragraphs>60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1" baseType="lpstr">
      <vt:lpstr>Arial</vt:lpstr>
      <vt:lpstr>Calibri</vt:lpstr>
      <vt:lpstr>Century Gothic</vt:lpstr>
      <vt:lpstr>Wingdings 3</vt:lpstr>
      <vt:lpstr>Ион</vt:lpstr>
      <vt:lpstr>Троицкий АТК – филиал МГТУ ГА  Астрономия 1 курс</vt:lpstr>
      <vt:lpstr>Цели занятия:  </vt:lpstr>
      <vt:lpstr>План занятия:</vt:lpstr>
      <vt:lpstr>Блиц-опрос</vt:lpstr>
      <vt:lpstr>Ответы:</vt:lpstr>
      <vt:lpstr>Звездное небо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Практическая работа № 1  Тема: «Работа с подвижной картой  звёздного неба (ПКЗН)»   </vt:lpstr>
      <vt:lpstr>Презентация PowerPoint</vt:lpstr>
      <vt:lpstr>Презентация PowerPoint</vt:lpstr>
      <vt:lpstr>Домашнее задание: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Эльвира</dc:creator>
  <cp:lastModifiedBy>Эльвира</cp:lastModifiedBy>
  <cp:revision>42</cp:revision>
  <dcterms:created xsi:type="dcterms:W3CDTF">2020-01-02T14:31:35Z</dcterms:created>
  <dcterms:modified xsi:type="dcterms:W3CDTF">2020-01-20T17:14:48Z</dcterms:modified>
</cp:coreProperties>
</file>