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1" r:id="rId5"/>
    <p:sldId id="260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E70AA-C3FF-4888-9C71-AE9BF66BA4F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570A4-4E34-4679-B24C-4B02C242C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570A4-4E34-4679-B24C-4B02C242CB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3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94C8-9EDD-4315-85BF-C2FC79AEF7DF}" type="datetime1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66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B8A2-A342-45F4-A928-2341BA0BE24F}" type="datetime1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1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57B4-F532-4A3E-B7A0-44066BF90BA7}" type="datetime1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8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6BD1-A0B6-4868-A7F8-0244E5E5E318}" type="datetime1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B0E-C97A-43BC-9B7C-8EC31EA88C3D}" type="datetime1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7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5E2-A518-42C9-9C1B-07580540C7C6}" type="datetime1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30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9A31B-B9EA-49D7-97F9-609ECA457838}" type="datetime1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5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6845-05F8-402E-9073-CFC634FEF0D6}" type="datetime1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2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8533-B7F7-4B73-88E6-A71415D6FA36}" type="datetime1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33B-A1BE-42CF-93BD-D1030899F518}" type="datetime1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36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84E4-E8A4-4CC2-9AE7-37BAA1613FE9}" type="datetime1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CFD8-FF54-4CF5-9380-9518E14CD33E}" type="datetime1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C2E1-E6C3-4A9E-855A-790486BD6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9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Оператор ветвления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Язык </a:t>
            </a:r>
            <a:r>
              <a:rPr lang="en-US" dirty="0" smtClean="0"/>
              <a:t>Python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Сравнение строк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Строки также можно сравнивать между собой с помощью операций &gt;, &lt; и т. д. В отличие от чисел, строки сравниваются посимвольно в соответствии с кодами символов в таблице кодировки (в </a:t>
            </a:r>
            <a:r>
              <a:rPr lang="ru-RU" dirty="0" err="1"/>
              <a:t>Python</a:t>
            </a:r>
            <a:r>
              <a:rPr lang="ru-RU" dirty="0"/>
              <a:t> рекомендуется использовать кодировку UTF-8).</a:t>
            </a:r>
          </a:p>
          <a:p>
            <a:r>
              <a:rPr lang="ru-RU" dirty="0"/>
              <a:t>Компьютер изначально работает только с двоичными числами. Поэтому для работы с символами им назначаются коды — числа, а сами таблицы соответствия символов и кодов называются таблицами кодировки. Кодировок существует достаточно много, одной из самых популярных на данный момент является </a:t>
            </a:r>
            <a:r>
              <a:rPr lang="ru-RU" dirty="0" smtClean="0"/>
              <a:t>UTF-8.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2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для работы с таблицами кодировки: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ord</a:t>
            </a:r>
            <a:r>
              <a:rPr lang="ru-RU" b="1" dirty="0" smtClean="0"/>
              <a:t>() </a:t>
            </a:r>
            <a:r>
              <a:rPr lang="ru-RU" dirty="0" smtClean="0"/>
              <a:t>- </a:t>
            </a:r>
            <a:r>
              <a:rPr lang="ru-RU" dirty="0"/>
              <a:t>возвращает код символа из таблицы </a:t>
            </a:r>
            <a:r>
              <a:rPr lang="ru-RU" dirty="0" smtClean="0"/>
              <a:t>кодировки. Например: </a:t>
            </a:r>
            <a:r>
              <a:rPr lang="en-US" b="1" dirty="0" smtClean="0"/>
              <a:t>print</a:t>
            </a:r>
            <a:r>
              <a:rPr lang="ru-RU" b="1" dirty="0" smtClean="0"/>
              <a:t>(</a:t>
            </a:r>
            <a:r>
              <a:rPr lang="ru-RU" b="1" dirty="0" err="1" smtClean="0"/>
              <a:t>ord</a:t>
            </a:r>
            <a:r>
              <a:rPr lang="ru-RU" b="1" dirty="0" smtClean="0"/>
              <a:t>(</a:t>
            </a:r>
            <a:r>
              <a:rPr lang="en-US" b="1" dirty="0" smtClean="0"/>
              <a:t>‘t’</a:t>
            </a:r>
            <a:r>
              <a:rPr lang="ru-RU" b="1" dirty="0" smtClean="0"/>
              <a:t>))</a:t>
            </a:r>
            <a:r>
              <a:rPr lang="en-US" b="1" dirty="0" smtClean="0"/>
              <a:t> </a:t>
            </a:r>
            <a:r>
              <a:rPr lang="ru-RU" dirty="0" smtClean="0"/>
              <a:t>выдаёт на экран число 116, являющееся его порядковым номером в кодовой таблице.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en-US" b="1" dirty="0" err="1"/>
              <a:t>chr</a:t>
            </a:r>
            <a:r>
              <a:rPr lang="en-US" b="1" dirty="0" smtClean="0"/>
              <a:t>()</a:t>
            </a:r>
            <a:r>
              <a:rPr lang="ru-RU" b="1" dirty="0" smtClean="0"/>
              <a:t> </a:t>
            </a:r>
            <a:r>
              <a:rPr lang="ru-RU" dirty="0" smtClean="0"/>
              <a:t>– возвращает символ </a:t>
            </a:r>
            <a:r>
              <a:rPr lang="ru-RU" dirty="0"/>
              <a:t>по его </a:t>
            </a:r>
            <a:r>
              <a:rPr lang="ru-RU" dirty="0" smtClean="0"/>
              <a:t>коду. Например: </a:t>
            </a:r>
            <a:r>
              <a:rPr lang="en-US" b="1" dirty="0" smtClean="0"/>
              <a:t>print</a:t>
            </a:r>
            <a:r>
              <a:rPr lang="ru-RU" b="1" dirty="0" smtClean="0"/>
              <a:t>(</a:t>
            </a:r>
            <a:r>
              <a:rPr lang="en-US" b="1" dirty="0" err="1" smtClean="0"/>
              <a:t>chr</a:t>
            </a:r>
            <a:r>
              <a:rPr lang="ru-RU" b="1" dirty="0" smtClean="0"/>
              <a:t>(119)</a:t>
            </a:r>
            <a:r>
              <a:rPr lang="en-US" b="1" dirty="0" smtClean="0"/>
              <a:t>)</a:t>
            </a:r>
            <a:r>
              <a:rPr lang="ru-RU" b="1" dirty="0" smtClean="0"/>
              <a:t> </a:t>
            </a:r>
            <a:r>
              <a:rPr lang="ru-RU" dirty="0" smtClean="0"/>
              <a:t>выдает на экран символ </a:t>
            </a:r>
            <a:r>
              <a:rPr lang="en-US" dirty="0" smtClean="0"/>
              <a:t>‘w’.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1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</a:t>
            </a:r>
            <a:r>
              <a:rPr lang="ru-RU" b="1" dirty="0" smtClean="0"/>
              <a:t>екоторые </a:t>
            </a:r>
            <a:r>
              <a:rPr lang="ru-RU" b="1" dirty="0"/>
              <a:t>полезные встроенные </a:t>
            </a:r>
            <a:r>
              <a:rPr lang="ru-RU" b="1" dirty="0" smtClean="0"/>
              <a:t>функции: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функция </a:t>
            </a:r>
            <a:r>
              <a:rPr lang="ru-RU" b="1" dirty="0" err="1" smtClean="0"/>
              <a:t>len</a:t>
            </a:r>
            <a:r>
              <a:rPr lang="ru-RU" b="1" dirty="0" smtClean="0"/>
              <a:t>() </a:t>
            </a:r>
            <a:r>
              <a:rPr lang="ru-RU" dirty="0" smtClean="0"/>
              <a:t>используется </a:t>
            </a:r>
            <a:r>
              <a:rPr lang="ru-RU" dirty="0"/>
              <a:t>д</a:t>
            </a:r>
            <a:r>
              <a:rPr lang="ru-RU" dirty="0" smtClean="0"/>
              <a:t>ля </a:t>
            </a:r>
            <a:r>
              <a:rPr lang="ru-RU" dirty="0"/>
              <a:t>определения длины </a:t>
            </a:r>
            <a:r>
              <a:rPr lang="ru-RU" dirty="0" smtClean="0"/>
              <a:t>строки. Например: </a:t>
            </a:r>
            <a:r>
              <a:rPr lang="en-US" b="1" dirty="0" smtClean="0"/>
              <a:t>print(</a:t>
            </a:r>
            <a:r>
              <a:rPr lang="ru-RU" b="1" dirty="0" err="1" smtClean="0"/>
              <a:t>len</a:t>
            </a:r>
            <a:r>
              <a:rPr lang="ru-RU" b="1" dirty="0" smtClean="0"/>
              <a:t>(</a:t>
            </a:r>
            <a:r>
              <a:rPr lang="en-US" b="1" dirty="0" smtClean="0"/>
              <a:t>‘line’</a:t>
            </a:r>
            <a:r>
              <a:rPr lang="ru-RU" b="1" dirty="0" smtClean="0"/>
              <a:t>)</a:t>
            </a:r>
            <a:r>
              <a:rPr lang="en-US" b="1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выведет 4 (длина строки).</a:t>
            </a:r>
            <a:endParaRPr lang="ru-RU" dirty="0"/>
          </a:p>
          <a:p>
            <a:r>
              <a:rPr lang="ru-RU" b="1" dirty="0" smtClean="0"/>
              <a:t>функции </a:t>
            </a:r>
            <a:r>
              <a:rPr lang="ru-RU" b="1" dirty="0" err="1" smtClean="0"/>
              <a:t>max</a:t>
            </a:r>
            <a:r>
              <a:rPr lang="ru-RU" b="1" dirty="0" smtClean="0"/>
              <a:t>() и </a:t>
            </a:r>
            <a:r>
              <a:rPr lang="ru-RU" b="1" dirty="0" err="1" smtClean="0"/>
              <a:t>min</a:t>
            </a:r>
            <a:r>
              <a:rPr lang="ru-RU" b="1" dirty="0" smtClean="0"/>
              <a:t>() </a:t>
            </a:r>
            <a:r>
              <a:rPr lang="ru-RU" dirty="0" smtClean="0"/>
              <a:t>используются </a:t>
            </a:r>
            <a:r>
              <a:rPr lang="ru-RU" dirty="0"/>
              <a:t> </a:t>
            </a:r>
            <a:r>
              <a:rPr lang="ru-RU" dirty="0" smtClean="0"/>
              <a:t>соответственно </a:t>
            </a:r>
            <a:r>
              <a:rPr lang="ru-RU" dirty="0"/>
              <a:t>д</a:t>
            </a:r>
            <a:r>
              <a:rPr lang="ru-RU" dirty="0" smtClean="0"/>
              <a:t>ля </a:t>
            </a:r>
            <a:r>
              <a:rPr lang="ru-RU" dirty="0"/>
              <a:t>определения максимального и минимального из нескольких значений (не только числовых</a:t>
            </a:r>
            <a:r>
              <a:rPr lang="ru-RU" dirty="0" smtClean="0"/>
              <a:t>). Например: </a:t>
            </a:r>
            <a:r>
              <a:rPr lang="en-US" b="1" dirty="0" smtClean="0"/>
              <a:t>print(max(8, </a:t>
            </a:r>
            <a:r>
              <a:rPr lang="en-US" b="1" dirty="0"/>
              <a:t>4</a:t>
            </a:r>
            <a:r>
              <a:rPr lang="en-US" b="1" dirty="0" smtClean="0"/>
              <a:t>, </a:t>
            </a:r>
            <a:r>
              <a:rPr lang="en-US" b="1" dirty="0"/>
              <a:t>3</a:t>
            </a:r>
            <a:r>
              <a:rPr lang="en-US" b="1" dirty="0" smtClean="0"/>
              <a:t>)) </a:t>
            </a:r>
            <a:r>
              <a:rPr lang="en-US" dirty="0" smtClean="0"/>
              <a:t>-</a:t>
            </a:r>
            <a:r>
              <a:rPr lang="ru-RU" dirty="0" smtClean="0"/>
              <a:t>выведет </a:t>
            </a:r>
            <a:r>
              <a:rPr lang="en-US" dirty="0" smtClean="0"/>
              <a:t>8</a:t>
            </a:r>
            <a:r>
              <a:rPr lang="ru-RU" dirty="0" smtClean="0"/>
              <a:t> (самое большое).</a:t>
            </a:r>
            <a:endParaRPr lang="ru-RU" dirty="0"/>
          </a:p>
          <a:p>
            <a:r>
              <a:rPr lang="ru-RU" b="1" dirty="0" smtClean="0"/>
              <a:t>функция</a:t>
            </a:r>
            <a:r>
              <a:rPr lang="ru-RU" b="1" dirty="0"/>
              <a:t> </a:t>
            </a:r>
            <a:r>
              <a:rPr lang="ru-RU" b="1" dirty="0" err="1"/>
              <a:t>abs</a:t>
            </a:r>
            <a:r>
              <a:rPr lang="ru-RU" b="1" dirty="0"/>
              <a:t>()</a:t>
            </a:r>
            <a:r>
              <a:rPr lang="ru-RU" dirty="0"/>
              <a:t> используется для определения модуля </a:t>
            </a:r>
            <a:r>
              <a:rPr lang="ru-RU" dirty="0" smtClean="0"/>
              <a:t>числа</a:t>
            </a:r>
            <a:r>
              <a:rPr lang="ru-RU" dirty="0" smtClean="0"/>
              <a:t>. Например: </a:t>
            </a:r>
            <a:r>
              <a:rPr lang="en-US" b="1" dirty="0" smtClean="0"/>
              <a:t>print(abs(-8)) </a:t>
            </a:r>
            <a:r>
              <a:rPr lang="en-US" dirty="0" smtClean="0"/>
              <a:t>-</a:t>
            </a:r>
            <a:r>
              <a:rPr lang="ru-RU" dirty="0" smtClean="0"/>
              <a:t>выведет </a:t>
            </a:r>
            <a:r>
              <a:rPr lang="en-US" dirty="0" smtClean="0"/>
              <a:t>8</a:t>
            </a:r>
            <a:r>
              <a:rPr lang="ru-RU" dirty="0" smtClean="0"/>
              <a:t> (положительное).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1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147248" cy="2620888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Составить блок-схему и написать программу по следующему заданию: даны два числа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. Определить которое из них больше и вывести его на экран.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42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Реализация:</a:t>
            </a:r>
            <a:endParaRPr lang="ru-RU" b="1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1736576" y="1762063"/>
            <a:ext cx="1162945" cy="382108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начало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Блок-схема: данные 4"/>
          <p:cNvSpPr/>
          <p:nvPr/>
        </p:nvSpPr>
        <p:spPr>
          <a:xfrm>
            <a:off x="1736575" y="2343827"/>
            <a:ext cx="1162943" cy="404610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a, b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1755628" y="2989578"/>
            <a:ext cx="1162943" cy="612648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&gt;b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Блок-схема: данные 6"/>
          <p:cNvSpPr/>
          <p:nvPr/>
        </p:nvSpPr>
        <p:spPr>
          <a:xfrm>
            <a:off x="144016" y="3869034"/>
            <a:ext cx="1985118" cy="30632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больше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2462064" y="3861048"/>
            <a:ext cx="2037928" cy="314310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больше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1870373" y="4855440"/>
            <a:ext cx="914400" cy="30175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конец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2"/>
            <a:endCxn id="5" idx="1"/>
          </p:cNvCxnSpPr>
          <p:nvPr/>
        </p:nvCxnSpPr>
        <p:spPr>
          <a:xfrm flipH="1">
            <a:off x="2318047" y="2144171"/>
            <a:ext cx="2" cy="199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4"/>
            <a:endCxn id="6" idx="0"/>
          </p:cNvCxnSpPr>
          <p:nvPr/>
        </p:nvCxnSpPr>
        <p:spPr>
          <a:xfrm>
            <a:off x="2318047" y="2748437"/>
            <a:ext cx="19053" cy="241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6" idx="3"/>
            <a:endCxn id="8" idx="1"/>
          </p:cNvCxnSpPr>
          <p:nvPr/>
        </p:nvCxnSpPr>
        <p:spPr>
          <a:xfrm>
            <a:off x="2918571" y="3295902"/>
            <a:ext cx="562457" cy="5651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6" idx="1"/>
            <a:endCxn id="7" idx="1"/>
          </p:cNvCxnSpPr>
          <p:nvPr/>
        </p:nvCxnSpPr>
        <p:spPr>
          <a:xfrm rot="10800000" flipV="1">
            <a:off x="1136576" y="3295902"/>
            <a:ext cx="619053" cy="5731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7" idx="4"/>
          </p:cNvCxnSpPr>
          <p:nvPr/>
        </p:nvCxnSpPr>
        <p:spPr>
          <a:xfrm rot="16200000" flipH="1">
            <a:off x="1486698" y="3825234"/>
            <a:ext cx="477778" cy="11780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8" idx="4"/>
          </p:cNvCxnSpPr>
          <p:nvPr/>
        </p:nvCxnSpPr>
        <p:spPr>
          <a:xfrm rot="5400000">
            <a:off x="2658925" y="3831033"/>
            <a:ext cx="477778" cy="11664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endCxn id="10" idx="0"/>
          </p:cNvCxnSpPr>
          <p:nvPr/>
        </p:nvCxnSpPr>
        <p:spPr>
          <a:xfrm rot="5400000">
            <a:off x="2226421" y="4754288"/>
            <a:ext cx="202304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" t="6666" r="46120" b="69325"/>
          <a:stretch/>
        </p:blipFill>
        <p:spPr bwMode="auto">
          <a:xfrm>
            <a:off x="3635896" y="5006316"/>
            <a:ext cx="5294516" cy="139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4911555" y="1762063"/>
            <a:ext cx="4018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Блок-схема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79467" y="3736156"/>
            <a:ext cx="3998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Программа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Стрелка вправо 26"/>
          <p:cNvSpPr/>
          <p:nvPr/>
        </p:nvSpPr>
        <p:spPr>
          <a:xfrm flipH="1">
            <a:off x="3620291" y="2060848"/>
            <a:ext cx="1152128" cy="401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660232" y="4555466"/>
            <a:ext cx="288032" cy="306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7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8272"/>
            <a:ext cx="8229600" cy="3629000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Ветвление </a:t>
            </a:r>
            <a:r>
              <a:rPr lang="ru-RU" dirty="0"/>
              <a:t>– это алгоритмическая </a:t>
            </a:r>
            <a:r>
              <a:rPr lang="ru-RU" dirty="0" smtClean="0"/>
              <a:t>структура, </a:t>
            </a:r>
            <a:r>
              <a:rPr lang="ru-RU" dirty="0"/>
              <a:t>в которой </a:t>
            </a:r>
            <a:r>
              <a:rPr lang="ru-RU" dirty="0" smtClean="0"/>
              <a:t>выбирается один из возможных путей выполнения алгоритма с непременным выходом на общее продолжение.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Каждый путь называется </a:t>
            </a:r>
            <a:r>
              <a:rPr lang="ru-RU" b="1" u="sng" dirty="0" smtClean="0"/>
              <a:t>ветвью алгоритма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6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Полное ветвление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857421" y="1700808"/>
            <a:ext cx="4052606" cy="46699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 выполнении условия (когда оно является истиной), выполняются действия по ветке «+», иначе (невыполнение условия) по ветке «-».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75" t="45362" r="30518" b="31242"/>
          <a:stretch/>
        </p:blipFill>
        <p:spPr bwMode="auto">
          <a:xfrm>
            <a:off x="323528" y="2276872"/>
            <a:ext cx="4533893" cy="248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9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Неполное ветвление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84"/>
          <a:stretch/>
        </p:blipFill>
        <p:spPr bwMode="auto">
          <a:xfrm>
            <a:off x="611560" y="2132856"/>
            <a:ext cx="3819832" cy="245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 txBox="1">
            <a:spLocks/>
          </p:cNvSpPr>
          <p:nvPr/>
        </p:nvSpPr>
        <p:spPr>
          <a:xfrm>
            <a:off x="4572000" y="1484784"/>
            <a:ext cx="3888432" cy="466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При выполнении условия (когда оно является истиной), выполняются действия по ветке «+», иначе происходит выход из структуры.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2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Реализация в </a:t>
            </a:r>
            <a:r>
              <a:rPr lang="en-US" b="1" dirty="0" smtClean="0"/>
              <a:t>Python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89040"/>
            <a:ext cx="8435280" cy="2592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Оператор </a:t>
            </a:r>
            <a:r>
              <a:rPr lang="ru-RU" dirty="0" err="1" smtClean="0"/>
              <a:t>if</a:t>
            </a:r>
            <a:r>
              <a:rPr lang="ru-RU" dirty="0"/>
              <a:t> является началом условной конструкции. Далее идёт условие, которое возвращает логическое значение </a:t>
            </a:r>
            <a:r>
              <a:rPr lang="ru-RU" dirty="0" err="1" smtClean="0"/>
              <a:t>True</a:t>
            </a:r>
            <a:r>
              <a:rPr lang="ru-RU" dirty="0"/>
              <a:t> (истина) или </a:t>
            </a:r>
            <a:r>
              <a:rPr lang="ru-RU" dirty="0" err="1" smtClean="0"/>
              <a:t>False</a:t>
            </a:r>
            <a:r>
              <a:rPr lang="ru-RU" dirty="0"/>
              <a:t> (ложь). Завершается условие символом «двоеточие». Затем — обязательный отступ в четыре пробела, он показывает, что строки объединяются в один </a:t>
            </a:r>
            <a:r>
              <a:rPr lang="ru-RU" dirty="0" smtClean="0"/>
              <a:t>блок и выполняется действие 1. После </a:t>
            </a:r>
            <a:r>
              <a:rPr lang="ru-RU" dirty="0"/>
              <a:t>идёт оператор </a:t>
            </a:r>
            <a:r>
              <a:rPr lang="ru-RU" dirty="0" err="1" smtClean="0"/>
              <a:t>else</a:t>
            </a:r>
            <a:r>
              <a:rPr lang="ru-RU" dirty="0"/>
              <a:t>, который не содержит условия, а выполняется, </a:t>
            </a:r>
            <a:r>
              <a:rPr lang="ru-RU" dirty="0" smtClean="0"/>
              <a:t>в случае, если условие </a:t>
            </a:r>
            <a:r>
              <a:rPr lang="ru-RU" dirty="0"/>
              <a:t> не выполнилось.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09" t="44047" r="39934" b="38707"/>
          <a:stretch/>
        </p:blipFill>
        <p:spPr bwMode="auto">
          <a:xfrm>
            <a:off x="2843808" y="1380931"/>
            <a:ext cx="3060442" cy="20527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Реализация в </a:t>
            </a:r>
            <a:r>
              <a:rPr lang="en-US" b="1" dirty="0" smtClean="0"/>
              <a:t>Python</a:t>
            </a: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85" t="9231" r="4156" b="7757"/>
          <a:stretch/>
        </p:blipFill>
        <p:spPr bwMode="auto">
          <a:xfrm>
            <a:off x="2645229" y="1556792"/>
            <a:ext cx="3433665" cy="2090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2412" y="3716338"/>
            <a:ext cx="8640067" cy="28090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Оператор </a:t>
            </a:r>
            <a:r>
              <a:rPr lang="ru-RU" dirty="0" err="1" smtClean="0"/>
              <a:t>if</a:t>
            </a:r>
            <a:r>
              <a:rPr lang="ru-RU" dirty="0"/>
              <a:t> является началом условной конструкции. Далее идёт условие, которое возвращает логическое значение </a:t>
            </a:r>
            <a:r>
              <a:rPr lang="ru-RU" dirty="0" err="1" smtClean="0"/>
              <a:t>True</a:t>
            </a:r>
            <a:r>
              <a:rPr lang="ru-RU" dirty="0"/>
              <a:t> (истина) или </a:t>
            </a:r>
            <a:r>
              <a:rPr lang="ru-RU" dirty="0" err="1" smtClean="0"/>
              <a:t>False</a:t>
            </a:r>
            <a:r>
              <a:rPr lang="ru-RU" dirty="0"/>
              <a:t> (ложь). Завершается условие символом «двоеточие». Затем — обязательный отступ в четыре пробела, он показывает, что строки объединяются в один </a:t>
            </a:r>
            <a:r>
              <a:rPr lang="ru-RU" dirty="0" smtClean="0"/>
              <a:t>блок и выполняется действие (которое может быть не одним). Далее происходит выход из структуры.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2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 качестве условия может выступать результат операции сравнения: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&gt; (больше);</a:t>
            </a:r>
          </a:p>
          <a:p>
            <a:r>
              <a:rPr lang="ru-RU" dirty="0"/>
              <a:t>&gt;= (больше или равно);</a:t>
            </a:r>
          </a:p>
          <a:p>
            <a:r>
              <a:rPr lang="ru-RU" dirty="0"/>
              <a:t>&lt; (меньше);</a:t>
            </a:r>
          </a:p>
          <a:p>
            <a:r>
              <a:rPr lang="ru-RU" dirty="0"/>
              <a:t>&lt;= (меньше или равно);</a:t>
            </a:r>
          </a:p>
          <a:p>
            <a:r>
              <a:rPr lang="ru-RU" dirty="0"/>
              <a:t>== (равно);</a:t>
            </a:r>
          </a:p>
          <a:p>
            <a:r>
              <a:rPr lang="ru-RU" dirty="0"/>
              <a:t>!= (не равно).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!!! Обратите внимание что языке </a:t>
            </a:r>
            <a:r>
              <a:rPr lang="en-US" dirty="0" smtClean="0">
                <a:solidFill>
                  <a:srgbClr val="FF0000"/>
                </a:solidFill>
              </a:rPr>
              <a:t>Python </a:t>
            </a:r>
            <a:r>
              <a:rPr lang="ru-RU" dirty="0" smtClean="0">
                <a:solidFill>
                  <a:srgbClr val="FF0000"/>
                </a:solidFill>
              </a:rPr>
              <a:t>сравнение осуществляется с помощью «==»!!!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Для записи сложных условий можно применять логические операции: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and</a:t>
            </a:r>
            <a:r>
              <a:rPr lang="ru-RU" dirty="0"/>
              <a:t> — логическое «И</a:t>
            </a:r>
            <a:r>
              <a:rPr lang="ru-RU" dirty="0" smtClean="0"/>
              <a:t>» (конъюнкция) </a:t>
            </a:r>
            <a:r>
              <a:rPr lang="ru-RU" dirty="0"/>
              <a:t>для двух условий. Возвращает </a:t>
            </a:r>
            <a:r>
              <a:rPr lang="ru-RU" dirty="0" err="1"/>
              <a:t>True</a:t>
            </a:r>
            <a:r>
              <a:rPr lang="ru-RU" dirty="0"/>
              <a:t>, если оба условия истинны, иначе возвращает </a:t>
            </a:r>
            <a:r>
              <a:rPr lang="ru-RU" dirty="0" err="1"/>
              <a:t>False</a:t>
            </a:r>
            <a:r>
              <a:rPr lang="ru-RU" dirty="0"/>
              <a:t>;</a:t>
            </a:r>
          </a:p>
          <a:p>
            <a:r>
              <a:rPr lang="ru-RU" b="1" dirty="0" err="1"/>
              <a:t>or</a:t>
            </a:r>
            <a:r>
              <a:rPr lang="ru-RU" dirty="0"/>
              <a:t> — логическое «ИЛИ» </a:t>
            </a:r>
            <a:r>
              <a:rPr lang="ru-RU" dirty="0" smtClean="0"/>
              <a:t>(дизъюнкция) для </a:t>
            </a:r>
            <a:r>
              <a:rPr lang="ru-RU" dirty="0"/>
              <a:t>двух условий. Возвращает </a:t>
            </a:r>
            <a:r>
              <a:rPr lang="ru-RU" dirty="0" err="1"/>
              <a:t>False</a:t>
            </a:r>
            <a:r>
              <a:rPr lang="ru-RU" dirty="0"/>
              <a:t>, если оба условия ложны, иначе возвращает </a:t>
            </a:r>
            <a:r>
              <a:rPr lang="ru-RU" dirty="0" err="1"/>
              <a:t>True</a:t>
            </a:r>
            <a:r>
              <a:rPr lang="ru-RU" dirty="0"/>
              <a:t>;</a:t>
            </a:r>
          </a:p>
          <a:p>
            <a:r>
              <a:rPr lang="ru-RU" b="1" dirty="0" err="1"/>
              <a:t>not</a:t>
            </a:r>
            <a:r>
              <a:rPr lang="ru-RU" dirty="0"/>
              <a:t> — логическое «НЕ» </a:t>
            </a:r>
            <a:r>
              <a:rPr lang="ru-RU" dirty="0" smtClean="0"/>
              <a:t>(инверсия) для </a:t>
            </a:r>
            <a:r>
              <a:rPr lang="ru-RU" dirty="0"/>
              <a:t>одного условия. Возвращает </a:t>
            </a:r>
            <a:r>
              <a:rPr lang="ru-RU" dirty="0" err="1"/>
              <a:t>False</a:t>
            </a:r>
            <a:r>
              <a:rPr lang="ru-RU" dirty="0"/>
              <a:t> для истинного условия, и наоборот.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5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 логическом операторе можно использовать двойное </a:t>
            </a:r>
            <a:r>
              <a:rPr lang="ru-RU" b="1" dirty="0" smtClean="0"/>
              <a:t>неравенство: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7"/>
            <a:ext cx="8229600" cy="381642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if</a:t>
            </a:r>
            <a:r>
              <a:rPr lang="en-US" dirty="0" smtClean="0"/>
              <a:t> x &gt;= 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b="1" dirty="0" smtClean="0">
                <a:effectLst/>
              </a:rPr>
              <a:t>and</a:t>
            </a:r>
            <a:r>
              <a:rPr lang="en-US" dirty="0" smtClean="0"/>
              <a:t> x &lt; </a:t>
            </a:r>
            <a:r>
              <a:rPr lang="en-US" dirty="0"/>
              <a:t>100</a:t>
            </a:r>
            <a:r>
              <a:rPr lang="en-US" dirty="0" smtClean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...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Хотя лучше записать так:</a:t>
            </a:r>
          </a:p>
          <a:p>
            <a:pPr marL="0" indent="0">
              <a:buNone/>
            </a:pPr>
            <a:r>
              <a:rPr lang="en-US" b="1" dirty="0" smtClean="0">
                <a:effectLst/>
              </a:rPr>
              <a:t>if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 &lt;= x &lt; </a:t>
            </a:r>
            <a:r>
              <a:rPr lang="en-US" dirty="0"/>
              <a:t>100</a:t>
            </a:r>
            <a:r>
              <a:rPr lang="en-US" dirty="0" smtClean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en-US" dirty="0" smtClean="0"/>
              <a:t>...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C2E1-E6C3-4A9E-855A-790486BD609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59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251</Words>
  <Application>Microsoft Office PowerPoint</Application>
  <PresentationFormat>Экран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Оператор ветвления</vt:lpstr>
      <vt:lpstr>Определение</vt:lpstr>
      <vt:lpstr>Полное ветвление</vt:lpstr>
      <vt:lpstr>Неполное ветвление</vt:lpstr>
      <vt:lpstr>Реализация в Python</vt:lpstr>
      <vt:lpstr>Реализация в Python</vt:lpstr>
      <vt:lpstr>В качестве условия может выступать результат операции сравнения:</vt:lpstr>
      <vt:lpstr>Для записи сложных условий можно применять логические операции:</vt:lpstr>
      <vt:lpstr>В логическом операторе можно использовать двойное неравенство:</vt:lpstr>
      <vt:lpstr>Сравнение строк</vt:lpstr>
      <vt:lpstr>Функции для работы с таблицами кодировки:</vt:lpstr>
      <vt:lpstr>Некоторые полезные встроенные функции:</vt:lpstr>
      <vt:lpstr>Задача:</vt:lpstr>
      <vt:lpstr>Реализация: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ветвления</dc:title>
  <dc:creator>ТАТК 132</dc:creator>
  <cp:lastModifiedBy>ТАТК 132</cp:lastModifiedBy>
  <cp:revision>12</cp:revision>
  <dcterms:created xsi:type="dcterms:W3CDTF">2024-04-17T17:40:06Z</dcterms:created>
  <dcterms:modified xsi:type="dcterms:W3CDTF">2024-04-18T03:49:50Z</dcterms:modified>
</cp:coreProperties>
</file>