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E7E2D9"/>
    <a:srgbClr val="AB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62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6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6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4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2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0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8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EEB4774-06B3-44EA-BBB9-D6873D009D9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AB5B30-F496-4186-B92E-F276752BA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EA21C-A3B2-4E71-9509-A61845C7B343}"/>
              </a:ext>
            </a:extLst>
          </p:cNvPr>
          <p:cNvSpPr txBox="1"/>
          <p:nvPr/>
        </p:nvSpPr>
        <p:spPr>
          <a:xfrm>
            <a:off x="834561" y="2656658"/>
            <a:ext cx="94192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solidFill>
                  <a:srgbClr val="AB2400"/>
                </a:solidFill>
              </a:rPr>
              <a:t>Сопряжение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4100C-A06A-47D1-8CDA-02B53C92EB88}"/>
              </a:ext>
            </a:extLst>
          </p:cNvPr>
          <p:cNvSpPr txBox="1"/>
          <p:nvPr/>
        </p:nvSpPr>
        <p:spPr>
          <a:xfrm>
            <a:off x="483833" y="4820574"/>
            <a:ext cx="10670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̶ это плавный переход одной линии контура изображения к другой.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B96688-2181-4F6B-9763-55E04BC2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61" y="5424311"/>
            <a:ext cx="2213439" cy="1440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C3BD7E-4822-4BCA-84F8-83B1AFA9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8576">
            <a:off x="7859908" y="404232"/>
            <a:ext cx="4204186" cy="23648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EDD1BD-6242-4CC3-BA27-85CB9E8E0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6761">
            <a:off x="152355" y="243700"/>
            <a:ext cx="3650001" cy="2431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9720B-33F1-47CB-95A9-93FEA9EAF0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465"/>
          <a:stretch/>
        </p:blipFill>
        <p:spPr>
          <a:xfrm>
            <a:off x="4222765" y="81016"/>
            <a:ext cx="3095129" cy="249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44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65F099-62CF-40AF-8797-1115CE72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01" y="-76986"/>
            <a:ext cx="6131642" cy="69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872A6A-0107-4047-B819-C102A7BD493E}"/>
              </a:ext>
            </a:extLst>
          </p:cNvPr>
          <p:cNvSpPr/>
          <p:nvPr/>
        </p:nvSpPr>
        <p:spPr>
          <a:xfrm>
            <a:off x="150796" y="81310"/>
            <a:ext cx="6856396" cy="638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сопряжения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baseline="-1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 — точка, из которой проводят дугу плавного перехода одной линии к другой.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Радиус сопряжения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3200" b="1" baseline="-1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— радиус дуги сопряжения, с помощью которой происходит сопряжение.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сопряжения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общая точка сопрягаемых линий. В точках сопряжений происходит плавный переход (касание) линий.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B9F7D-E48B-4191-81B6-C2C8DEC7E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4743" y="1480389"/>
            <a:ext cx="5177257" cy="35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9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112F3C-CCA3-415C-9610-9049B5497B6C}"/>
              </a:ext>
            </a:extLst>
          </p:cNvPr>
          <p:cNvSpPr txBox="1"/>
          <p:nvPr/>
        </p:nvSpPr>
        <p:spPr>
          <a:xfrm>
            <a:off x="81814" y="0"/>
            <a:ext cx="12028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Сопряжение углов или двух прямых дугой заданного радиуса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6692AF3B-BB01-45BA-90C9-F69844F59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83258"/>
              </p:ext>
            </p:extLst>
          </p:nvPr>
        </p:nvGraphicFramePr>
        <p:xfrm>
          <a:off x="280201" y="1200929"/>
          <a:ext cx="11616624" cy="540681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110974">
                  <a:extLst>
                    <a:ext uri="{9D8B030D-6E8A-4147-A177-3AD203B41FA5}">
                      <a16:colId xmlns:a16="http://schemas.microsoft.com/office/drawing/2014/main" val="1857518204"/>
                    </a:ext>
                  </a:extLst>
                </a:gridCol>
                <a:gridCol w="5505650">
                  <a:extLst>
                    <a:ext uri="{9D8B030D-6E8A-4147-A177-3AD203B41FA5}">
                      <a16:colId xmlns:a16="http://schemas.microsoft.com/office/drawing/2014/main" val="3921790382"/>
                    </a:ext>
                  </a:extLst>
                </a:gridCol>
              </a:tblGrid>
              <a:tr h="5604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способ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способ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0651370"/>
                  </a:ext>
                </a:extLst>
              </a:tr>
              <a:tr h="243630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 Проводят вспомогательные прямые параллельно заданным, удаленные на расстоянии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/>
                        <a:t>Rc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пересечении вспомогательных прямых отмечают центр сопряжения </a:t>
                      </a:r>
                      <a:r>
                        <a:rPr lang="ru-RU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 Из центра сопряжения О опускают перпендикуляры к прямым. Получают точки сопряжения А и В.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 Из точки О проводят дугу сопряжения заданным радиусом </a:t>
                      </a:r>
                      <a:r>
                        <a:rPr lang="en-US" sz="2400" dirty="0" err="1"/>
                        <a:t>Rc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соединяя точки сопряжения А и 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2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каждой прямой провести дуги на расстояние </a:t>
                      </a:r>
                      <a:r>
                        <a:rPr lang="en-US" sz="2400" dirty="0" err="1"/>
                        <a:t>Rc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дугам провести касательные.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Пересечение касательных = центр сопряжения.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прямым провести перпендикуляры = это касательные.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076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E60F24-6775-48DD-B267-64813A33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08" b="89868" l="4762" r="99267">
                        <a14:foregroundMark x1="4762" y1="55507" x2="4762" y2="55507"/>
                        <a14:foregroundMark x1="52381" y1="6608" x2="52381" y2="6608"/>
                        <a14:foregroundMark x1="92674" y1="51542" x2="92674" y2="51542"/>
                        <a14:foregroundMark x1="95971" y1="47577" x2="99267" y2="47577"/>
                        <a14:foregroundMark x1="53846" y1="88987" x2="52381" y2="8898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300706">
            <a:off x="10024888" y="4945762"/>
            <a:ext cx="2476441" cy="20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2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E7CEF4-DB0F-49D3-B4CB-55F001619877}"/>
              </a:ext>
            </a:extLst>
          </p:cNvPr>
          <p:cNvSpPr/>
          <p:nvPr/>
        </p:nvSpPr>
        <p:spPr>
          <a:xfrm>
            <a:off x="180964" y="1012954"/>
            <a:ext cx="120110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 На прямой В берут произвольную точку С.</a:t>
            </a:r>
            <a:endParaRPr lang="en-US" sz="2800" dirty="0"/>
          </a:p>
          <a:p>
            <a:endParaRPr lang="ru-RU" sz="1400" dirty="0"/>
          </a:p>
          <a:p>
            <a:r>
              <a:rPr lang="ru-RU" sz="2800" dirty="0"/>
              <a:t>2. В точке С восстанавливают перпендикуляр до пересечения его с прямой А в точке D.</a:t>
            </a:r>
            <a:endParaRPr lang="en-US" sz="2800" dirty="0"/>
          </a:p>
          <a:p>
            <a:endParaRPr lang="ru-RU" sz="1400" dirty="0"/>
          </a:p>
          <a:p>
            <a:r>
              <a:rPr lang="ru-RU" sz="2800" dirty="0"/>
              <a:t>3. Разделив отрезок DC пополам, находят центр сопряжения О.</a:t>
            </a:r>
            <a:endParaRPr lang="en-US" sz="2800" dirty="0"/>
          </a:p>
          <a:p>
            <a:endParaRPr lang="ru-RU" sz="1400" dirty="0"/>
          </a:p>
          <a:p>
            <a:r>
              <a:rPr lang="ru-RU" sz="2800" dirty="0"/>
              <a:t>4. Из центра сопряжения О радиусом сопряжения R = OD = OC проводят дугу, соединяя точки сопряжения D и С.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F73756-B9EC-46D3-93A3-BF78EAC1227B}"/>
              </a:ext>
            </a:extLst>
          </p:cNvPr>
          <p:cNvSpPr/>
          <p:nvPr/>
        </p:nvSpPr>
        <p:spPr>
          <a:xfrm>
            <a:off x="180965" y="203678"/>
            <a:ext cx="10728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Построение сопряжения двух параллельных прямых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3F5C83-5B75-40BC-AD13-FBC8C92C2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683"/>
            <a:ext cx="12192000" cy="25785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85061E-261B-4301-9755-7B2705DD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69053" y="0"/>
            <a:ext cx="1322947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97080A-1BC9-47E6-8D66-5E1851929934}"/>
              </a:ext>
            </a:extLst>
          </p:cNvPr>
          <p:cNvSpPr/>
          <p:nvPr/>
        </p:nvSpPr>
        <p:spPr>
          <a:xfrm>
            <a:off x="182463" y="181645"/>
            <a:ext cx="9506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Построение сопряжения прямой и окружности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87B94D-BC94-411D-9FC2-F14C8E39EC8C}"/>
              </a:ext>
            </a:extLst>
          </p:cNvPr>
          <p:cNvSpPr/>
          <p:nvPr/>
        </p:nvSpPr>
        <p:spPr>
          <a:xfrm>
            <a:off x="380765" y="766420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66CC"/>
                </a:solidFill>
              </a:rPr>
              <a:t>внешнее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40814C-FC04-4C44-9AC7-CD5C34C2671B}"/>
              </a:ext>
            </a:extLst>
          </p:cNvPr>
          <p:cNvSpPr/>
          <p:nvPr/>
        </p:nvSpPr>
        <p:spPr>
          <a:xfrm>
            <a:off x="182267" y="1312035"/>
            <a:ext cx="11781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 Проводят вспомогательную прямую, параллельную прямой </a:t>
            </a:r>
            <a:r>
              <a:rPr lang="ru-RU" sz="2400" b="1" i="1" dirty="0" err="1"/>
              <a:t>ав</a:t>
            </a:r>
            <a:r>
              <a:rPr lang="ru-RU" sz="2400" dirty="0"/>
              <a:t> и удаленную от нее на расстоянии </a:t>
            </a:r>
            <a:r>
              <a:rPr lang="en-US" sz="2400" dirty="0" err="1"/>
              <a:t>Rc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2. Из центра окружности О проводят вспомогательную дугу </a:t>
            </a:r>
            <a:r>
              <a:rPr lang="en-US" sz="2400" dirty="0"/>
              <a:t>R1 = Ro + </a:t>
            </a:r>
            <a:r>
              <a:rPr lang="en-US" sz="2400" dirty="0" err="1"/>
              <a:t>Rc</a:t>
            </a:r>
            <a:r>
              <a:rPr lang="ru-RU" sz="2400" dirty="0"/>
              <a:t>, до пересечения в точке О</a:t>
            </a:r>
            <a:r>
              <a:rPr lang="ru-RU" sz="2400" i="1" dirty="0"/>
              <a:t>1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479C59-0044-4F7E-8FBD-01589BEA6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67" y="2820318"/>
            <a:ext cx="5913928" cy="403768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F38E70-CD8E-4866-B031-CB7AB9DE0CC6}"/>
              </a:ext>
            </a:extLst>
          </p:cNvPr>
          <p:cNvSpPr/>
          <p:nvPr/>
        </p:nvSpPr>
        <p:spPr>
          <a:xfrm>
            <a:off x="182267" y="326003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3. Из точки О</a:t>
            </a:r>
            <a:r>
              <a:rPr lang="ru-RU" sz="2400" i="1" dirty="0">
                <a:solidFill>
                  <a:prstClr val="black"/>
                </a:solidFill>
              </a:rPr>
              <a:t>1 </a:t>
            </a:r>
            <a:r>
              <a:rPr lang="ru-RU" sz="2400" dirty="0">
                <a:solidFill>
                  <a:prstClr val="black"/>
                </a:solidFill>
              </a:rPr>
              <a:t>опускают перпендикуляр до пересечения его с прямой </a:t>
            </a:r>
            <a:r>
              <a:rPr lang="ru-RU" sz="2400" b="1" i="1" dirty="0" err="1">
                <a:solidFill>
                  <a:prstClr val="black"/>
                </a:solidFill>
              </a:rPr>
              <a:t>ав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в точке В. Соединяют точки О и О</a:t>
            </a:r>
            <a:r>
              <a:rPr lang="ru-RU" sz="2400" i="1" dirty="0">
                <a:solidFill>
                  <a:prstClr val="black"/>
                </a:solidFill>
              </a:rPr>
              <a:t>1</a:t>
            </a:r>
            <a:r>
              <a:rPr lang="ru-RU" sz="2400" dirty="0">
                <a:solidFill>
                  <a:prstClr val="black"/>
                </a:solidFill>
              </a:rPr>
              <a:t>. Находят точку сопряжения А.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4. Из центра сопряжения О</a:t>
            </a:r>
            <a:r>
              <a:rPr lang="ru-RU" sz="2400" i="1" dirty="0">
                <a:solidFill>
                  <a:prstClr val="black"/>
                </a:solidFill>
              </a:rPr>
              <a:t>1</a:t>
            </a:r>
            <a:r>
              <a:rPr lang="ru-RU" sz="2400" dirty="0">
                <a:solidFill>
                  <a:prstClr val="black"/>
                </a:solidFill>
              </a:rPr>
              <a:t> радиусом сопряжения R</a:t>
            </a:r>
            <a:r>
              <a:rPr lang="en-US" sz="2400" dirty="0">
                <a:solidFill>
                  <a:prstClr val="black"/>
                </a:solidFill>
              </a:rPr>
              <a:t>c</a:t>
            </a:r>
            <a:r>
              <a:rPr lang="ru-RU" sz="2400" dirty="0">
                <a:solidFill>
                  <a:prstClr val="black"/>
                </a:solidFill>
              </a:rPr>
              <a:t> проводят дугу сопряжения, соединив точки сопряжения А и 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2FD22A-C419-4D6D-95A1-EEC63BF8AB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1789" y="-88135"/>
            <a:ext cx="1936370" cy="16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97080A-1BC9-47E6-8D66-5E1851929934}"/>
              </a:ext>
            </a:extLst>
          </p:cNvPr>
          <p:cNvSpPr/>
          <p:nvPr/>
        </p:nvSpPr>
        <p:spPr>
          <a:xfrm>
            <a:off x="182463" y="181645"/>
            <a:ext cx="9506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Построение сопряжения прямой и окружности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87B94D-BC94-411D-9FC2-F14C8E39EC8C}"/>
              </a:ext>
            </a:extLst>
          </p:cNvPr>
          <p:cNvSpPr/>
          <p:nvPr/>
        </p:nvSpPr>
        <p:spPr>
          <a:xfrm>
            <a:off x="380765" y="766420"/>
            <a:ext cx="2540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66CC"/>
                </a:solidFill>
              </a:rPr>
              <a:t>внутреннее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40814C-FC04-4C44-9AC7-CD5C34C2671B}"/>
              </a:ext>
            </a:extLst>
          </p:cNvPr>
          <p:cNvSpPr/>
          <p:nvPr/>
        </p:nvSpPr>
        <p:spPr>
          <a:xfrm>
            <a:off x="182267" y="1312035"/>
            <a:ext cx="11781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 Проводят вспомогательную прямую, параллельную прямой </a:t>
            </a:r>
            <a:r>
              <a:rPr lang="ru-RU" sz="2400" b="1" i="1" dirty="0" err="1"/>
              <a:t>ав</a:t>
            </a:r>
            <a:r>
              <a:rPr lang="ru-RU" sz="2400" dirty="0"/>
              <a:t> и удаленную от нее на расстоянии </a:t>
            </a:r>
            <a:r>
              <a:rPr lang="en-US" sz="2400" dirty="0" err="1"/>
              <a:t>Rc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2. Из центра окружности О проводят вспомогательную дугу </a:t>
            </a:r>
            <a:r>
              <a:rPr lang="en-US" sz="2400" dirty="0"/>
              <a:t>R1 = Ro </a:t>
            </a:r>
            <a:r>
              <a:rPr lang="ru-RU" sz="2400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Rc</a:t>
            </a:r>
            <a:r>
              <a:rPr lang="ru-RU" sz="2400" dirty="0"/>
              <a:t>, до пересечения в точке О</a:t>
            </a:r>
            <a:r>
              <a:rPr lang="ru-RU" sz="2400" i="1" dirty="0"/>
              <a:t>1</a:t>
            </a:r>
            <a:r>
              <a:rPr lang="ru-RU" sz="2400" dirty="0"/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F38E70-CD8E-4866-B031-CB7AB9DE0CC6}"/>
              </a:ext>
            </a:extLst>
          </p:cNvPr>
          <p:cNvSpPr/>
          <p:nvPr/>
        </p:nvSpPr>
        <p:spPr>
          <a:xfrm>
            <a:off x="182267" y="326003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3. Касательные: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•	От Ос до прямой ┴.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•	От Ос до О окружности, вывести на противоположную сторону.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4. Провести дугу о т Ос с </a:t>
            </a:r>
            <a:r>
              <a:rPr lang="ru-RU" sz="2400" dirty="0" err="1">
                <a:solidFill>
                  <a:prstClr val="black"/>
                </a:solidFill>
              </a:rPr>
              <a:t>Rс</a:t>
            </a:r>
            <a:r>
              <a:rPr lang="ru-RU" sz="2400" dirty="0">
                <a:solidFill>
                  <a:prstClr val="black"/>
                </a:solidFill>
              </a:rPr>
              <a:t> по касательным.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D582C3-BD98-4BE4-90D2-457C4D18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515" y="3582621"/>
            <a:ext cx="4017485" cy="3268820"/>
          </a:xfrm>
          <a:prstGeom prst="rect">
            <a:avLst/>
          </a:prstGeom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58552885-7755-4283-9DB3-F2DF1BA4BF57}"/>
              </a:ext>
            </a:extLst>
          </p:cNvPr>
          <p:cNvSpPr/>
          <p:nvPr/>
        </p:nvSpPr>
        <p:spPr>
          <a:xfrm>
            <a:off x="9342304" y="2809301"/>
            <a:ext cx="892366" cy="466078"/>
          </a:xfrm>
          <a:custGeom>
            <a:avLst/>
            <a:gdLst>
              <a:gd name="connsiteX0" fmla="*/ 0 w 627962"/>
              <a:gd name="connsiteY0" fmla="*/ 0 h 284149"/>
              <a:gd name="connsiteX1" fmla="*/ 176270 w 627962"/>
              <a:gd name="connsiteY1" fmla="*/ 220338 h 284149"/>
              <a:gd name="connsiteX2" fmla="*/ 440675 w 627962"/>
              <a:gd name="connsiteY2" fmla="*/ 275422 h 284149"/>
              <a:gd name="connsiteX3" fmla="*/ 627962 w 627962"/>
              <a:gd name="connsiteY3" fmla="*/ 66101 h 28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962" h="284149">
                <a:moveTo>
                  <a:pt x="0" y="0"/>
                </a:moveTo>
                <a:cubicBezTo>
                  <a:pt x="51412" y="87217"/>
                  <a:pt x="102824" y="174434"/>
                  <a:pt x="176270" y="220338"/>
                </a:cubicBezTo>
                <a:cubicBezTo>
                  <a:pt x="249716" y="266242"/>
                  <a:pt x="365393" y="301128"/>
                  <a:pt x="440675" y="275422"/>
                </a:cubicBezTo>
                <a:cubicBezTo>
                  <a:pt x="515957" y="249716"/>
                  <a:pt x="571959" y="157908"/>
                  <a:pt x="627962" y="66101"/>
                </a:cubicBezTo>
              </a:path>
            </a:pathLst>
          </a:custGeom>
          <a:noFill/>
          <a:ln w="38100"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7AEB0A-4F8A-45F8-A362-C835E699A2FD}"/>
              </a:ext>
            </a:extLst>
          </p:cNvPr>
          <p:cNvSpPr txBox="1"/>
          <p:nvPr/>
        </p:nvSpPr>
        <p:spPr>
          <a:xfrm>
            <a:off x="9589824" y="2917152"/>
            <a:ext cx="76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61153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F729A0-90E5-4B4F-B07D-63DFB2F67ECC}"/>
              </a:ext>
            </a:extLst>
          </p:cNvPr>
          <p:cNvSpPr/>
          <p:nvPr/>
        </p:nvSpPr>
        <p:spPr>
          <a:xfrm>
            <a:off x="2014370" y="80121"/>
            <a:ext cx="816326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сопряжения двух окружностей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7643C2-D471-4BCA-9CDA-29FF36CCB921}"/>
              </a:ext>
            </a:extLst>
          </p:cNvPr>
          <p:cNvSpPr/>
          <p:nvPr/>
        </p:nvSpPr>
        <p:spPr>
          <a:xfrm>
            <a:off x="9502731" y="513032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66CC"/>
                </a:solidFill>
              </a:rPr>
              <a:t>внешнее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33F5DD-A3E2-486C-AE10-54075BC403D2}"/>
              </a:ext>
            </a:extLst>
          </p:cNvPr>
          <p:cNvSpPr/>
          <p:nvPr/>
        </p:nvSpPr>
        <p:spPr>
          <a:xfrm>
            <a:off x="6096000" y="1254843"/>
            <a:ext cx="6096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Из центра окружностей О1 и О2 проводят вспомогательные дуги радиусом, равным сумме радиусов окружностей</a:t>
            </a:r>
          </a:p>
          <a:p>
            <a:pPr algn="ctr"/>
            <a:r>
              <a:rPr lang="ru-RU" sz="2400" b="1" i="1" dirty="0"/>
              <a:t>R1 + </a:t>
            </a:r>
            <a:r>
              <a:rPr lang="ru-RU" sz="2400" b="1" i="1" dirty="0" err="1"/>
              <a:t>Rс</a:t>
            </a:r>
            <a:r>
              <a:rPr lang="ru-RU" sz="2400" b="1" i="1" dirty="0"/>
              <a:t>      и     R2 + </a:t>
            </a:r>
            <a:r>
              <a:rPr lang="ru-RU" sz="2400" b="1" i="1" dirty="0" err="1"/>
              <a:t>Rс</a:t>
            </a:r>
            <a:r>
              <a:rPr lang="ru-RU" sz="2400" b="1" i="1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2. Точку пересечения вспомогательных дуг </a:t>
            </a:r>
            <a:r>
              <a:rPr lang="ru-RU" sz="2400" b="1" dirty="0"/>
              <a:t>Ос</a:t>
            </a:r>
            <a:r>
              <a:rPr lang="ru-RU" sz="2400" dirty="0"/>
              <a:t> соединяют с центром окружностей О1 и О2. Находят точки сопряжения А и В.</a:t>
            </a:r>
          </a:p>
          <a:p>
            <a:endParaRPr lang="ru-RU" sz="2400" dirty="0"/>
          </a:p>
          <a:p>
            <a:r>
              <a:rPr lang="ru-RU" sz="2400" dirty="0"/>
              <a:t>3. От центра сопряжения Ос радиусом сопряжения </a:t>
            </a:r>
            <a:r>
              <a:rPr lang="ru-RU" sz="2400" dirty="0" err="1"/>
              <a:t>Rс</a:t>
            </a:r>
            <a:r>
              <a:rPr lang="ru-RU" sz="2400" dirty="0"/>
              <a:t> проводят дугу сопряжения, соединив точки А и 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E3E4B8-4C05-4358-A522-3980A8549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23"/>
          <a:stretch/>
        </p:blipFill>
        <p:spPr>
          <a:xfrm>
            <a:off x="0" y="673424"/>
            <a:ext cx="6102603" cy="31934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49B801-1478-4E94-AFCC-55DF9580C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45" t="-1380" r="-3" b="1380"/>
          <a:stretch/>
        </p:blipFill>
        <p:spPr>
          <a:xfrm>
            <a:off x="1378026" y="3701666"/>
            <a:ext cx="3346550" cy="31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3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F729A0-90E5-4B4F-B07D-63DFB2F67ECC}"/>
              </a:ext>
            </a:extLst>
          </p:cNvPr>
          <p:cNvSpPr/>
          <p:nvPr/>
        </p:nvSpPr>
        <p:spPr>
          <a:xfrm>
            <a:off x="2014370" y="80121"/>
            <a:ext cx="816326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сопряжения двух окружностей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7643C2-D471-4BCA-9CDA-29FF36CCB921}"/>
              </a:ext>
            </a:extLst>
          </p:cNvPr>
          <p:cNvSpPr/>
          <p:nvPr/>
        </p:nvSpPr>
        <p:spPr>
          <a:xfrm>
            <a:off x="9502731" y="513032"/>
            <a:ext cx="2540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66CC"/>
                </a:solidFill>
              </a:rPr>
              <a:t>внутреннее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33F5DD-A3E2-486C-AE10-54075BC403D2}"/>
              </a:ext>
            </a:extLst>
          </p:cNvPr>
          <p:cNvSpPr/>
          <p:nvPr/>
        </p:nvSpPr>
        <p:spPr>
          <a:xfrm>
            <a:off x="6096000" y="1254843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Из центра окружностей О1 и О2 проводят вспомогательные дуги радиусом, равным сумме радиусов окружностей</a:t>
            </a:r>
          </a:p>
          <a:p>
            <a:pPr algn="ctr"/>
            <a:r>
              <a:rPr lang="ru-RU" sz="2400" b="1" i="1" dirty="0"/>
              <a:t>R1  ̶ </a:t>
            </a:r>
            <a:r>
              <a:rPr lang="ru-RU" sz="2400" b="1" i="1" dirty="0" err="1"/>
              <a:t>Rс</a:t>
            </a:r>
            <a:r>
              <a:rPr lang="ru-RU" sz="2400" b="1" i="1" dirty="0"/>
              <a:t>      и     R2  ̶ </a:t>
            </a:r>
            <a:r>
              <a:rPr lang="ru-RU" sz="2400" b="1" i="1" dirty="0" err="1"/>
              <a:t>Rс</a:t>
            </a:r>
            <a:r>
              <a:rPr lang="ru-RU" sz="2400" b="1" i="1" dirty="0"/>
              <a:t>.</a:t>
            </a:r>
          </a:p>
          <a:p>
            <a:r>
              <a:rPr lang="ru-RU" sz="2400" dirty="0"/>
              <a:t>(из большего вычитают меньшее)</a:t>
            </a:r>
          </a:p>
          <a:p>
            <a:endParaRPr lang="ru-RU" sz="2400" dirty="0"/>
          </a:p>
          <a:p>
            <a:r>
              <a:rPr lang="ru-RU" sz="2400" dirty="0"/>
              <a:t>2. Точку пересечения вспомогательных дуг </a:t>
            </a:r>
            <a:r>
              <a:rPr lang="ru-RU" sz="2400" b="1" dirty="0"/>
              <a:t>Ос</a:t>
            </a:r>
            <a:r>
              <a:rPr lang="ru-RU" sz="2400" dirty="0"/>
              <a:t> соединяют с центром окружностей О1 и О2. Находят точки сопряжения А и В.</a:t>
            </a:r>
          </a:p>
          <a:p>
            <a:endParaRPr lang="ru-RU" sz="2400" dirty="0"/>
          </a:p>
          <a:p>
            <a:r>
              <a:rPr lang="ru-RU" sz="2400" dirty="0"/>
              <a:t>3. От центра сопряжения Ос радиусом сопряжения </a:t>
            </a:r>
            <a:r>
              <a:rPr lang="ru-RU" sz="2400" dirty="0" err="1"/>
              <a:t>Rс</a:t>
            </a:r>
            <a:r>
              <a:rPr lang="ru-RU" sz="2400" dirty="0"/>
              <a:t> проводят дугу сопряжения, соединив точки А и 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79941E-83CF-4D24-852C-F181E835D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6"/>
          <a:stretch/>
        </p:blipFill>
        <p:spPr>
          <a:xfrm>
            <a:off x="0" y="1744017"/>
            <a:ext cx="5363495" cy="48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F729A0-90E5-4B4F-B07D-63DFB2F67ECC}"/>
              </a:ext>
            </a:extLst>
          </p:cNvPr>
          <p:cNvSpPr/>
          <p:nvPr/>
        </p:nvSpPr>
        <p:spPr>
          <a:xfrm>
            <a:off x="2014370" y="80121"/>
            <a:ext cx="8163260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сопряжения двух окружностей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7643C2-D471-4BCA-9CDA-29FF36CCB921}"/>
              </a:ext>
            </a:extLst>
          </p:cNvPr>
          <p:cNvSpPr/>
          <p:nvPr/>
        </p:nvSpPr>
        <p:spPr>
          <a:xfrm>
            <a:off x="9502731" y="513032"/>
            <a:ext cx="2398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66CC"/>
                </a:solidFill>
              </a:rPr>
              <a:t>смешанное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33F5DD-A3E2-486C-AE10-54075BC403D2}"/>
              </a:ext>
            </a:extLst>
          </p:cNvPr>
          <p:cNvSpPr/>
          <p:nvPr/>
        </p:nvSpPr>
        <p:spPr>
          <a:xfrm>
            <a:off x="165252" y="1097807"/>
            <a:ext cx="85821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Для нахождения центра сопряжения Ос проведем окружность m' на расстоянии </a:t>
            </a:r>
            <a:r>
              <a:rPr lang="ru-RU" sz="2400" b="1" i="1" dirty="0"/>
              <a:t>R1 - </a:t>
            </a:r>
            <a:r>
              <a:rPr lang="ru-RU" sz="2400" b="1" i="1" dirty="0" err="1"/>
              <a:t>Rс</a:t>
            </a:r>
            <a:r>
              <a:rPr lang="ru-RU" sz="2400" b="1" i="1" dirty="0"/>
              <a:t> </a:t>
            </a:r>
            <a:r>
              <a:rPr lang="ru-RU" sz="2400" dirty="0"/>
              <a:t>от данной окружности m.</a:t>
            </a:r>
          </a:p>
          <a:p>
            <a:endParaRPr lang="ru-RU" sz="1400" dirty="0"/>
          </a:p>
          <a:p>
            <a:r>
              <a:rPr lang="ru-RU" sz="2400" dirty="0"/>
              <a:t>2. Проведем окружность n' на расстоянии </a:t>
            </a:r>
            <a:r>
              <a:rPr lang="ru-RU" sz="2400" b="1" dirty="0"/>
              <a:t>R2 + </a:t>
            </a:r>
            <a:r>
              <a:rPr lang="ru-RU" sz="2400" b="1" dirty="0" err="1"/>
              <a:t>Rс</a:t>
            </a:r>
            <a:r>
              <a:rPr lang="ru-RU" sz="2400" b="1" dirty="0"/>
              <a:t> </a:t>
            </a:r>
            <a:r>
              <a:rPr lang="ru-RU" sz="2400" dirty="0"/>
              <a:t>от данной окружности n.</a:t>
            </a:r>
          </a:p>
          <a:p>
            <a:endParaRPr lang="ru-RU" sz="1400" dirty="0"/>
          </a:p>
          <a:p>
            <a:r>
              <a:rPr lang="ru-RU" sz="2400" dirty="0"/>
              <a:t>3. Центр сопряжения Ос найдем как точку пересечения окружностей m' и n'.</a:t>
            </a:r>
          </a:p>
          <a:p>
            <a:endParaRPr lang="ru-RU" sz="1400" dirty="0"/>
          </a:p>
          <a:p>
            <a:r>
              <a:rPr lang="ru-RU" sz="2400" dirty="0"/>
              <a:t>4. Точку сопряжения А найдем как точку пересечения линии центров О-О1 с заданной окружностью m.</a:t>
            </a:r>
          </a:p>
          <a:p>
            <a:endParaRPr lang="ru-RU" sz="1400" dirty="0"/>
          </a:p>
          <a:p>
            <a:r>
              <a:rPr lang="ru-RU" sz="2400" dirty="0"/>
              <a:t>5. Точку сопряжения В найдем как точку пересечения линии центров O-O2 c заданной окружностью n.</a:t>
            </a:r>
          </a:p>
          <a:p>
            <a:endParaRPr lang="ru-RU" sz="1400" dirty="0"/>
          </a:p>
          <a:p>
            <a:r>
              <a:rPr lang="ru-RU" sz="2400" dirty="0"/>
              <a:t>6. Проведем дугу сопряжения AB с центром в точке </a:t>
            </a:r>
            <a:r>
              <a:rPr lang="ru-RU" sz="2400" dirty="0" err="1"/>
              <a:t>Oс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59AD66-5E12-44FF-B9D6-7D4A301AF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9"/>
          <a:stretch/>
        </p:blipFill>
        <p:spPr>
          <a:xfrm>
            <a:off x="8257430" y="3600450"/>
            <a:ext cx="393457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96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73</TotalTime>
  <Words>661</Words>
  <Application>Microsoft Office PowerPoint</Application>
  <PresentationFormat>Широкоэкранный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Semechev Petr</dc:creator>
  <cp:lastModifiedBy>Semechev Petr</cp:lastModifiedBy>
  <cp:revision>4</cp:revision>
  <dcterms:created xsi:type="dcterms:W3CDTF">2025-09-09T19:08:05Z</dcterms:created>
  <dcterms:modified xsi:type="dcterms:W3CDTF">2025-09-10T20:01:45Z</dcterms:modified>
</cp:coreProperties>
</file>