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7" r:id="rId2"/>
  </p:sldMasterIdLst>
  <p:notesMasterIdLst>
    <p:notesMasterId r:id="rId37"/>
  </p:notesMasterIdLst>
  <p:sldIdLst>
    <p:sldId id="350" r:id="rId3"/>
    <p:sldId id="260" r:id="rId4"/>
    <p:sldId id="280" r:id="rId5"/>
    <p:sldId id="266" r:id="rId6"/>
    <p:sldId id="287" r:id="rId7"/>
    <p:sldId id="267" r:id="rId8"/>
    <p:sldId id="288" r:id="rId9"/>
    <p:sldId id="265" r:id="rId10"/>
    <p:sldId id="270" r:id="rId11"/>
    <p:sldId id="264" r:id="rId12"/>
    <p:sldId id="271" r:id="rId13"/>
    <p:sldId id="272" r:id="rId14"/>
    <p:sldId id="275" r:id="rId15"/>
    <p:sldId id="276" r:id="rId16"/>
    <p:sldId id="274" r:id="rId17"/>
    <p:sldId id="289" r:id="rId18"/>
    <p:sldId id="277" r:id="rId19"/>
    <p:sldId id="278" r:id="rId20"/>
    <p:sldId id="333" r:id="rId21"/>
    <p:sldId id="343" r:id="rId22"/>
    <p:sldId id="334" r:id="rId23"/>
    <p:sldId id="339" r:id="rId24"/>
    <p:sldId id="335" r:id="rId25"/>
    <p:sldId id="340" r:id="rId26"/>
    <p:sldId id="336" r:id="rId27"/>
    <p:sldId id="341" r:id="rId28"/>
    <p:sldId id="337" r:id="rId29"/>
    <p:sldId id="342" r:id="rId30"/>
    <p:sldId id="345" r:id="rId31"/>
    <p:sldId id="344" r:id="rId32"/>
    <p:sldId id="346" r:id="rId33"/>
    <p:sldId id="347" r:id="rId34"/>
    <p:sldId id="348" r:id="rId35"/>
    <p:sldId id="349" r:id="rId3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114" y="105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7762DC-6E53-44F2-ABD7-4341DBB6DD6C}" type="datetimeFigureOut">
              <a:rPr lang="ru-RU" smtClean="0"/>
              <a:t>13.10.2024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FF597D-2743-41D7-8F24-476618A283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239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C88A0-B20A-4700-A732-E2ED819D2B2C}" type="datetimeFigureOut">
              <a:rPr lang="ru-RU" smtClean="0"/>
              <a:t>13.10.2024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E0747-E513-4969-8C55-F8409B8E1F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7419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C88A0-B20A-4700-A732-E2ED819D2B2C}" type="datetimeFigureOut">
              <a:rPr lang="ru-RU" smtClean="0"/>
              <a:t>13.10.2024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E0747-E513-4969-8C55-F8409B8E1F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34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C88A0-B20A-4700-A732-E2ED819D2B2C}" type="datetimeFigureOut">
              <a:rPr lang="ru-RU" smtClean="0"/>
              <a:t>13.10.2024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E0747-E513-4969-8C55-F8409B8E1F3E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261295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C88A0-B20A-4700-A732-E2ED819D2B2C}" type="datetimeFigureOut">
              <a:rPr lang="ru-RU" smtClean="0"/>
              <a:t>13.10.2024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E0747-E513-4969-8C55-F8409B8E1F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73996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C88A0-B20A-4700-A732-E2ED819D2B2C}" type="datetimeFigureOut">
              <a:rPr lang="ru-RU" smtClean="0"/>
              <a:t>13.10.2024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E0747-E513-4969-8C55-F8409B8E1F3E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558919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C88A0-B20A-4700-A732-E2ED819D2B2C}" type="datetimeFigureOut">
              <a:rPr lang="ru-RU" smtClean="0"/>
              <a:t>13.10.2024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E0747-E513-4969-8C55-F8409B8E1F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90168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C88A0-B20A-4700-A732-E2ED819D2B2C}" type="datetimeFigureOut">
              <a:rPr lang="ru-RU" smtClean="0"/>
              <a:t>13.10.2024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E0747-E513-4969-8C55-F8409B8E1F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63056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C88A0-B20A-4700-A732-E2ED819D2B2C}" type="datetimeFigureOut">
              <a:rPr lang="ru-RU" smtClean="0"/>
              <a:t>13.10.2024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E0747-E513-4969-8C55-F8409B8E1F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58246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C88A0-B20A-4700-A732-E2ED819D2B2C}" type="datetimeFigureOut">
              <a:rPr lang="ru-RU" smtClean="0"/>
              <a:t>13.10.2024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E0747-E513-4969-8C55-F8409B8E1F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43986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C88A0-B20A-4700-A732-E2ED819D2B2C}" type="datetimeFigureOut">
              <a:rPr lang="ru-RU" smtClean="0"/>
              <a:t>13.10.2024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E0747-E513-4969-8C55-F8409B8E1F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8493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C88A0-B20A-4700-A732-E2ED819D2B2C}" type="datetimeFigureOut">
              <a:rPr lang="ru-RU" smtClean="0"/>
              <a:t>13.10.2024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E0747-E513-4969-8C55-F8409B8E1F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6794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C88A0-B20A-4700-A732-E2ED819D2B2C}" type="datetimeFigureOut">
              <a:rPr lang="ru-RU" smtClean="0"/>
              <a:t>13.10.2024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E0747-E513-4969-8C55-F8409B8E1F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11670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C88A0-B20A-4700-A732-E2ED819D2B2C}" type="datetimeFigureOut">
              <a:rPr lang="ru-RU" smtClean="0"/>
              <a:t>13.10.2024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E0747-E513-4969-8C55-F8409B8E1F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0589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C88A0-B20A-4700-A732-E2ED819D2B2C}" type="datetimeFigureOut">
              <a:rPr lang="ru-RU" smtClean="0"/>
              <a:t>13.10.2024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E0747-E513-4969-8C55-F8409B8E1F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42716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C88A0-B20A-4700-A732-E2ED819D2B2C}" type="datetimeFigureOut">
              <a:rPr lang="ru-RU" smtClean="0"/>
              <a:t>13.10.2024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E0747-E513-4969-8C55-F8409B8E1F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86020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C88A0-B20A-4700-A732-E2ED819D2B2C}" type="datetimeFigureOut">
              <a:rPr lang="ru-RU" smtClean="0"/>
              <a:t>13.10.2024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E0747-E513-4969-8C55-F8409B8E1F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04271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C88A0-B20A-4700-A732-E2ED819D2B2C}" type="datetimeFigureOut">
              <a:rPr lang="ru-RU" smtClean="0"/>
              <a:t>13.10.2024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E0747-E513-4969-8C55-F8409B8E1F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36820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C88A0-B20A-4700-A732-E2ED819D2B2C}" type="datetimeFigureOut">
              <a:rPr lang="ru-RU" smtClean="0"/>
              <a:t>13.10.2024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E0747-E513-4969-8C55-F8409B8E1F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46947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C88A0-B20A-4700-A732-E2ED819D2B2C}" type="datetimeFigureOut">
              <a:rPr lang="ru-RU" smtClean="0"/>
              <a:t>13.10.2024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E0747-E513-4969-8C55-F8409B8E1F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321376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C88A0-B20A-4700-A732-E2ED819D2B2C}" type="datetimeFigureOut">
              <a:rPr lang="ru-RU" smtClean="0"/>
              <a:t>13.10.2024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E0747-E513-4969-8C55-F8409B8E1F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2606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C88A0-B20A-4700-A732-E2ED819D2B2C}" type="datetimeFigureOut">
              <a:rPr lang="ru-RU" smtClean="0"/>
              <a:t>13.10.2024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E0747-E513-4969-8C55-F8409B8E1F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757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C88A0-B20A-4700-A732-E2ED819D2B2C}" type="datetimeFigureOut">
              <a:rPr lang="ru-RU" smtClean="0"/>
              <a:t>13.10.2024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E0747-E513-4969-8C55-F8409B8E1F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4385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C88A0-B20A-4700-A732-E2ED819D2B2C}" type="datetimeFigureOut">
              <a:rPr lang="ru-RU" smtClean="0"/>
              <a:t>13.10.2024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E0747-E513-4969-8C55-F8409B8E1F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6883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C88A0-B20A-4700-A732-E2ED819D2B2C}" type="datetimeFigureOut">
              <a:rPr lang="ru-RU" smtClean="0"/>
              <a:t>13.10.2024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E0747-E513-4969-8C55-F8409B8E1F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5257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C88A0-B20A-4700-A732-E2ED819D2B2C}" type="datetimeFigureOut">
              <a:rPr lang="ru-RU" smtClean="0"/>
              <a:t>13.10.2024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E0747-E513-4969-8C55-F8409B8E1F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5870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C88A0-B20A-4700-A732-E2ED819D2B2C}" type="datetimeFigureOut">
              <a:rPr lang="ru-RU" smtClean="0"/>
              <a:t>13.10.2024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E0747-E513-4969-8C55-F8409B8E1F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839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C88A0-B20A-4700-A732-E2ED819D2B2C}" type="datetimeFigureOut">
              <a:rPr lang="ru-RU" smtClean="0"/>
              <a:t>13.10.2024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E0747-E513-4969-8C55-F8409B8E1F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5439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4C88A0-B20A-4700-A732-E2ED819D2B2C}" type="datetimeFigureOut">
              <a:rPr lang="ru-RU" smtClean="0"/>
              <a:t>13.10.2024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62E0747-E513-4969-8C55-F8409B8E1F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8663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4C88A0-B20A-4700-A732-E2ED819D2B2C}" type="datetimeFigureOut">
              <a:rPr lang="ru-RU" smtClean="0"/>
              <a:t>13.10.2024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2E0747-E513-4969-8C55-F8409B8E1F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577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8C0296-2010-4E60-A69A-CB5C6CAED6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058452" cy="5105400"/>
          </a:xfrm>
        </p:spPr>
        <p:txBody>
          <a:bodyPr>
            <a:normAutofit/>
          </a:bodyPr>
          <a:lstStyle/>
          <a:p>
            <a:r>
              <a:rPr lang="ru-RU" sz="6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ДНК, РНК нахождение в клетке, их строение и функции</a:t>
            </a:r>
            <a:endParaRPr lang="ru-RU" sz="11500" dirty="0"/>
          </a:p>
        </p:txBody>
      </p:sp>
    </p:spTree>
    <p:extLst>
      <p:ext uri="{BB962C8B-B14F-4D97-AF65-F5344CB8AC3E}">
        <p14:creationId xmlns:p14="http://schemas.microsoft.com/office/powerpoint/2010/main" val="40115876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708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Биосинтез белка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53148" y="1488281"/>
            <a:ext cx="6045039" cy="388143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63880" y="5602068"/>
            <a:ext cx="81991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Процесс биосинтеза белка состоит из двух этапов: транскрипции и трансляции</a:t>
            </a:r>
          </a:p>
        </p:txBody>
      </p:sp>
    </p:spTree>
    <p:extLst>
      <p:ext uri="{BB962C8B-B14F-4D97-AF65-F5344CB8AC3E}">
        <p14:creationId xmlns:p14="http://schemas.microsoft.com/office/powerpoint/2010/main" val="40655691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Транскрипция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8709" y="2514600"/>
            <a:ext cx="5374852" cy="32004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77333" y="1445330"/>
            <a:ext cx="79439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Транскрипция — это процесс переписывания наследственной информации с молекулы ДНК на информационную (матричную) РНК.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800405" y="5715000"/>
            <a:ext cx="17027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Транскрипция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623561" y="5768607"/>
            <a:ext cx="36215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/>
              <a:t>Комплементарность</a:t>
            </a:r>
            <a:r>
              <a:rPr lang="ru-RU" dirty="0"/>
              <a:t> ДНК и РНК </a:t>
            </a:r>
          </a:p>
        </p:txBody>
      </p:sp>
      <p:pic>
        <p:nvPicPr>
          <p:cNvPr id="8" name="Объект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8803" y="2622112"/>
            <a:ext cx="3505199" cy="3119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7261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Транскрипция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4320" y="1417320"/>
            <a:ext cx="8999682" cy="5105399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tx1"/>
                </a:solidFill>
              </a:rPr>
              <a:t>В транскрипции участвует фермент — РНК-полимераза.</a:t>
            </a:r>
          </a:p>
          <a:p>
            <a:r>
              <a:rPr lang="ru-RU" sz="2400" dirty="0">
                <a:solidFill>
                  <a:schemeClr val="tx1"/>
                </a:solidFill>
              </a:rPr>
              <a:t>Молекула ДНК содержит большое количество генов. Каждый ген начинается </a:t>
            </a:r>
            <a:r>
              <a:rPr lang="ru-RU" sz="2400" b="1" dirty="0">
                <a:solidFill>
                  <a:schemeClr val="accent4"/>
                </a:solidFill>
              </a:rPr>
              <a:t>промотором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dirty="0">
                <a:solidFill>
                  <a:schemeClr val="tx1"/>
                </a:solidFill>
              </a:rPr>
              <a:t>— особым участком ДНК, состоящим из нескольких расположенных друг за другом нуклеотидов, который определяет РНК-полимераза, и с этого места начинает сборку молекулы </a:t>
            </a:r>
            <a:r>
              <a:rPr lang="ru-RU" sz="2400" dirty="0" err="1">
                <a:solidFill>
                  <a:schemeClr val="tx1"/>
                </a:solidFill>
              </a:rPr>
              <a:t>иРНК</a:t>
            </a:r>
            <a:r>
              <a:rPr lang="ru-RU" sz="2400" dirty="0">
                <a:solidFill>
                  <a:schemeClr val="tx1"/>
                </a:solidFill>
              </a:rPr>
              <a:t>.</a:t>
            </a:r>
          </a:p>
          <a:p>
            <a:r>
              <a:rPr lang="ru-RU" sz="2400" dirty="0">
                <a:solidFill>
                  <a:schemeClr val="tx1"/>
                </a:solidFill>
              </a:rPr>
              <a:t>Синтез </a:t>
            </a:r>
            <a:r>
              <a:rPr lang="ru-RU" sz="2400" dirty="0" err="1">
                <a:solidFill>
                  <a:schemeClr val="tx1"/>
                </a:solidFill>
              </a:rPr>
              <a:t>иРНК</a:t>
            </a:r>
            <a:r>
              <a:rPr lang="ru-RU" sz="2400" dirty="0">
                <a:solidFill>
                  <a:schemeClr val="tx1"/>
                </a:solidFill>
              </a:rPr>
              <a:t> продолжается до </a:t>
            </a:r>
            <a:r>
              <a:rPr lang="ru-RU" sz="2400" b="1" dirty="0">
                <a:solidFill>
                  <a:schemeClr val="accent4"/>
                </a:solidFill>
              </a:rPr>
              <a:t>терминатора</a:t>
            </a:r>
            <a:r>
              <a:rPr lang="ru-RU" sz="2400" dirty="0">
                <a:solidFill>
                  <a:schemeClr val="tx1"/>
                </a:solidFill>
              </a:rPr>
              <a:t> — последовательности, указывающей на завершение сборки </a:t>
            </a:r>
            <a:r>
              <a:rPr lang="ru-RU" sz="2400" dirty="0" err="1">
                <a:solidFill>
                  <a:schemeClr val="tx1"/>
                </a:solidFill>
              </a:rPr>
              <a:t>иРНК</a:t>
            </a:r>
            <a:r>
              <a:rPr lang="ru-RU" sz="2400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707493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3454" y="133669"/>
            <a:ext cx="9167706" cy="3880773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chemeClr val="tx1"/>
                </a:solidFill>
              </a:rPr>
              <a:t>Возьмем 3 абстрактных нуклеотида ДНК (триплет) - АТЦ. </a:t>
            </a:r>
          </a:p>
          <a:p>
            <a:r>
              <a:rPr lang="ru-RU" sz="2000" dirty="0">
                <a:solidFill>
                  <a:schemeClr val="tx1"/>
                </a:solidFill>
              </a:rPr>
              <a:t>На </a:t>
            </a:r>
            <a:r>
              <a:rPr lang="ru-RU" sz="2000" dirty="0" err="1">
                <a:solidFill>
                  <a:schemeClr val="tx1"/>
                </a:solidFill>
              </a:rPr>
              <a:t>иРНК</a:t>
            </a:r>
            <a:r>
              <a:rPr lang="ru-RU" sz="2000" dirty="0">
                <a:solidFill>
                  <a:schemeClr val="tx1"/>
                </a:solidFill>
              </a:rPr>
              <a:t> этим нуклеотидам будут соответствовать - УАГ (кодон </a:t>
            </a:r>
            <a:r>
              <a:rPr lang="ru-RU" sz="2000" dirty="0" err="1">
                <a:solidFill>
                  <a:schemeClr val="tx1"/>
                </a:solidFill>
              </a:rPr>
              <a:t>иРНК</a:t>
            </a:r>
            <a:r>
              <a:rPr lang="ru-RU" sz="2000" dirty="0">
                <a:solidFill>
                  <a:schemeClr val="tx1"/>
                </a:solidFill>
              </a:rPr>
              <a:t>).</a:t>
            </a:r>
          </a:p>
          <a:p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тРНК</a:t>
            </a:r>
            <a:r>
              <a:rPr lang="ru-RU" sz="2000" dirty="0">
                <a:solidFill>
                  <a:schemeClr val="tx1"/>
                </a:solidFill>
              </a:rPr>
              <a:t>, комплементарная </a:t>
            </a:r>
            <a:r>
              <a:rPr lang="ru-RU" sz="2000" dirty="0" err="1">
                <a:solidFill>
                  <a:schemeClr val="tx1"/>
                </a:solidFill>
              </a:rPr>
              <a:t>иРНК</a:t>
            </a:r>
            <a:r>
              <a:rPr lang="ru-RU" sz="2000" dirty="0">
                <a:solidFill>
                  <a:schemeClr val="tx1"/>
                </a:solidFill>
              </a:rPr>
              <a:t>, будет иметь запись - АУЦ (антикодон </a:t>
            </a:r>
            <a:r>
              <a:rPr lang="ru-RU" sz="2000" dirty="0" err="1">
                <a:solidFill>
                  <a:schemeClr val="tx1"/>
                </a:solidFill>
              </a:rPr>
              <a:t>тРНК</a:t>
            </a:r>
            <a:r>
              <a:rPr lang="ru-RU" sz="2000" dirty="0">
                <a:solidFill>
                  <a:schemeClr val="tx1"/>
                </a:solidFill>
              </a:rPr>
              <a:t>). </a:t>
            </a:r>
          </a:p>
          <a:p>
            <a:r>
              <a:rPr lang="ru-RU" sz="2000" dirty="0">
                <a:solidFill>
                  <a:schemeClr val="tx1"/>
                </a:solidFill>
              </a:rPr>
              <a:t>Три нуклеотида в зависимости от своего расположения будут называться по-разному: триплет, кодон и антикодон.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7900" y="2499360"/>
            <a:ext cx="6024260" cy="435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6049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Трансляция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3360" y="1341121"/>
            <a:ext cx="9060642" cy="4700242"/>
          </a:xfrm>
        </p:spPr>
        <p:txBody>
          <a:bodyPr/>
          <a:lstStyle/>
          <a:p>
            <a:r>
              <a:rPr lang="ru-RU" sz="2000" dirty="0">
                <a:solidFill>
                  <a:schemeClr val="tx1"/>
                </a:solidFill>
              </a:rPr>
              <a:t>Трансляция — это перевод информации, закодированной в </a:t>
            </a:r>
            <a:r>
              <a:rPr lang="ru-RU" sz="2000" dirty="0" err="1">
                <a:solidFill>
                  <a:schemeClr val="tx1"/>
                </a:solidFill>
              </a:rPr>
              <a:t>иРНК</a:t>
            </a:r>
            <a:r>
              <a:rPr lang="ru-RU" sz="2000" dirty="0">
                <a:solidFill>
                  <a:schemeClr val="tx1"/>
                </a:solidFill>
              </a:rPr>
              <a:t>, в первичную структуру молекулы белка.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77334" y="5441198"/>
            <a:ext cx="95029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Синтез полипептидной цепи заканчивается, когда в активном центре рибосомы оказывается стоп-кодон (УАА, УАГ или УГА). Молекула белка отсоединяется от рибосомы, выходит в ЭПС или цитоплазму и усложняется, образуя характерную вторичную, третичную и четвертичную структуры.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4236" y="2034856"/>
            <a:ext cx="4989182" cy="3301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115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596668" cy="1320800"/>
          </a:xfrm>
        </p:spPr>
        <p:txBody>
          <a:bodyPr/>
          <a:lstStyle/>
          <a:p>
            <a:r>
              <a:rPr lang="ru-RU">
                <a:solidFill>
                  <a:schemeClr val="tx1"/>
                </a:solidFill>
              </a:rPr>
              <a:t>Общая схема биосинтеза белка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6400" y="591822"/>
            <a:ext cx="6675120" cy="6074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7232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596668" cy="1320800"/>
          </a:xfrm>
        </p:spPr>
        <p:txBody>
          <a:bodyPr/>
          <a:lstStyle/>
          <a:p>
            <a:r>
              <a:rPr lang="ru-RU" dirty="0"/>
              <a:t>Задача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0134" y="685800"/>
            <a:ext cx="9335346" cy="4745962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Фрагмент цепи ДНК имеет следующую последовательность нуклеотидов: ЦГА-ТГГ-ТЦЦ-ГАЦ. Определите последовательность нуклеотидов во второй цепочке ДНК, последовательность нуклеотидов на </a:t>
            </a:r>
            <a:r>
              <a:rPr lang="ru-RU" dirty="0" err="1">
                <a:solidFill>
                  <a:schemeClr val="tx1"/>
                </a:solidFill>
              </a:rPr>
              <a:t>иРНК</a:t>
            </a:r>
            <a:r>
              <a:rPr lang="ru-RU" dirty="0">
                <a:solidFill>
                  <a:schemeClr val="tx1"/>
                </a:solidFill>
              </a:rPr>
              <a:t>, антикодоны соответствующих </a:t>
            </a:r>
            <a:r>
              <a:rPr lang="ru-RU" dirty="0" err="1">
                <a:solidFill>
                  <a:schemeClr val="tx1"/>
                </a:solidFill>
              </a:rPr>
              <a:t>тРНК</a:t>
            </a:r>
            <a:r>
              <a:rPr lang="ru-RU" dirty="0">
                <a:solidFill>
                  <a:schemeClr val="tx1"/>
                </a:solidFill>
              </a:rPr>
              <a:t> и аминокислотную последовательность соответствующего фрагмента молекулы белка, используя таблицу генетического кода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0190" y="2328404"/>
            <a:ext cx="6299527" cy="4529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1649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1678" y="762000"/>
            <a:ext cx="8793322" cy="5026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7189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712366"/>
            <a:ext cx="8596668" cy="3880773"/>
          </a:xfrm>
        </p:spPr>
        <p:txBody>
          <a:bodyPr/>
          <a:lstStyle/>
          <a:p>
            <a:r>
              <a:rPr lang="ru-RU" dirty="0"/>
              <a:t>Фрагмент цепи ДНК имеет последовательность нуклеотидов: </a:t>
            </a:r>
          </a:p>
          <a:p>
            <a:pPr algn="ctr"/>
            <a:r>
              <a:rPr lang="ru-RU" dirty="0"/>
              <a:t>ГТГ-АЦГ-ТЦА. </a:t>
            </a:r>
          </a:p>
          <a:p>
            <a:r>
              <a:rPr lang="ru-RU" dirty="0"/>
              <a:t>Определите состав и последовательность нуклеотидов на </a:t>
            </a:r>
            <a:r>
              <a:rPr lang="ru-RU" dirty="0" err="1"/>
              <a:t>иРНК</a:t>
            </a:r>
            <a:r>
              <a:rPr lang="ru-RU" dirty="0"/>
              <a:t>, комплементарные триплеты нуклеотидов в антикодонах </a:t>
            </a:r>
            <a:r>
              <a:rPr lang="ru-RU" dirty="0" err="1"/>
              <a:t>тРНК</a:t>
            </a:r>
            <a:r>
              <a:rPr lang="ru-RU" dirty="0"/>
              <a:t>, состав и последовательность аминокислот в синтезируемом фрагменте молекулы белка, используя таблицу генетического кода.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4286" y="2328279"/>
            <a:ext cx="6297714" cy="452972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8779001" cy="1408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38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Репликация ДНК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4277776"/>
            <a:ext cx="7930660" cy="2859819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tx1"/>
                </a:solidFill>
              </a:rPr>
              <a:t>Этапы процесса репликации ДНК</a:t>
            </a:r>
          </a:p>
          <a:p>
            <a:r>
              <a:rPr lang="ru-RU" dirty="0">
                <a:solidFill>
                  <a:schemeClr val="tx1"/>
                </a:solidFill>
              </a:rPr>
              <a:t> 1. Сначала молекула ДНК «расшнуровывается» — цепи молекулы расплетаются и расходятся. </a:t>
            </a:r>
          </a:p>
          <a:p>
            <a:r>
              <a:rPr lang="ru-RU" dirty="0">
                <a:solidFill>
                  <a:schemeClr val="tx1"/>
                </a:solidFill>
              </a:rPr>
              <a:t>2. Фермент ДНК-полимераза «прикрепляет» новые нуклеотиды к матрице по принципу </a:t>
            </a:r>
            <a:r>
              <a:rPr lang="ru-RU" dirty="0" err="1">
                <a:solidFill>
                  <a:schemeClr val="tx1"/>
                </a:solidFill>
              </a:rPr>
              <a:t>комплементарности</a:t>
            </a:r>
            <a:r>
              <a:rPr lang="ru-RU" dirty="0">
                <a:solidFill>
                  <a:schemeClr val="tx1"/>
                </a:solidFill>
              </a:rPr>
              <a:t>.</a:t>
            </a:r>
          </a:p>
          <a:p>
            <a:r>
              <a:rPr lang="ru-RU" dirty="0">
                <a:solidFill>
                  <a:schemeClr val="tx1"/>
                </a:solidFill>
              </a:rPr>
              <a:t> 3. Как только процесс заканчивается, новые дочерние (сестринские) молекулы расходятся и скручиваются в спирали.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6919" y="1930400"/>
            <a:ext cx="6611489" cy="222343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77334" y="1270000"/>
            <a:ext cx="59346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Репликация – удвоение (копирование) молекулы ДНК</a:t>
            </a:r>
          </a:p>
        </p:txBody>
      </p:sp>
    </p:spTree>
    <p:extLst>
      <p:ext uri="{BB962C8B-B14F-4D97-AF65-F5344CB8AC3E}">
        <p14:creationId xmlns:p14="http://schemas.microsoft.com/office/powerpoint/2010/main" val="42464861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Решение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dirty="0">
                <a:solidFill>
                  <a:schemeClr val="tx1"/>
                </a:solidFill>
              </a:rPr>
              <a:t>ДНК  ГТГ – АЦГ – ТЦА</a:t>
            </a:r>
          </a:p>
          <a:p>
            <a:pPr algn="ctr"/>
            <a:r>
              <a:rPr lang="ru-RU" sz="2000" dirty="0" err="1">
                <a:solidFill>
                  <a:schemeClr val="tx1"/>
                </a:solidFill>
              </a:rPr>
              <a:t>иРНК</a:t>
            </a:r>
            <a:r>
              <a:rPr lang="ru-RU" sz="2000" dirty="0">
                <a:solidFill>
                  <a:schemeClr val="tx1"/>
                </a:solidFill>
              </a:rPr>
              <a:t> ЦАЦ – УГЦ – АГУ</a:t>
            </a:r>
          </a:p>
          <a:p>
            <a:pPr algn="ctr"/>
            <a:r>
              <a:rPr lang="ru-RU" sz="2000" dirty="0" err="1">
                <a:solidFill>
                  <a:schemeClr val="tx1"/>
                </a:solidFill>
              </a:rPr>
              <a:t>тРНК</a:t>
            </a:r>
            <a:r>
              <a:rPr lang="ru-RU" sz="2000" dirty="0">
                <a:solidFill>
                  <a:schemeClr val="tx1"/>
                </a:solidFill>
              </a:rPr>
              <a:t>  ГУГ – АЦГ – УЦА</a:t>
            </a:r>
          </a:p>
          <a:p>
            <a:pPr algn="ctr"/>
            <a:endParaRPr lang="ru-RU" sz="2000" dirty="0">
              <a:solidFill>
                <a:schemeClr val="tx1"/>
              </a:solidFill>
            </a:endParaRPr>
          </a:p>
          <a:p>
            <a:pPr algn="ctr"/>
            <a:r>
              <a:rPr lang="ru-RU" sz="2000" dirty="0">
                <a:solidFill>
                  <a:schemeClr val="tx1"/>
                </a:solidFill>
              </a:rPr>
              <a:t>А/К (по ДНК)    </a:t>
            </a:r>
            <a:r>
              <a:rPr lang="ru-RU" sz="2000" dirty="0" err="1">
                <a:solidFill>
                  <a:schemeClr val="tx1"/>
                </a:solidFill>
              </a:rPr>
              <a:t>гист</a:t>
            </a:r>
            <a:r>
              <a:rPr lang="ru-RU" sz="2000" dirty="0">
                <a:solidFill>
                  <a:schemeClr val="tx1"/>
                </a:solidFill>
              </a:rPr>
              <a:t> – </a:t>
            </a:r>
            <a:r>
              <a:rPr lang="ru-RU" sz="2000" dirty="0" err="1">
                <a:solidFill>
                  <a:schemeClr val="tx1"/>
                </a:solidFill>
              </a:rPr>
              <a:t>цис</a:t>
            </a:r>
            <a:r>
              <a:rPr lang="ru-RU" sz="2000" dirty="0">
                <a:solidFill>
                  <a:schemeClr val="tx1"/>
                </a:solidFill>
              </a:rPr>
              <a:t> - сер </a:t>
            </a:r>
          </a:p>
        </p:txBody>
      </p:sp>
    </p:spTree>
    <p:extLst>
      <p:ext uri="{BB962C8B-B14F-4D97-AF65-F5344CB8AC3E}">
        <p14:creationId xmlns:p14="http://schemas.microsoft.com/office/powerpoint/2010/main" val="1556252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Задача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/>
              <a:t>В одной молекуле ДНК нуклеотидов с </a:t>
            </a:r>
            <a:r>
              <a:rPr lang="ru-RU" sz="2400" dirty="0" err="1"/>
              <a:t>тимином</a:t>
            </a:r>
            <a:r>
              <a:rPr lang="ru-RU" sz="2400" dirty="0"/>
              <a:t> Т -22% . Определите процентное содержание нуклеотидов с А, Г, Ц по отдельности в этой молекуле ДНК.</a:t>
            </a:r>
          </a:p>
        </p:txBody>
      </p:sp>
    </p:spTree>
    <p:extLst>
      <p:ext uri="{BB962C8B-B14F-4D97-AF65-F5344CB8AC3E}">
        <p14:creationId xmlns:p14="http://schemas.microsoft.com/office/powerpoint/2010/main" val="37951131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596668" cy="1320800"/>
          </a:xfrm>
        </p:spPr>
        <p:txBody>
          <a:bodyPr/>
          <a:lstStyle/>
          <a:p>
            <a:r>
              <a:rPr lang="ru-RU" i="1" dirty="0"/>
              <a:t>Решение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143001"/>
            <a:ext cx="8596668" cy="4898362"/>
          </a:xfrm>
        </p:spPr>
        <p:txBody>
          <a:bodyPr>
            <a:normAutofit lnSpcReduction="10000"/>
          </a:bodyPr>
          <a:lstStyle/>
          <a:p>
            <a:r>
              <a:rPr lang="ru-RU" dirty="0">
                <a:solidFill>
                  <a:schemeClr val="tx1"/>
                </a:solidFill>
              </a:rPr>
              <a:t>1: согласно правилу </a:t>
            </a:r>
            <a:r>
              <a:rPr lang="ru-RU" dirty="0" err="1">
                <a:solidFill>
                  <a:schemeClr val="tx1"/>
                </a:solidFill>
              </a:rPr>
              <a:t>Чаргаффа</a:t>
            </a:r>
            <a:r>
              <a:rPr lang="ru-RU" dirty="0">
                <a:solidFill>
                  <a:schemeClr val="tx1"/>
                </a:solidFill>
              </a:rPr>
              <a:t> А+Г = Т+Ц, все нуклеотиды в ДНК составляют 100%. 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Так как </a:t>
            </a:r>
            <a:r>
              <a:rPr lang="ru-RU" dirty="0" err="1">
                <a:solidFill>
                  <a:schemeClr val="tx1"/>
                </a:solidFill>
              </a:rPr>
              <a:t>тимин</a:t>
            </a:r>
            <a:r>
              <a:rPr lang="ru-RU" dirty="0">
                <a:solidFill>
                  <a:schemeClr val="tx1"/>
                </a:solidFill>
              </a:rPr>
              <a:t> комплементарен </a:t>
            </a:r>
            <a:r>
              <a:rPr lang="ru-RU" dirty="0" err="1">
                <a:solidFill>
                  <a:schemeClr val="tx1"/>
                </a:solidFill>
              </a:rPr>
              <a:t>аденину</a:t>
            </a:r>
            <a:r>
              <a:rPr lang="ru-RU" dirty="0">
                <a:solidFill>
                  <a:schemeClr val="tx1"/>
                </a:solidFill>
              </a:rPr>
              <a:t>, то </a:t>
            </a:r>
          </a:p>
          <a:p>
            <a:pPr marL="0" indent="0" algn="ctr">
              <a:buNone/>
            </a:pPr>
            <a:r>
              <a:rPr lang="ru-RU" dirty="0">
                <a:solidFill>
                  <a:schemeClr val="tx1"/>
                </a:solidFill>
              </a:rPr>
              <a:t>А=22%. </a:t>
            </a:r>
          </a:p>
          <a:p>
            <a:pPr marL="0" indent="0" algn="ctr">
              <a:buNone/>
            </a:pPr>
            <a:r>
              <a:rPr lang="ru-RU" dirty="0">
                <a:solidFill>
                  <a:schemeClr val="tx1"/>
                </a:solidFill>
              </a:rPr>
              <a:t>22+22=44% ( А+Т) </a:t>
            </a:r>
          </a:p>
          <a:p>
            <a:pPr marL="0" indent="0" algn="ctr">
              <a:buNone/>
            </a:pPr>
            <a:r>
              <a:rPr lang="ru-RU" dirty="0">
                <a:solidFill>
                  <a:schemeClr val="tx1"/>
                </a:solidFill>
              </a:rPr>
              <a:t>100- 44 =56% (Г+Ц) 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Так как гуанин комплементарен </a:t>
            </a:r>
            <a:r>
              <a:rPr lang="ru-RU" dirty="0" err="1">
                <a:solidFill>
                  <a:schemeClr val="tx1"/>
                </a:solidFill>
              </a:rPr>
              <a:t>цитозину</a:t>
            </a:r>
            <a:r>
              <a:rPr lang="ru-RU" dirty="0">
                <a:solidFill>
                  <a:schemeClr val="tx1"/>
                </a:solidFill>
              </a:rPr>
              <a:t>, то их количество тоже равно, поэтому </a:t>
            </a:r>
          </a:p>
          <a:p>
            <a:pPr marL="0" indent="0" algn="ctr">
              <a:buNone/>
            </a:pPr>
            <a:r>
              <a:rPr lang="ru-RU" dirty="0">
                <a:solidFill>
                  <a:schemeClr val="tx1"/>
                </a:solidFill>
              </a:rPr>
              <a:t>56 : 2 =28% (Г, Ц)</a:t>
            </a:r>
          </a:p>
          <a:p>
            <a:r>
              <a:rPr lang="ru-RU" dirty="0">
                <a:solidFill>
                  <a:schemeClr val="tx1"/>
                </a:solidFill>
              </a:rPr>
              <a:t>2: согласно </a:t>
            </a:r>
            <a:r>
              <a:rPr lang="ru-RU" b="1" dirty="0">
                <a:solidFill>
                  <a:schemeClr val="tx1"/>
                </a:solidFill>
              </a:rPr>
              <a:t>правилу </a:t>
            </a:r>
            <a:r>
              <a:rPr lang="ru-RU" b="1" dirty="0" err="1">
                <a:solidFill>
                  <a:schemeClr val="tx1"/>
                </a:solidFill>
              </a:rPr>
              <a:t>Чаргаффа</a:t>
            </a:r>
            <a:r>
              <a:rPr lang="ru-RU" b="1" dirty="0">
                <a:solidFill>
                  <a:schemeClr val="tx1"/>
                </a:solidFill>
              </a:rPr>
              <a:t> А+Г = Т+Ц</a:t>
            </a:r>
            <a:r>
              <a:rPr lang="ru-RU" dirty="0">
                <a:solidFill>
                  <a:schemeClr val="tx1"/>
                </a:solidFill>
              </a:rPr>
              <a:t>, все нуклеотиды в ДНК составляют 100% или А+Г и Т+Ц по 50 % 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Так как </a:t>
            </a:r>
            <a:r>
              <a:rPr lang="ru-RU" dirty="0" err="1">
                <a:solidFill>
                  <a:schemeClr val="tx1"/>
                </a:solidFill>
              </a:rPr>
              <a:t>тимин</a:t>
            </a:r>
            <a:r>
              <a:rPr lang="ru-RU" dirty="0">
                <a:solidFill>
                  <a:schemeClr val="tx1"/>
                </a:solidFill>
              </a:rPr>
              <a:t> комплементарен </a:t>
            </a:r>
            <a:r>
              <a:rPr lang="ru-RU" dirty="0" err="1">
                <a:solidFill>
                  <a:schemeClr val="tx1"/>
                </a:solidFill>
              </a:rPr>
              <a:t>аденину</a:t>
            </a:r>
            <a:r>
              <a:rPr lang="ru-RU" dirty="0">
                <a:solidFill>
                  <a:schemeClr val="tx1"/>
                </a:solidFill>
              </a:rPr>
              <a:t>, то А=22%. следовательно 50 - 22=28% (Г, Ц, т.к. они комплементарны)</a:t>
            </a:r>
          </a:p>
          <a:p>
            <a:r>
              <a:rPr lang="ru-RU" i="1" dirty="0">
                <a:solidFill>
                  <a:schemeClr val="tx1"/>
                </a:solidFill>
              </a:rPr>
              <a:t>Ответ</a:t>
            </a:r>
            <a:r>
              <a:rPr lang="ru-RU" dirty="0">
                <a:solidFill>
                  <a:schemeClr val="tx1"/>
                </a:solidFill>
              </a:rPr>
              <a:t> : А=22%, Г=28%, Ц=28%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60664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Задача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2880" y="2160589"/>
            <a:ext cx="9265920" cy="3880773"/>
          </a:xfrm>
        </p:spPr>
        <p:txBody>
          <a:bodyPr>
            <a:normAutofit/>
          </a:bodyPr>
          <a:lstStyle/>
          <a:p>
            <a:r>
              <a:rPr lang="ru-RU" sz="2400" dirty="0"/>
              <a:t>Сколько содержится нуклеотидов А, Т, Г, во фрагменте молекулы ДНК, если в нем обнаружено 1500 нуклеотидов Ц, что составляет 30% от общего количества нуклеотидов в этом фрагменте ДНК?</a:t>
            </a:r>
          </a:p>
        </p:txBody>
      </p:sp>
    </p:spTree>
    <p:extLst>
      <p:ext uri="{BB962C8B-B14F-4D97-AF65-F5344CB8AC3E}">
        <p14:creationId xmlns:p14="http://schemas.microsoft.com/office/powerpoint/2010/main" val="5000994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Решение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270000"/>
            <a:ext cx="9167706" cy="5267960"/>
          </a:xfrm>
        </p:spPr>
        <p:txBody>
          <a:bodyPr>
            <a:normAutofit fontScale="92500" lnSpcReduction="20000"/>
          </a:bodyPr>
          <a:lstStyle/>
          <a:p>
            <a:r>
              <a:rPr lang="ru-RU" sz="2400" dirty="0"/>
              <a:t>Дано: Ц- 30% =1500 нуклеотидов</a:t>
            </a:r>
          </a:p>
          <a:p>
            <a:r>
              <a:rPr lang="ru-RU" sz="2400" dirty="0"/>
              <a:t>Найти: количество нуклеотидов А, Т, Г  </a:t>
            </a:r>
          </a:p>
          <a:p>
            <a:r>
              <a:rPr lang="ru-RU" sz="2400" dirty="0"/>
              <a:t>Решение: Так как Ц комплементарен Г и их количество равно, то Г =30%, что составляет 1500 нуклеотидов. </a:t>
            </a:r>
          </a:p>
          <a:p>
            <a:pPr marL="0" indent="0">
              <a:buNone/>
            </a:pPr>
            <a:r>
              <a:rPr lang="ru-RU" sz="2400" dirty="0"/>
              <a:t>Согласно правилу </a:t>
            </a:r>
            <a:r>
              <a:rPr lang="ru-RU" sz="2400" b="1" dirty="0" err="1"/>
              <a:t>Чаргаффа</a:t>
            </a:r>
            <a:r>
              <a:rPr lang="ru-RU" sz="2400" b="1" dirty="0"/>
              <a:t> А+Г = Т+Ц, </a:t>
            </a:r>
          </a:p>
          <a:p>
            <a:pPr marL="0" indent="0" algn="just">
              <a:buNone/>
            </a:pPr>
            <a:r>
              <a:rPr lang="ru-RU" sz="2400" dirty="0"/>
              <a:t>все нуклеотиды в ДНК составляют 100% </a:t>
            </a:r>
          </a:p>
          <a:p>
            <a:pPr marL="0" indent="0" algn="just">
              <a:buNone/>
            </a:pPr>
            <a:r>
              <a:rPr lang="ru-RU" sz="2400" dirty="0"/>
              <a:t>А+Г и Т+Ц по 50 % следовательно 50-30=20% (А, Т).</a:t>
            </a:r>
          </a:p>
          <a:p>
            <a:pPr marL="0" indent="0" algn="ctr">
              <a:buNone/>
            </a:pPr>
            <a:r>
              <a:rPr lang="ru-RU" sz="2400" dirty="0"/>
              <a:t> Составим пропорцию </a:t>
            </a:r>
          </a:p>
          <a:p>
            <a:pPr marL="0" indent="0" algn="ctr">
              <a:buNone/>
            </a:pPr>
            <a:r>
              <a:rPr lang="ru-RU" sz="2400" dirty="0"/>
              <a:t>30% - 1500 </a:t>
            </a:r>
          </a:p>
          <a:p>
            <a:pPr marL="0" indent="0" algn="ctr">
              <a:buNone/>
            </a:pPr>
            <a:r>
              <a:rPr lang="ru-RU" sz="2400" dirty="0"/>
              <a:t>20% - ? </a:t>
            </a:r>
          </a:p>
          <a:p>
            <a:pPr marL="0" indent="0">
              <a:buNone/>
            </a:pPr>
            <a:r>
              <a:rPr lang="ru-RU" sz="2400" dirty="0"/>
              <a:t>20х1500 : 30 =1000 нуклеотидов (А, Т)</a:t>
            </a:r>
          </a:p>
          <a:p>
            <a:r>
              <a:rPr lang="ru-RU" sz="2400" dirty="0"/>
              <a:t>Ответ: во фрагменте молекулы ДНК содержится: Г=1500 нуклеотидов, А=1000 нуклеотидов, Т=1000 нуклеотидов.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13191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Задача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2880" y="1493521"/>
            <a:ext cx="9784080" cy="4547842"/>
          </a:xfrm>
        </p:spPr>
        <p:txBody>
          <a:bodyPr/>
          <a:lstStyle/>
          <a:p>
            <a:r>
              <a:rPr lang="ru-RU" sz="2400" dirty="0"/>
              <a:t>Участок молекулы ДНК ( одна цепочка) содержит: 150 нуклеотидов – А, 50 нуклеотидов – Т, 300 нуклеотидов – Ц, 100 нуклеотидов - Г. Определите : количество нуклеотидов во второй цепи с А, Т, Г, Ц и общее количество нуклеотидов с А, Т, Ц, Г в двух цепях ДНК.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7985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Решение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280161"/>
            <a:ext cx="8596668" cy="4761202"/>
          </a:xfrm>
        </p:spPr>
        <p:txBody>
          <a:bodyPr/>
          <a:lstStyle/>
          <a:p>
            <a:r>
              <a:rPr lang="ru-RU" sz="2000" i="1" dirty="0"/>
              <a:t>Дано</a:t>
            </a:r>
            <a:r>
              <a:rPr lang="ru-RU" sz="2000" dirty="0"/>
              <a:t>: нуклеотидов в 1-й цепи ДНК: А-150, Т-50, Ц-300, Г-100.</a:t>
            </a:r>
          </a:p>
          <a:p>
            <a:r>
              <a:rPr lang="ru-RU" sz="2000" i="1" dirty="0"/>
              <a:t>Найти</a:t>
            </a:r>
            <a:r>
              <a:rPr lang="ru-RU" sz="2000" dirty="0"/>
              <a:t>: А, Т, Ц, Г в двух цепях ДНК.</a:t>
            </a:r>
          </a:p>
          <a:p>
            <a:r>
              <a:rPr lang="ru-RU" sz="2000" i="1" dirty="0"/>
              <a:t>Решение</a:t>
            </a:r>
            <a:r>
              <a:rPr lang="ru-RU" sz="2000" dirty="0"/>
              <a:t>: </a:t>
            </a:r>
          </a:p>
          <a:p>
            <a:pPr marL="0" indent="0">
              <a:buNone/>
            </a:pPr>
            <a:r>
              <a:rPr lang="ru-RU" sz="2000" dirty="0"/>
              <a:t>А=Т, Г=Ц, так как они комплементарны, поэтому во второй цепи </a:t>
            </a:r>
          </a:p>
          <a:p>
            <a:pPr marL="0" indent="0">
              <a:buNone/>
            </a:pPr>
            <a:r>
              <a:rPr lang="ru-RU" sz="2000" dirty="0"/>
              <a:t>Т-150, А-50, Г-300, Ц-100 </a:t>
            </a:r>
          </a:p>
          <a:p>
            <a:pPr marL="0" indent="0">
              <a:buNone/>
            </a:pPr>
            <a:r>
              <a:rPr lang="ru-RU" sz="2000" dirty="0"/>
              <a:t>Всего нуклеотидов: А(150+50)+Т(50+150)+Г(300+100)+Ц(100+300)=1200</a:t>
            </a:r>
          </a:p>
          <a:p>
            <a:r>
              <a:rPr lang="ru-RU" sz="2000" i="1" dirty="0"/>
              <a:t>Ответ</a:t>
            </a:r>
            <a:r>
              <a:rPr lang="ru-RU" sz="2000" dirty="0"/>
              <a:t>: нуклеотидов во второй цепи Т-150, А-50, Г-300, Ц-100; 1200 нуклеотидов в двух цепях.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78696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Задача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/>
              <a:t>Участок молекулы ДНК состоит из 60 пар нуклеотидов. Определите длину этого участка (расстояние между нуклеотидами в ДНК составляет 0, 34 </a:t>
            </a:r>
            <a:r>
              <a:rPr lang="ru-RU" sz="2400" dirty="0" err="1"/>
              <a:t>нм</a:t>
            </a:r>
            <a:r>
              <a:rPr lang="ru-RU" sz="2400" dirty="0"/>
              <a:t>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12936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Решение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672909"/>
            <a:ext cx="8596668" cy="3880773"/>
          </a:xfrm>
        </p:spPr>
        <p:txBody>
          <a:bodyPr/>
          <a:lstStyle/>
          <a:p>
            <a:pPr algn="ctr"/>
            <a:r>
              <a:rPr lang="ru-RU" sz="2400" i="1" dirty="0"/>
              <a:t>Дано</a:t>
            </a:r>
            <a:r>
              <a:rPr lang="ru-RU" sz="2400" dirty="0"/>
              <a:t>: 60 пар нуклеотидов</a:t>
            </a:r>
          </a:p>
          <a:p>
            <a:pPr algn="ctr"/>
            <a:r>
              <a:rPr lang="ru-RU" sz="2400" i="1" dirty="0"/>
              <a:t>Найти</a:t>
            </a:r>
            <a:r>
              <a:rPr lang="ru-RU" sz="2400" dirty="0"/>
              <a:t>: длину участка</a:t>
            </a:r>
          </a:p>
          <a:p>
            <a:pPr algn="ctr"/>
            <a:endParaRPr lang="ru-RU" sz="2400" dirty="0"/>
          </a:p>
          <a:p>
            <a:pPr algn="ctr"/>
            <a:r>
              <a:rPr lang="ru-RU" sz="2400" i="1" dirty="0"/>
              <a:t>Решение</a:t>
            </a:r>
            <a:r>
              <a:rPr lang="ru-RU" sz="2400" dirty="0"/>
              <a:t>: длина нуклеотида 0, 34 </a:t>
            </a:r>
            <a:r>
              <a:rPr lang="ru-RU" sz="2400" dirty="0" err="1"/>
              <a:t>нм</a:t>
            </a:r>
            <a:r>
              <a:rPr lang="ru-RU" sz="2400" dirty="0"/>
              <a:t> 60х0,34= 20,4 </a:t>
            </a:r>
            <a:r>
              <a:rPr lang="ru-RU" sz="2400" dirty="0" err="1"/>
              <a:t>нм</a:t>
            </a:r>
            <a:endParaRPr lang="ru-RU" sz="2400" dirty="0"/>
          </a:p>
          <a:p>
            <a:pPr algn="ctr"/>
            <a:endParaRPr lang="ru-RU" sz="2400" i="1" dirty="0"/>
          </a:p>
          <a:p>
            <a:pPr algn="ctr"/>
            <a:r>
              <a:rPr lang="ru-RU" sz="2400" i="1" dirty="0"/>
              <a:t>Ответ</a:t>
            </a:r>
            <a:r>
              <a:rPr lang="ru-RU" sz="2400" dirty="0"/>
              <a:t>: 20,4 </a:t>
            </a:r>
            <a:r>
              <a:rPr lang="ru-RU" sz="2400" dirty="0" err="1"/>
              <a:t>нм</a:t>
            </a:r>
            <a:r>
              <a:rPr lang="ru-RU" sz="2400" dirty="0"/>
              <a:t> 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58816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596668" cy="734351"/>
          </a:xfrm>
        </p:spPr>
        <p:txBody>
          <a:bodyPr/>
          <a:lstStyle/>
          <a:p>
            <a:r>
              <a:rPr lang="ru-RU" dirty="0"/>
              <a:t>Задача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8694" y="734351"/>
            <a:ext cx="8596668" cy="3880773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chemeClr val="tx1"/>
                </a:solidFill>
              </a:rPr>
              <a:t>Последовательность нуклеотидов фрагмента цепи ДНК: ЦТААТГЦАГГТЦАЦГ. Определите последовательность нуклеотидов на </a:t>
            </a:r>
            <a:r>
              <a:rPr lang="ru-RU" sz="2000" dirty="0" err="1">
                <a:solidFill>
                  <a:schemeClr val="tx1"/>
                </a:solidFill>
              </a:rPr>
              <a:t>иРНК</a:t>
            </a:r>
            <a:r>
              <a:rPr lang="ru-RU" sz="2000" dirty="0">
                <a:solidFill>
                  <a:schemeClr val="tx1"/>
                </a:solidFill>
              </a:rPr>
              <a:t> и порядок расположения аминокислот в соответствующем полипептиде. Объясните, что произойдет со структурой белка, если в первом триплете цепи ДНК произошло удвоение третьего нуклеотида? Для выполнения задания используйте таблицу генетического кода.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4120" y="2649058"/>
            <a:ext cx="5897880" cy="4208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7087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98120"/>
            <a:ext cx="8596668" cy="1320800"/>
          </a:xfrm>
        </p:spPr>
        <p:txBody>
          <a:bodyPr/>
          <a:lstStyle/>
          <a:p>
            <a:r>
              <a:rPr lang="ru-RU" b="1" dirty="0"/>
              <a:t>Репарация ДНК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203961"/>
            <a:ext cx="9365826" cy="4837402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tx1"/>
                </a:solidFill>
              </a:rPr>
              <a:t>Репарация (от лат. </a:t>
            </a:r>
            <a:r>
              <a:rPr lang="ru-RU" sz="2400" dirty="0" err="1">
                <a:solidFill>
                  <a:schemeClr val="tx1"/>
                </a:solidFill>
              </a:rPr>
              <a:t>reparatio</a:t>
            </a:r>
            <a:r>
              <a:rPr lang="ru-RU" sz="2400" dirty="0">
                <a:solidFill>
                  <a:schemeClr val="tx1"/>
                </a:solidFill>
              </a:rPr>
              <a:t> — восстановление) — особая функция клеток, заключающаяся в способности исправлять химические повреждения и разрывы в молекулах ДНК, повреждённой при нормальном биосинтезе ДНК в клетке или в результате воздействия физических или химических агентов. </a:t>
            </a:r>
          </a:p>
          <a:p>
            <a:r>
              <a:rPr lang="ru-RU" sz="2400" dirty="0">
                <a:solidFill>
                  <a:schemeClr val="tx1"/>
                </a:solidFill>
              </a:rPr>
              <a:t>Факторы, вызывающие репарацию ДНК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>
                <a:solidFill>
                  <a:schemeClr val="tx1"/>
                </a:solidFill>
              </a:rPr>
              <a:t>Ионизирующее излучение 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>
                <a:solidFill>
                  <a:schemeClr val="tx1"/>
                </a:solidFill>
              </a:rPr>
              <a:t>Химические факторы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>
                <a:solidFill>
                  <a:schemeClr val="tx1"/>
                </a:solidFill>
              </a:rPr>
              <a:t>Физические факторы 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>
                <a:solidFill>
                  <a:schemeClr val="tx1"/>
                </a:solidFill>
              </a:rPr>
              <a:t>Спонтанные ошибки</a:t>
            </a:r>
          </a:p>
        </p:txBody>
      </p:sp>
    </p:spTree>
    <p:extLst>
      <p:ext uri="{BB962C8B-B14F-4D97-AF65-F5344CB8AC3E}">
        <p14:creationId xmlns:p14="http://schemas.microsoft.com/office/powerpoint/2010/main" val="22410435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411479"/>
            <a:ext cx="9403080" cy="644652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dirty="0">
                <a:solidFill>
                  <a:schemeClr val="tx1"/>
                </a:solidFill>
              </a:rPr>
              <a:t>В задаче надо определить последовательность аминокислот до и после мутации и сравнить их. </a:t>
            </a:r>
          </a:p>
          <a:p>
            <a:pPr marL="0" indent="0" algn="ctr">
              <a:buNone/>
            </a:pP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иРНК</a:t>
            </a:r>
            <a:r>
              <a:rPr lang="ru-RU" sz="2000" dirty="0">
                <a:solidFill>
                  <a:schemeClr val="tx1"/>
                </a:solidFill>
              </a:rPr>
              <a:t> ГАУ-УАЦ-ГУЦ-ЦАГ-УГЦ</a:t>
            </a:r>
          </a:p>
          <a:p>
            <a:pPr marL="0" indent="0" algn="just">
              <a:buNone/>
            </a:pPr>
            <a:r>
              <a:rPr lang="ru-RU" sz="2000" dirty="0">
                <a:solidFill>
                  <a:schemeClr val="tx1"/>
                </a:solidFill>
              </a:rPr>
              <a:t> последовательность аминокислот </a:t>
            </a:r>
          </a:p>
          <a:p>
            <a:pPr marL="0" indent="0" algn="ctr">
              <a:buNone/>
            </a:pPr>
            <a:r>
              <a:rPr lang="ru-RU" sz="2000" dirty="0">
                <a:solidFill>
                  <a:schemeClr val="tx1"/>
                </a:solidFill>
              </a:rPr>
              <a:t>аспарагиновая кислота-тирозин-</a:t>
            </a:r>
            <a:r>
              <a:rPr lang="ru-RU" sz="2000" dirty="0" err="1">
                <a:solidFill>
                  <a:schemeClr val="tx1"/>
                </a:solidFill>
              </a:rPr>
              <a:t>валин</a:t>
            </a:r>
            <a:r>
              <a:rPr lang="ru-RU" sz="2000" dirty="0">
                <a:solidFill>
                  <a:schemeClr val="tx1"/>
                </a:solidFill>
              </a:rPr>
              <a:t>-</a:t>
            </a:r>
            <a:r>
              <a:rPr lang="ru-RU" sz="2000" dirty="0" err="1">
                <a:solidFill>
                  <a:schemeClr val="tx1"/>
                </a:solidFill>
              </a:rPr>
              <a:t>глутамин</a:t>
            </a:r>
            <a:r>
              <a:rPr lang="ru-RU" sz="2000" dirty="0">
                <a:solidFill>
                  <a:schemeClr val="tx1"/>
                </a:solidFill>
              </a:rPr>
              <a:t>-цистеин</a:t>
            </a:r>
          </a:p>
          <a:p>
            <a:pPr marL="0" indent="0" algn="just">
              <a:buNone/>
            </a:pPr>
            <a:r>
              <a:rPr lang="ru-RU" sz="2000" dirty="0">
                <a:solidFill>
                  <a:schemeClr val="tx1"/>
                </a:solidFill>
              </a:rPr>
              <a:t> Теперь удваиваем третий нуклеотид в первом триплете и записываем</a:t>
            </a:r>
          </a:p>
          <a:p>
            <a:pPr marL="0" indent="0" algn="just">
              <a:buNone/>
            </a:pPr>
            <a:r>
              <a:rPr lang="ru-RU" sz="2000" dirty="0">
                <a:solidFill>
                  <a:schemeClr val="tx1"/>
                </a:solidFill>
              </a:rPr>
              <a:t>новую цепь молекулы ДНК после мутации: ЦТАААТГЦАГГТЦАЦГ</a:t>
            </a:r>
          </a:p>
          <a:p>
            <a:pPr marL="0" indent="0" algn="just">
              <a:buNone/>
            </a:pPr>
            <a:r>
              <a:rPr lang="ru-RU" sz="2000" dirty="0">
                <a:solidFill>
                  <a:schemeClr val="tx1"/>
                </a:solidFill>
              </a:rPr>
              <a:t> на ней, используя принцип </a:t>
            </a:r>
            <a:r>
              <a:rPr lang="ru-RU" sz="2000" dirty="0" err="1">
                <a:solidFill>
                  <a:schemeClr val="tx1"/>
                </a:solidFill>
              </a:rPr>
              <a:t>комплементарности</a:t>
            </a:r>
            <a:r>
              <a:rPr lang="ru-RU" sz="2000" dirty="0">
                <a:solidFill>
                  <a:schemeClr val="tx1"/>
                </a:solidFill>
              </a:rPr>
              <a:t>, строим молекулу </a:t>
            </a:r>
          </a:p>
          <a:p>
            <a:pPr marL="0" indent="0" algn="ctr">
              <a:buNone/>
            </a:pPr>
            <a:r>
              <a:rPr lang="ru-RU" sz="2000" dirty="0" err="1">
                <a:solidFill>
                  <a:schemeClr val="tx1"/>
                </a:solidFill>
              </a:rPr>
              <a:t>иРНК</a:t>
            </a:r>
            <a:r>
              <a:rPr lang="ru-RU" sz="2000" dirty="0">
                <a:solidFill>
                  <a:schemeClr val="tx1"/>
                </a:solidFill>
              </a:rPr>
              <a:t> (ГАУ-УУА-ЦГУ-ЦЦА-ГУГ-Ц)</a:t>
            </a:r>
          </a:p>
          <a:p>
            <a:pPr marL="0" indent="0" algn="just">
              <a:buNone/>
            </a:pPr>
            <a:r>
              <a:rPr lang="ru-RU" sz="2000" dirty="0">
                <a:solidFill>
                  <a:schemeClr val="tx1"/>
                </a:solidFill>
              </a:rPr>
              <a:t>находим по генетическому коду аминокислоты (аспарагиновая кислота-лейцин-аргинин-</a:t>
            </a:r>
            <a:r>
              <a:rPr lang="ru-RU" sz="2000" dirty="0" err="1">
                <a:solidFill>
                  <a:schemeClr val="tx1"/>
                </a:solidFill>
              </a:rPr>
              <a:t>пролин</a:t>
            </a:r>
            <a:r>
              <a:rPr lang="ru-RU" sz="2000" dirty="0">
                <a:solidFill>
                  <a:schemeClr val="tx1"/>
                </a:solidFill>
              </a:rPr>
              <a:t>-</a:t>
            </a:r>
            <a:r>
              <a:rPr lang="ru-RU" sz="2000" dirty="0" err="1">
                <a:solidFill>
                  <a:schemeClr val="tx1"/>
                </a:solidFill>
              </a:rPr>
              <a:t>валин</a:t>
            </a:r>
            <a:r>
              <a:rPr lang="ru-RU" sz="2000" dirty="0">
                <a:solidFill>
                  <a:schemeClr val="tx1"/>
                </a:solidFill>
              </a:rPr>
              <a:t>). </a:t>
            </a:r>
          </a:p>
          <a:p>
            <a:pPr marL="0" indent="0" algn="just">
              <a:buNone/>
            </a:pPr>
            <a:r>
              <a:rPr lang="ru-RU" sz="2000" dirty="0">
                <a:solidFill>
                  <a:schemeClr val="tx1"/>
                </a:solidFill>
              </a:rPr>
              <a:t>Сравнивая цепочки аминокислот, можно сделать вывод, что удвоение (вставка) нуклеотида полностью изменяет генетический код, цепочку аминокислот, а следовательно приводит к потере биохимических свойств белка-фермента. В живом организме не идет химическая реакция, что приводит к генной болезни (ферментопатии).</a:t>
            </a:r>
          </a:p>
        </p:txBody>
      </p:sp>
    </p:spTree>
    <p:extLst>
      <p:ext uri="{BB962C8B-B14F-4D97-AF65-F5344CB8AC3E}">
        <p14:creationId xmlns:p14="http://schemas.microsoft.com/office/powerpoint/2010/main" val="3963807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Задача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>
                <a:solidFill>
                  <a:schemeClr val="tx1"/>
                </a:solidFill>
              </a:rPr>
              <a:t>В биосинтезе полипептида участвовали </a:t>
            </a:r>
            <a:r>
              <a:rPr lang="ru-RU" sz="2400" dirty="0" err="1">
                <a:solidFill>
                  <a:schemeClr val="tx1"/>
                </a:solidFill>
              </a:rPr>
              <a:t>тРНК</a:t>
            </a:r>
            <a:r>
              <a:rPr lang="ru-RU" sz="2400" dirty="0">
                <a:solidFill>
                  <a:schemeClr val="tx1"/>
                </a:solidFill>
              </a:rPr>
              <a:t> с антикодонами ЦУА, АГЦ, ЦГУ, АГУ. Определите нуклеотидную последовательность участка каждой цепи молекулы ДНК, которая несет информацию о синтезируемом полипептиде, и число нуклеотидов, содержащих </a:t>
            </a:r>
            <a:r>
              <a:rPr lang="ru-RU" sz="2400" dirty="0" err="1">
                <a:solidFill>
                  <a:schemeClr val="tx1"/>
                </a:solidFill>
              </a:rPr>
              <a:t>аденин</a:t>
            </a:r>
            <a:r>
              <a:rPr lang="ru-RU" sz="2400" dirty="0">
                <a:solidFill>
                  <a:schemeClr val="tx1"/>
                </a:solidFill>
              </a:rPr>
              <a:t> (А), гуанин (Г), </a:t>
            </a:r>
            <a:r>
              <a:rPr lang="ru-RU" sz="2400" dirty="0" err="1">
                <a:solidFill>
                  <a:schemeClr val="tx1"/>
                </a:solidFill>
              </a:rPr>
              <a:t>тимин</a:t>
            </a:r>
            <a:r>
              <a:rPr lang="ru-RU" sz="2400" dirty="0">
                <a:solidFill>
                  <a:schemeClr val="tx1"/>
                </a:solidFill>
              </a:rPr>
              <a:t> (Т), </a:t>
            </a:r>
            <a:r>
              <a:rPr lang="ru-RU" sz="2400" dirty="0" err="1">
                <a:solidFill>
                  <a:schemeClr val="tx1"/>
                </a:solidFill>
              </a:rPr>
              <a:t>цитозин</a:t>
            </a:r>
            <a:r>
              <a:rPr lang="ru-RU" sz="2400" dirty="0">
                <a:solidFill>
                  <a:schemeClr val="tx1"/>
                </a:solidFill>
              </a:rPr>
              <a:t> (Ц) в </a:t>
            </a:r>
            <a:r>
              <a:rPr lang="ru-RU" sz="2400" dirty="0" err="1">
                <a:solidFill>
                  <a:schemeClr val="tx1"/>
                </a:solidFill>
              </a:rPr>
              <a:t>двухцепочечной</a:t>
            </a:r>
            <a:r>
              <a:rPr lang="ru-RU" sz="2400" dirty="0">
                <a:solidFill>
                  <a:schemeClr val="tx1"/>
                </a:solidFill>
              </a:rPr>
              <a:t> молекуле ДНК, а также количество водородных связей, соединяющих две цепи ДНК. Ответ поясните</a:t>
            </a:r>
          </a:p>
        </p:txBody>
      </p:sp>
    </p:spTree>
    <p:extLst>
      <p:ext uri="{BB962C8B-B14F-4D97-AF65-F5344CB8AC3E}">
        <p14:creationId xmlns:p14="http://schemas.microsoft.com/office/powerpoint/2010/main" val="60268068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РЕШЕНИЕ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295401"/>
            <a:ext cx="9304866" cy="4745962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</a:rPr>
              <a:t>Пользуясь принципом </a:t>
            </a:r>
            <a:r>
              <a:rPr lang="ru-RU" dirty="0" err="1">
                <a:solidFill>
                  <a:schemeClr val="tx1"/>
                </a:solidFill>
              </a:rPr>
              <a:t>комплементарности</a:t>
            </a:r>
            <a:r>
              <a:rPr lang="ru-RU" dirty="0">
                <a:solidFill>
                  <a:schemeClr val="tx1"/>
                </a:solidFill>
              </a:rPr>
              <a:t>, по </a:t>
            </a:r>
            <a:r>
              <a:rPr lang="ru-RU" dirty="0" err="1">
                <a:solidFill>
                  <a:schemeClr val="tx1"/>
                </a:solidFill>
              </a:rPr>
              <a:t>тРНК</a:t>
            </a:r>
            <a:r>
              <a:rPr lang="ru-RU" dirty="0">
                <a:solidFill>
                  <a:schemeClr val="tx1"/>
                </a:solidFill>
              </a:rPr>
              <a:t> можно восстановить </a:t>
            </a:r>
            <a:r>
              <a:rPr lang="ru-RU" dirty="0" err="1">
                <a:solidFill>
                  <a:schemeClr val="tx1"/>
                </a:solidFill>
              </a:rPr>
              <a:t>иРНК</a:t>
            </a:r>
            <a:r>
              <a:rPr lang="ru-RU" dirty="0">
                <a:solidFill>
                  <a:schemeClr val="tx1"/>
                </a:solidFill>
              </a:rPr>
              <a:t> </a:t>
            </a:r>
          </a:p>
          <a:p>
            <a:pPr marL="0" indent="0" algn="ctr">
              <a:buNone/>
            </a:pPr>
            <a:r>
              <a:rPr lang="ru-RU" dirty="0">
                <a:solidFill>
                  <a:schemeClr val="tx1"/>
                </a:solidFill>
              </a:rPr>
              <a:t>ГАУ-УЦГ-ГЦА-УЦА. 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</a:rPr>
              <a:t>Используя принцип </a:t>
            </a:r>
            <a:r>
              <a:rPr lang="ru-RU" dirty="0" err="1">
                <a:solidFill>
                  <a:schemeClr val="tx1"/>
                </a:solidFill>
              </a:rPr>
              <a:t>комплементарности</a:t>
            </a:r>
            <a:r>
              <a:rPr lang="ru-RU" dirty="0">
                <a:solidFill>
                  <a:schemeClr val="tx1"/>
                </a:solidFill>
              </a:rPr>
              <a:t>, по </a:t>
            </a:r>
            <a:r>
              <a:rPr lang="ru-RU" dirty="0" err="1">
                <a:solidFill>
                  <a:schemeClr val="tx1"/>
                </a:solidFill>
              </a:rPr>
              <a:t>иРНК</a:t>
            </a:r>
            <a:r>
              <a:rPr lang="ru-RU" dirty="0">
                <a:solidFill>
                  <a:schemeClr val="tx1"/>
                </a:solidFill>
              </a:rPr>
              <a:t> можно восстановить последовательность нуклеотидов одной цепи </a:t>
            </a:r>
          </a:p>
          <a:p>
            <a:pPr marL="0" indent="0" algn="ctr">
              <a:buNone/>
            </a:pPr>
            <a:r>
              <a:rPr lang="ru-RU" dirty="0">
                <a:solidFill>
                  <a:schemeClr val="tx1"/>
                </a:solidFill>
              </a:rPr>
              <a:t>ДНК: ЦТА-АГЦ-ЦГТ-АГТ 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</a:rPr>
              <a:t>Теперь, опять же пользуясь принципом </a:t>
            </a:r>
            <a:r>
              <a:rPr lang="ru-RU" dirty="0" err="1">
                <a:solidFill>
                  <a:schemeClr val="tx1"/>
                </a:solidFill>
              </a:rPr>
              <a:t>комплементарности</a:t>
            </a:r>
            <a:r>
              <a:rPr lang="ru-RU" dirty="0">
                <a:solidFill>
                  <a:schemeClr val="tx1"/>
                </a:solidFill>
              </a:rPr>
              <a:t>, на полученной цепи ДНК строим вторую цепь</a:t>
            </a:r>
          </a:p>
          <a:p>
            <a:pPr marL="0" indent="0" algn="ctr">
              <a:buNone/>
            </a:pPr>
            <a:r>
              <a:rPr lang="ru-RU" dirty="0">
                <a:solidFill>
                  <a:schemeClr val="tx1"/>
                </a:solidFill>
              </a:rPr>
              <a:t> ДНК: ГАТ-ТЦГ-ГЦА-ТЦА. 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</a:rPr>
              <a:t>Остается посчитать количество нуклеотидов в </a:t>
            </a:r>
            <a:r>
              <a:rPr lang="ru-RU" dirty="0" err="1">
                <a:solidFill>
                  <a:schemeClr val="tx1"/>
                </a:solidFill>
              </a:rPr>
              <a:t>двухцепочечной</a:t>
            </a:r>
            <a:r>
              <a:rPr lang="ru-RU" dirty="0">
                <a:solidFill>
                  <a:schemeClr val="tx1"/>
                </a:solidFill>
              </a:rPr>
              <a:t> молекуле ДНК: количество А=6, столько же будет Т, поскольку они стоят в паре. Количество Г=6, столько же будет Ц, так как они тоже комплементарны. 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</a:rPr>
              <a:t>Теперь считаем количество водородных связей между двумя цепями ДНК. Если учесть, что между А и Т образуется 2 водородные связи, а между Г и Ц - три водородные связи, то всего водородных связей, которые поддерживают </a:t>
            </a:r>
            <a:r>
              <a:rPr lang="ru-RU" dirty="0" err="1">
                <a:solidFill>
                  <a:schemeClr val="tx1"/>
                </a:solidFill>
              </a:rPr>
              <a:t>двухцепочечную</a:t>
            </a:r>
            <a:r>
              <a:rPr lang="ru-RU" dirty="0">
                <a:solidFill>
                  <a:schemeClr val="tx1"/>
                </a:solidFill>
              </a:rPr>
              <a:t> структуру ДНК, будет (6 х 2)+(6x3) = 30. ОТВЕТ: 30 связей </a:t>
            </a:r>
          </a:p>
        </p:txBody>
      </p:sp>
    </p:spTree>
    <p:extLst>
      <p:ext uri="{BB962C8B-B14F-4D97-AF65-F5344CB8AC3E}">
        <p14:creationId xmlns:p14="http://schemas.microsoft.com/office/powerpoint/2010/main" val="286289768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Задача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>
                <a:solidFill>
                  <a:schemeClr val="tx1"/>
                </a:solidFill>
              </a:rPr>
              <a:t>Участок цепи ДНК, кодирующий первичную структуру полипептида, состоит из 45 нуклеотидов. Определите число нуклеотидов на </a:t>
            </a:r>
            <a:r>
              <a:rPr lang="ru-RU" sz="2400" dirty="0" err="1">
                <a:solidFill>
                  <a:schemeClr val="tx1"/>
                </a:solidFill>
              </a:rPr>
              <a:t>иРНК</a:t>
            </a:r>
            <a:r>
              <a:rPr lang="ru-RU" sz="2400" dirty="0">
                <a:solidFill>
                  <a:schemeClr val="tx1"/>
                </a:solidFill>
              </a:rPr>
              <a:t>, кодирующих аминокислоты, число аминокислот в полипептиде и количество </a:t>
            </a:r>
            <a:r>
              <a:rPr lang="ru-RU" sz="2400" dirty="0" err="1">
                <a:solidFill>
                  <a:schemeClr val="tx1"/>
                </a:solidFill>
              </a:rPr>
              <a:t>тРНК</a:t>
            </a:r>
            <a:r>
              <a:rPr lang="ru-RU" sz="2400" dirty="0">
                <a:solidFill>
                  <a:schemeClr val="tx1"/>
                </a:solidFill>
              </a:rPr>
              <a:t>, необходимых для переноса этих аминокислот к месту синтеза. Ответ поясните.</a:t>
            </a:r>
          </a:p>
        </p:txBody>
      </p:sp>
    </p:spTree>
    <p:extLst>
      <p:ext uri="{BB962C8B-B14F-4D97-AF65-F5344CB8AC3E}">
        <p14:creationId xmlns:p14="http://schemas.microsoft.com/office/powerpoint/2010/main" val="47533479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Решение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Если в ДНК 45 нуклеотидов, то в </a:t>
            </a:r>
            <a:r>
              <a:rPr lang="ru-RU" dirty="0" err="1"/>
              <a:t>иРНК</a:t>
            </a:r>
            <a:r>
              <a:rPr lang="ru-RU" dirty="0"/>
              <a:t> будет столько же нуклеотидов, так как они комплементарны (</a:t>
            </a:r>
            <a:r>
              <a:rPr lang="ru-RU" dirty="0" err="1"/>
              <a:t>иРНК</a:t>
            </a:r>
            <a:r>
              <a:rPr lang="ru-RU" dirty="0"/>
              <a:t> является копией ДНК). Количество </a:t>
            </a:r>
            <a:r>
              <a:rPr lang="ru-RU" dirty="0" err="1"/>
              <a:t>тРНК</a:t>
            </a:r>
            <a:r>
              <a:rPr lang="ru-RU" dirty="0"/>
              <a:t> будет 45:3=15, так как генетический код </a:t>
            </a:r>
            <a:r>
              <a:rPr lang="ru-RU" dirty="0" err="1"/>
              <a:t>триплетен</a:t>
            </a:r>
            <a:r>
              <a:rPr lang="ru-RU" dirty="0"/>
              <a:t>, и антикодон </a:t>
            </a:r>
            <a:r>
              <a:rPr lang="ru-RU" dirty="0" err="1"/>
              <a:t>тРНК</a:t>
            </a:r>
            <a:r>
              <a:rPr lang="ru-RU" dirty="0"/>
              <a:t> состоит их 3-х нуклеотидов. Количество аминокислот в белке будет тоже 15, т.к. одна </a:t>
            </a:r>
            <a:r>
              <a:rPr lang="ru-RU" dirty="0" err="1"/>
              <a:t>тРНКдоставляет</a:t>
            </a:r>
            <a:r>
              <a:rPr lang="ru-RU" dirty="0"/>
              <a:t> к месту синтеза белка одну </a:t>
            </a:r>
            <a:r>
              <a:rPr lang="ru-RU" dirty="0" err="1"/>
              <a:t>аминокислоту.ОТВЕТ</a:t>
            </a:r>
            <a:r>
              <a:rPr lang="ru-RU" dirty="0"/>
              <a:t>: 15 аминокислот, 15 </a:t>
            </a:r>
            <a:r>
              <a:rPr lang="ru-RU" dirty="0" err="1"/>
              <a:t>тРНК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18623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Генетический код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432560"/>
            <a:ext cx="8596668" cy="5181599"/>
          </a:xfrm>
        </p:spPr>
        <p:txBody>
          <a:bodyPr>
            <a:normAutofit/>
          </a:bodyPr>
          <a:lstStyle/>
          <a:p>
            <a:r>
              <a:rPr lang="ru-RU" sz="2000" u="sng" dirty="0">
                <a:solidFill>
                  <a:schemeClr val="tx1"/>
                </a:solidFill>
              </a:rPr>
              <a:t>Ген </a:t>
            </a:r>
            <a:r>
              <a:rPr lang="ru-RU" sz="2000" dirty="0">
                <a:solidFill>
                  <a:schemeClr val="tx1"/>
                </a:solidFill>
              </a:rPr>
              <a:t>— это единица наследственности, представляющая собой участок ДНК, в котором закодирована первичная структура молекул одного белка.</a:t>
            </a:r>
          </a:p>
          <a:p>
            <a:r>
              <a:rPr lang="ru-RU" sz="2000" u="sng" dirty="0">
                <a:solidFill>
                  <a:schemeClr val="tx1"/>
                </a:solidFill>
              </a:rPr>
              <a:t>Генетический код </a:t>
            </a:r>
            <a:r>
              <a:rPr lang="ru-RU" sz="2000" dirty="0">
                <a:solidFill>
                  <a:schemeClr val="tx1"/>
                </a:solidFill>
              </a:rPr>
              <a:t>— это система записи генетической информации о порядке расположения аминокислот в белках в виде последовательности нуклеотидов в ДНК или РНК.</a:t>
            </a:r>
          </a:p>
          <a:p>
            <a:r>
              <a:rPr lang="ru-RU" sz="2000" dirty="0">
                <a:solidFill>
                  <a:schemeClr val="tx1"/>
                </a:solidFill>
              </a:rPr>
              <a:t>Каждая аминокислота белка закодирована в ДНК </a:t>
            </a:r>
            <a:r>
              <a:rPr lang="ru-RU" sz="2000" u="sng" dirty="0">
                <a:solidFill>
                  <a:schemeClr val="tx1"/>
                </a:solidFill>
              </a:rPr>
              <a:t>триплетом</a:t>
            </a:r>
            <a:r>
              <a:rPr lang="ru-RU" sz="2000" dirty="0">
                <a:solidFill>
                  <a:schemeClr val="tx1"/>
                </a:solidFill>
              </a:rPr>
              <a:t> — тремя расположенными подряд нуклеотидами. Каждому триплету нуклеотидов соответствует одна аминокислота в молекуле белка. </a:t>
            </a:r>
            <a:endParaRPr lang="ru-RU" sz="2000" b="1" u="sng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3323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15146" y="0"/>
            <a:ext cx="6287346" cy="563880"/>
          </a:xfrm>
        </p:spPr>
        <p:txBody>
          <a:bodyPr>
            <a:normAutofit fontScale="90000"/>
          </a:bodyPr>
          <a:lstStyle/>
          <a:p>
            <a:r>
              <a:rPr lang="ru-RU" dirty="0"/>
              <a:t>Пример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563880"/>
            <a:ext cx="12192000" cy="3846802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tx1"/>
                </a:solidFill>
              </a:rPr>
              <a:t>аминокислоту </a:t>
            </a:r>
            <a:r>
              <a:rPr lang="ru-RU" sz="2400" dirty="0" err="1">
                <a:solidFill>
                  <a:schemeClr val="tx1"/>
                </a:solidFill>
              </a:rPr>
              <a:t>пролин</a:t>
            </a:r>
            <a:r>
              <a:rPr lang="ru-RU" sz="2400" dirty="0">
                <a:solidFill>
                  <a:schemeClr val="tx1"/>
                </a:solidFill>
              </a:rPr>
              <a:t> кодируют 4 триплета — ГГА, ГГГ, ГГТ и ГГЦ, которые отличаются только одним нуклеотидом. </a:t>
            </a:r>
          </a:p>
          <a:p>
            <a:r>
              <a:rPr lang="ru-RU" sz="2400" dirty="0">
                <a:solidFill>
                  <a:schemeClr val="tx1"/>
                </a:solidFill>
              </a:rPr>
              <a:t>Если произойдёт ошибка в третьем нуклеотиде, то структура белка не изменится — всё равно это будет кодовый триплет аминокислоты </a:t>
            </a:r>
            <a:r>
              <a:rPr lang="ru-RU" sz="2400" dirty="0" err="1">
                <a:solidFill>
                  <a:schemeClr val="tx1"/>
                </a:solidFill>
              </a:rPr>
              <a:t>пролин</a:t>
            </a:r>
            <a:r>
              <a:rPr lang="ru-RU" sz="2400" dirty="0">
                <a:solidFill>
                  <a:schemeClr val="tx1"/>
                </a:solidFill>
              </a:rPr>
              <a:t>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3162" y="2129898"/>
            <a:ext cx="6575598" cy="4728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0266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Свойства генетического кода 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508761"/>
            <a:ext cx="8786706" cy="4532602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tx1"/>
                </a:solidFill>
              </a:rPr>
              <a:t>1. Код </a:t>
            </a:r>
            <a:r>
              <a:rPr lang="ru-RU" sz="2400" dirty="0" err="1">
                <a:solidFill>
                  <a:schemeClr val="tx1"/>
                </a:solidFill>
              </a:rPr>
              <a:t>триплетен</a:t>
            </a:r>
            <a:r>
              <a:rPr lang="ru-RU" sz="2400" dirty="0">
                <a:solidFill>
                  <a:schemeClr val="tx1"/>
                </a:solidFill>
              </a:rPr>
              <a:t>. Каждую аминокислоту кодируют три нуклеотида, расположенные подряд. </a:t>
            </a:r>
          </a:p>
          <a:p>
            <a:r>
              <a:rPr lang="ru-RU" sz="2400" dirty="0">
                <a:solidFill>
                  <a:schemeClr val="tx1"/>
                </a:solidFill>
              </a:rPr>
              <a:t>2. Код универсален. Все живые организмы (от бактерии до человека) используют единый генетический код. </a:t>
            </a:r>
          </a:p>
          <a:p>
            <a:r>
              <a:rPr lang="ru-RU" sz="2400" dirty="0">
                <a:solidFill>
                  <a:schemeClr val="tx1"/>
                </a:solidFill>
              </a:rPr>
              <a:t>3. Код вырожден. Одна аминокислота может кодироваться не одним, а несколькими триплетами. </a:t>
            </a:r>
          </a:p>
          <a:p>
            <a:r>
              <a:rPr lang="ru-RU" sz="2400" dirty="0">
                <a:solidFill>
                  <a:schemeClr val="tx1"/>
                </a:solidFill>
              </a:rPr>
              <a:t>4. Код однозначен. Каждый триплет соответствует только одной аминокислоте.</a:t>
            </a:r>
          </a:p>
          <a:p>
            <a:r>
              <a:rPr lang="ru-RU" sz="2400" dirty="0">
                <a:solidFill>
                  <a:schemeClr val="tx1"/>
                </a:solidFill>
              </a:rPr>
              <a:t> 5. Код не перекрывается. Каждый нуклеотид входит в состав только одного кодового триплета.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74981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Строение и функции РНК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3360" y="1356361"/>
            <a:ext cx="9768840" cy="4685002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Рибонуклеиновая кислота (РНК) — биополимер, представляющий собой одну цепочку нуклеотидов. </a:t>
            </a:r>
          </a:p>
          <a:p>
            <a:r>
              <a:rPr lang="ru-RU" dirty="0">
                <a:solidFill>
                  <a:schemeClr val="tx1"/>
                </a:solidFill>
              </a:rPr>
              <a:t>Мономеры (нуклеотиды) РНК состоят из </a:t>
            </a:r>
            <a:r>
              <a:rPr lang="ru-RU" dirty="0" err="1">
                <a:solidFill>
                  <a:schemeClr val="tx1"/>
                </a:solidFill>
              </a:rPr>
              <a:t>пятиуглеродного</a:t>
            </a:r>
            <a:r>
              <a:rPr lang="ru-RU" dirty="0">
                <a:solidFill>
                  <a:schemeClr val="tx1"/>
                </a:solidFill>
              </a:rPr>
              <a:t> сахара — рибозы, остатка фосфорной кислоты и азотистого основания. </a:t>
            </a:r>
          </a:p>
        </p:txBody>
      </p:sp>
      <p:pic>
        <p:nvPicPr>
          <p:cNvPr id="1026" name="Picture 2" descr="https://ykl-res.azureedge.net/6c0d14fa-228b-47c4-8321-0a9d72c9fb2e/%D0%BD%D1%83%D0%BA%D0%BB%D0%B5%D0%BE%D1%82%D0%B8%D0%B4%D1%8B%D0%A0%D0%9D%D0%9Aw236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448" y="2899711"/>
            <a:ext cx="8854440" cy="2172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14400" y="5072051"/>
            <a:ext cx="862584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Три азотистых основания в молекулах РНК такие же, как и у ДНК — </a:t>
            </a:r>
            <a:r>
              <a:rPr lang="ru-RU" dirty="0" err="1"/>
              <a:t>аденин</a:t>
            </a:r>
            <a:r>
              <a:rPr lang="ru-RU" dirty="0"/>
              <a:t>, гуанин, </a:t>
            </a:r>
            <a:r>
              <a:rPr lang="ru-RU" dirty="0" err="1"/>
              <a:t>цитозин</a:t>
            </a:r>
            <a:r>
              <a:rPr lang="ru-RU" dirty="0"/>
              <a:t>, а четвертым является </a:t>
            </a:r>
            <a:r>
              <a:rPr lang="ru-RU" dirty="0" err="1"/>
              <a:t>урацил</a:t>
            </a:r>
            <a:r>
              <a:rPr lang="ru-RU" dirty="0"/>
              <a:t>. </a:t>
            </a:r>
          </a:p>
          <a:p>
            <a:endParaRPr lang="ru-RU" dirty="0"/>
          </a:p>
          <a:p>
            <a:r>
              <a:rPr lang="ru-RU" dirty="0"/>
              <a:t>В клетке молекулы РНК содержат ядра, цитоплазма, а также органоиды, в которых происходит синтез белка: рибосомы, митохондрии, хлоропласты.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51106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601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6879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Транспортная РНК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9656" y="355900"/>
            <a:ext cx="3949064" cy="610747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35280" y="4749076"/>
            <a:ext cx="59283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Три вида РНК составляют общую функциональную систему, обеспечивающую реализацию генетической информации через синтез специфических для клетки белков.</a:t>
            </a:r>
          </a:p>
        </p:txBody>
      </p:sp>
    </p:spTree>
    <p:extLst>
      <p:ext uri="{BB962C8B-B14F-4D97-AF65-F5344CB8AC3E}">
        <p14:creationId xmlns:p14="http://schemas.microsoft.com/office/powerpoint/2010/main" val="2210821120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1842</TotalTime>
  <Words>1797</Words>
  <Application>Microsoft Office PowerPoint</Application>
  <PresentationFormat>Широкоэкранный</PresentationFormat>
  <Paragraphs>137</Paragraphs>
  <Slides>34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34</vt:i4>
      </vt:variant>
    </vt:vector>
  </HeadingPairs>
  <TitlesOfParts>
    <vt:vector size="42" baseType="lpstr">
      <vt:lpstr>Arial</vt:lpstr>
      <vt:lpstr>Calibri</vt:lpstr>
      <vt:lpstr>Calibri Light</vt:lpstr>
      <vt:lpstr>Times New Roman</vt:lpstr>
      <vt:lpstr>Trebuchet MS</vt:lpstr>
      <vt:lpstr>Wingdings 3</vt:lpstr>
      <vt:lpstr>Аспект</vt:lpstr>
      <vt:lpstr>Тема Office</vt:lpstr>
      <vt:lpstr>ДНК, РНК нахождение в клетке, их строение и функции</vt:lpstr>
      <vt:lpstr>Репликация ДНК</vt:lpstr>
      <vt:lpstr>Репарация ДНК </vt:lpstr>
      <vt:lpstr>Генетический код</vt:lpstr>
      <vt:lpstr>Пример</vt:lpstr>
      <vt:lpstr>Свойства генетического кода  </vt:lpstr>
      <vt:lpstr>Строение и функции РНК</vt:lpstr>
      <vt:lpstr>Презентация PowerPoint</vt:lpstr>
      <vt:lpstr>Транспортная РНК</vt:lpstr>
      <vt:lpstr>Презентация PowerPoint</vt:lpstr>
      <vt:lpstr>Биосинтез белка</vt:lpstr>
      <vt:lpstr>Транскрипция</vt:lpstr>
      <vt:lpstr>Транскрипция</vt:lpstr>
      <vt:lpstr>Презентация PowerPoint</vt:lpstr>
      <vt:lpstr>Трансляция</vt:lpstr>
      <vt:lpstr>Общая схема биосинтеза белка</vt:lpstr>
      <vt:lpstr>Задача </vt:lpstr>
      <vt:lpstr>Презентация PowerPoint</vt:lpstr>
      <vt:lpstr>Презентация PowerPoint</vt:lpstr>
      <vt:lpstr>Решение</vt:lpstr>
      <vt:lpstr>Задача </vt:lpstr>
      <vt:lpstr>Решение </vt:lpstr>
      <vt:lpstr>Задача </vt:lpstr>
      <vt:lpstr>Решение</vt:lpstr>
      <vt:lpstr>Задача </vt:lpstr>
      <vt:lpstr>Решение</vt:lpstr>
      <vt:lpstr>Задача </vt:lpstr>
      <vt:lpstr>Решение </vt:lpstr>
      <vt:lpstr>Задача</vt:lpstr>
      <vt:lpstr>Презентация PowerPoint</vt:lpstr>
      <vt:lpstr>Задача</vt:lpstr>
      <vt:lpstr>РЕШЕНИЕ</vt:lpstr>
      <vt:lpstr>Задача</vt:lpstr>
      <vt:lpstr>Решение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Semechev Petr</cp:lastModifiedBy>
  <cp:revision>54</cp:revision>
  <dcterms:created xsi:type="dcterms:W3CDTF">2023-09-17T09:28:01Z</dcterms:created>
  <dcterms:modified xsi:type="dcterms:W3CDTF">2024-10-13T16:24:51Z</dcterms:modified>
</cp:coreProperties>
</file>