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0" d="100"/>
          <a:sy n="50" d="100"/>
        </p:scale>
        <p:origin x="72" y="4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993ED-7D8E-4E3B-BCED-E16D752E1194}" type="datetimeFigureOut">
              <a:rPr lang="ru-RU" smtClean="0"/>
              <a:t>14.03.2025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79919-B164-4320-B898-7EAAC7D0E3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42445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993ED-7D8E-4E3B-BCED-E16D752E1194}" type="datetimeFigureOut">
              <a:rPr lang="ru-RU" smtClean="0"/>
              <a:t>14.03.2025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79919-B164-4320-B898-7EAAC7D0E3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54483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993ED-7D8E-4E3B-BCED-E16D752E1194}" type="datetimeFigureOut">
              <a:rPr lang="ru-RU" smtClean="0"/>
              <a:t>14.03.2025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79919-B164-4320-B898-7EAAC7D0E31C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1892146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993ED-7D8E-4E3B-BCED-E16D752E1194}" type="datetimeFigureOut">
              <a:rPr lang="ru-RU" smtClean="0"/>
              <a:t>14.03.2025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79919-B164-4320-B898-7EAAC7D0E3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248744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993ED-7D8E-4E3B-BCED-E16D752E1194}" type="datetimeFigureOut">
              <a:rPr lang="ru-RU" smtClean="0"/>
              <a:t>14.03.2025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79919-B164-4320-B898-7EAAC7D0E31C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3015958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993ED-7D8E-4E3B-BCED-E16D752E1194}" type="datetimeFigureOut">
              <a:rPr lang="ru-RU" smtClean="0"/>
              <a:t>14.03.2025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79919-B164-4320-B898-7EAAC7D0E3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729276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993ED-7D8E-4E3B-BCED-E16D752E1194}" type="datetimeFigureOut">
              <a:rPr lang="ru-RU" smtClean="0"/>
              <a:t>14.03.2025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79919-B164-4320-B898-7EAAC7D0E3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840850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993ED-7D8E-4E3B-BCED-E16D752E1194}" type="datetimeFigureOut">
              <a:rPr lang="ru-RU" smtClean="0"/>
              <a:t>14.03.2025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79919-B164-4320-B898-7EAAC7D0E3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93868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993ED-7D8E-4E3B-BCED-E16D752E1194}" type="datetimeFigureOut">
              <a:rPr lang="ru-RU" smtClean="0"/>
              <a:t>14.03.2025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79919-B164-4320-B898-7EAAC7D0E3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9957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993ED-7D8E-4E3B-BCED-E16D752E1194}" type="datetimeFigureOut">
              <a:rPr lang="ru-RU" smtClean="0"/>
              <a:t>14.03.2025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79919-B164-4320-B898-7EAAC7D0E3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8126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993ED-7D8E-4E3B-BCED-E16D752E1194}" type="datetimeFigureOut">
              <a:rPr lang="ru-RU" smtClean="0"/>
              <a:t>14.03.2025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79919-B164-4320-B898-7EAAC7D0E3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29370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993ED-7D8E-4E3B-BCED-E16D752E1194}" type="datetimeFigureOut">
              <a:rPr lang="ru-RU" smtClean="0"/>
              <a:t>14.03.2025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79919-B164-4320-B898-7EAAC7D0E3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06910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993ED-7D8E-4E3B-BCED-E16D752E1194}" type="datetimeFigureOut">
              <a:rPr lang="ru-RU" smtClean="0"/>
              <a:t>14.03.2025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79919-B164-4320-B898-7EAAC7D0E3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93945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993ED-7D8E-4E3B-BCED-E16D752E1194}" type="datetimeFigureOut">
              <a:rPr lang="ru-RU" smtClean="0"/>
              <a:t>14.03.2025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79919-B164-4320-B898-7EAAC7D0E3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49944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993ED-7D8E-4E3B-BCED-E16D752E1194}" type="datetimeFigureOut">
              <a:rPr lang="ru-RU" smtClean="0"/>
              <a:t>14.03.2025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79919-B164-4320-B898-7EAAC7D0E3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03329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993ED-7D8E-4E3B-BCED-E16D752E1194}" type="datetimeFigureOut">
              <a:rPr lang="ru-RU" smtClean="0"/>
              <a:t>14.03.2025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79919-B164-4320-B898-7EAAC7D0E3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0499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A993ED-7D8E-4E3B-BCED-E16D752E1194}" type="datetimeFigureOut">
              <a:rPr lang="ru-RU" smtClean="0"/>
              <a:t>14.03.2025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9F79919-B164-4320-B898-7EAAC7D0E3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49973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s://studarium.ru/public/img/articles/max/1406.jpg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63FA9349-BFC1-72B0-D96D-EDC2122158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40316" y="12233"/>
            <a:ext cx="10113433" cy="1626067"/>
          </a:xfrm>
        </p:spPr>
        <p:txBody>
          <a:bodyPr/>
          <a:lstStyle/>
          <a:p>
            <a:pPr algn="l"/>
            <a:r>
              <a:rPr lang="ru-RU" dirty="0"/>
              <a:t>Популяция, сообщества, экосистемы </a:t>
            </a:r>
            <a:endParaRPr lang="ru-RU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7FF9EA1A-171E-0A08-6900-287F88CE0FE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40316" y="2012483"/>
            <a:ext cx="8056034" cy="4235917"/>
          </a:xfrm>
        </p:spPr>
        <p:txBody>
          <a:bodyPr>
            <a:normAutofit/>
          </a:bodyPr>
          <a:lstStyle/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ru-RU" sz="3200" dirty="0">
                <a:solidFill>
                  <a:schemeClr val="tx1"/>
                </a:solidFill>
              </a:rPr>
              <a:t>Понятие и структура </a:t>
            </a:r>
            <a:r>
              <a:rPr lang="ru-RU" sz="3200" dirty="0" smtClean="0">
                <a:solidFill>
                  <a:schemeClr val="tx1"/>
                </a:solidFill>
              </a:rPr>
              <a:t>вида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ru-RU" sz="3200" dirty="0">
                <a:solidFill>
                  <a:schemeClr val="tx1"/>
                </a:solidFill>
              </a:rPr>
              <a:t>Понятие о популяции и </a:t>
            </a:r>
            <a:r>
              <a:rPr lang="ru-RU" sz="3200" dirty="0" smtClean="0">
                <a:solidFill>
                  <a:schemeClr val="tx1"/>
                </a:solidFill>
              </a:rPr>
              <a:t>подвиде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ru-RU" sz="3200" dirty="0">
                <a:solidFill>
                  <a:schemeClr val="tx1"/>
                </a:solidFill>
              </a:rPr>
              <a:t>Экологическая и генетическая характеристики </a:t>
            </a:r>
            <a:r>
              <a:rPr lang="ru-RU" sz="3200" dirty="0" smtClean="0">
                <a:solidFill>
                  <a:schemeClr val="tx1"/>
                </a:solidFill>
              </a:rPr>
              <a:t>популяции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ru-RU" sz="3200" dirty="0">
                <a:solidFill>
                  <a:schemeClr val="tx1"/>
                </a:solidFill>
              </a:rPr>
              <a:t>Экосистема и ее </a:t>
            </a:r>
            <a:r>
              <a:rPr lang="ru-RU" sz="3200" dirty="0" smtClean="0">
                <a:solidFill>
                  <a:schemeClr val="tx1"/>
                </a:solidFill>
              </a:rPr>
              <a:t>факторы</a:t>
            </a:r>
          </a:p>
        </p:txBody>
      </p:sp>
    </p:spTree>
    <p:extLst>
      <p:ext uri="{BB962C8B-B14F-4D97-AF65-F5344CB8AC3E}">
        <p14:creationId xmlns:p14="http://schemas.microsoft.com/office/powerpoint/2010/main" val="2913937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06092FB8-C461-CEF7-E915-01D976C009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"/>
            <a:ext cx="10299032" cy="3429000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3200" kern="1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Трофические цепи бывают двух типов:</a:t>
            </a:r>
            <a:endParaRPr lang="ru-RU" sz="3200" kern="1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457200" algn="l"/>
              </a:tabLst>
            </a:pPr>
            <a:r>
              <a:rPr lang="ru-RU" sz="3200" kern="1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Пастбищные - начинаются с продуцентов (растений), производителей органического вещества</a:t>
            </a:r>
            <a:endParaRPr lang="ru-RU" sz="3200" kern="1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457200" algn="l"/>
              </a:tabLst>
            </a:pPr>
            <a:r>
              <a:rPr lang="ru-RU" sz="3200" kern="1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Детритные</a:t>
            </a:r>
            <a:r>
              <a:rPr lang="ru-RU" sz="3200" kern="1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(лат. </a:t>
            </a:r>
            <a:r>
              <a:rPr lang="ru-RU" sz="3200" kern="1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detritus</a:t>
            </a:r>
            <a:r>
              <a:rPr lang="ru-RU" sz="3200" kern="1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- истертый) - начинаются с органических веществ отмерших растений и животных</a:t>
            </a:r>
            <a:endParaRPr lang="ru-RU" sz="3200" kern="1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15B3B65C-4D0D-53BF-E1CD-A512EC09AF4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21305" y="3201862"/>
            <a:ext cx="6898105" cy="36561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11030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606878C7-75A4-D8D7-80DC-6A19D55D38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1" y="1"/>
            <a:ext cx="10170695" cy="4796588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3200" kern="1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Устойчивость экосистемы обусловлена:</a:t>
            </a:r>
            <a:endParaRPr lang="ru-RU" sz="3200" kern="1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457200" algn="l"/>
              </a:tabLst>
            </a:pPr>
            <a:r>
              <a:rPr lang="ru-RU" sz="3200" kern="1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Большим разнообразием обитающих видов</a:t>
            </a:r>
            <a:endParaRPr lang="ru-RU" sz="3200" kern="1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457200" algn="l"/>
              </a:tabLst>
            </a:pPr>
            <a:r>
              <a:rPr lang="ru-RU" sz="3200" kern="1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Длинными пищевыми цепочками</a:t>
            </a:r>
            <a:endParaRPr lang="ru-RU" sz="3200" kern="1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457200" algn="l"/>
              </a:tabLst>
            </a:pPr>
            <a:r>
              <a:rPr lang="ru-RU" sz="3200" kern="1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Разветвленностью пищевых цепочек, образующих пищевую сеть</a:t>
            </a:r>
            <a:endParaRPr lang="ru-RU" sz="3200" kern="1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457200" algn="l"/>
              </a:tabLst>
            </a:pPr>
            <a:r>
              <a:rPr lang="ru-RU" sz="3200" kern="1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Наличием форм взаимоотношений между организмами (симбиоз)</a:t>
            </a:r>
            <a:endParaRPr lang="ru-RU" sz="3200" kern="1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82272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6520AE93-5232-6C1D-823C-CB2F6D11EA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8596668" cy="673768"/>
          </a:xfrm>
        </p:spPr>
        <p:txBody>
          <a:bodyPr/>
          <a:lstStyle/>
          <a:p>
            <a:r>
              <a:rPr lang="ru-RU" dirty="0"/>
              <a:t>Экологическая пирамида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D5B4FA3E-1115-324D-D2BB-2E42240C2F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673768"/>
            <a:ext cx="10411326" cy="2550695"/>
          </a:xfrm>
        </p:spPr>
        <p:txBody>
          <a:bodyPr>
            <a:noAutofit/>
          </a:bodyPr>
          <a:lstStyle/>
          <a:p>
            <a:r>
              <a:rPr lang="ru-RU" sz="3200" kern="1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Экологическая пирамида представляет собой графическую модель отражения числа особе, количества их биомассы, заключенной в них энергии для каждого уровня и указывающая на снижение всех показателей с повышением трофического уровня.</a:t>
            </a:r>
            <a:endParaRPr lang="ru-RU" sz="3200" kern="1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54379873-3A85-B7DF-78BC-60E8318268E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4920" y="3224463"/>
            <a:ext cx="6719685" cy="36335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460274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BAB0AD29-5A80-2AF0-1AF5-7CB16AC33C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1" y="0"/>
            <a:ext cx="10154653" cy="6857999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2800" b="1" kern="1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Агроценоз</a:t>
            </a:r>
            <a:endParaRPr lang="ru-RU" sz="2800" kern="1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2800" kern="1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Агроценоз - искусственно созданный биоценоз. Агроценоз характеризуется:</a:t>
            </a:r>
            <a:endParaRPr lang="ru-RU" sz="2800" kern="1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457200" algn="l"/>
              </a:tabLst>
            </a:pPr>
            <a:r>
              <a:rPr lang="ru-RU" sz="2800" kern="1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Преобладает искусственный отбор - выживают особи с полезными для человека признаками и свойствами</a:t>
            </a:r>
            <a:endParaRPr lang="ru-RU" sz="2800" kern="1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457200" algn="l"/>
              </a:tabLst>
            </a:pPr>
            <a:r>
              <a:rPr lang="ru-RU" sz="2800" kern="1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Источник энергии - солнце (открытая система)</a:t>
            </a:r>
            <a:endParaRPr lang="ru-RU" sz="2800" kern="1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457200" algn="l"/>
              </a:tabLst>
            </a:pPr>
            <a:r>
              <a:rPr lang="ru-RU" sz="2800" kern="1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Круговорот веществ - незамкнутый, так как часть веществ и энергии изымается человеком (сбор урожая)</a:t>
            </a:r>
            <a:endParaRPr lang="ru-RU" sz="2800" kern="1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457200" algn="l"/>
              </a:tabLst>
            </a:pPr>
            <a:r>
              <a:rPr lang="ru-RU" sz="2800" kern="1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Видовой состав - скудный, преобладают 1-2 вида (поле пшеницы, ржи)</a:t>
            </a:r>
            <a:endParaRPr lang="ru-RU" sz="2800" kern="1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457200" algn="l"/>
              </a:tabLst>
            </a:pPr>
            <a:r>
              <a:rPr lang="ru-RU" sz="2800" kern="1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Устойчивость экосистемы - снижена, так как пищевые цепочки короткие, пищевые сети неразветвленные</a:t>
            </a:r>
            <a:endParaRPr lang="ru-RU" sz="2800" kern="1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457200" algn="l"/>
              </a:tabLst>
            </a:pPr>
            <a:r>
              <a:rPr lang="ru-RU" sz="2800" kern="1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Биомассы на единицу площади - мало</a:t>
            </a:r>
            <a:endParaRPr lang="ru-RU" sz="2800" kern="1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1302010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88851402-61CF-4F22-1281-EEFC25DE67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1" y="0"/>
            <a:ext cx="9849853" cy="6857999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2800" b="1" kern="1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Биоценоз</a:t>
            </a:r>
            <a:r>
              <a:rPr lang="ru-RU" sz="2800" kern="1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характеризуется:</a:t>
            </a:r>
            <a:endParaRPr lang="ru-RU" sz="2800" kern="1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457200" algn="l"/>
              </a:tabLst>
            </a:pPr>
            <a:r>
              <a:rPr lang="ru-RU" sz="2800" kern="1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Преобладает естественный отбор - выживают наиболее приспособленные особи</a:t>
            </a:r>
            <a:endParaRPr lang="ru-RU" sz="2800" kern="1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457200" algn="l"/>
              </a:tabLst>
            </a:pPr>
            <a:r>
              <a:rPr lang="ru-RU" sz="2800" kern="1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Источник энергии - солнце (открытая система)</a:t>
            </a:r>
            <a:endParaRPr lang="ru-RU" sz="2800" kern="1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457200" algn="l"/>
              </a:tabLst>
            </a:pPr>
            <a:r>
              <a:rPr lang="ru-RU" sz="2800" kern="1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Круговорот веществ - замкнутый</a:t>
            </a:r>
            <a:endParaRPr lang="ru-RU" sz="2800" kern="1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457200" algn="l"/>
              </a:tabLst>
            </a:pPr>
            <a:r>
              <a:rPr lang="ru-RU" sz="2800" kern="1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Видовой состав - разнообразный, тысячи видов</a:t>
            </a:r>
            <a:endParaRPr lang="ru-RU" sz="2800" kern="1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457200" algn="l"/>
              </a:tabLst>
            </a:pPr>
            <a:r>
              <a:rPr lang="ru-RU" sz="2800" kern="1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Устойчивость экосистемы - высокая, так как пищевые цепочки длинные, разветвленные</a:t>
            </a:r>
            <a:endParaRPr lang="ru-RU" sz="2800" kern="1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457200" algn="l"/>
              </a:tabLst>
            </a:pPr>
            <a:r>
              <a:rPr lang="ru-RU" sz="2800" kern="1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Биомассы на единицу площади - много</a:t>
            </a:r>
            <a:endParaRPr lang="ru-RU" sz="2800" kern="1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1644099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B3BB1079-A2E5-7162-E554-F9AA8F8C75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1" y="0"/>
            <a:ext cx="9962147" cy="6858000"/>
          </a:xfrm>
        </p:spPr>
        <p:txBody>
          <a:bodyPr>
            <a:normAutofit lnSpcReduction="10000"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3200" kern="1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Экологические пирамиды бывают трех типов:</a:t>
            </a:r>
            <a:endParaRPr lang="ru-RU" sz="3200" kern="1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3200" kern="1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 Пирамида численности отражает число организмов по трофическим уровням, причем численность особей при движении от продуцентов к консументам различного порядка значительно уменьшается.</a:t>
            </a:r>
            <a:endParaRPr lang="ru-RU" sz="3200" kern="1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3200" kern="1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 Пирамида биомасс показывает соотношение биомассы всех организмов в данной экосистеме по трофическим уровням. </a:t>
            </a: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3200" kern="1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 Пирамида энергии - разновидность пирамиды биомасс, в которой представлено количество энергии, заключенной в каждом из трофических уровней экосистемы или проходящей через эти уровни.</a:t>
            </a:r>
            <a:endParaRPr lang="ru-RU" sz="3200" kern="1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467278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BCF5AF0-CD69-D0A7-BE61-2897ABE1B6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8596668" cy="689811"/>
          </a:xfrm>
        </p:spPr>
        <p:txBody>
          <a:bodyPr/>
          <a:lstStyle/>
          <a:p>
            <a:r>
              <a:rPr lang="ru-RU" dirty="0"/>
              <a:t>Понятие и структура вида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D218B107-4503-3A18-5A49-1B52F5F158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0842" y="897602"/>
            <a:ext cx="10331116" cy="3218445"/>
          </a:xfrm>
        </p:spPr>
        <p:txBody>
          <a:bodyPr>
            <a:normAutofit lnSpcReduction="10000"/>
          </a:bodyPr>
          <a:lstStyle/>
          <a:p>
            <a:r>
              <a:rPr lang="ru-RU" sz="32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Вид в биологии представляет собой совокупность особей, которые имеют схожий кариотип, морфофункциональные признаки, поведенческие реакции</a:t>
            </a: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3200" kern="1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Есть определенные критерии, с помощью которых можно определить видовую принадлежность организма:</a:t>
            </a:r>
            <a:endParaRPr lang="ru-RU" sz="3200" kern="1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8F6D53B0-145F-9193-939C-4AD36565AF1F}"/>
              </a:ext>
            </a:extLst>
          </p:cNvPr>
          <p:cNvSpPr txBox="1"/>
          <p:nvPr/>
        </p:nvSpPr>
        <p:spPr>
          <a:xfrm>
            <a:off x="320842" y="4116048"/>
            <a:ext cx="10331116" cy="2753984"/>
          </a:xfrm>
          <a:prstGeom prst="rect">
            <a:avLst/>
          </a:prstGeom>
          <a:noFill/>
        </p:spPr>
        <p:txBody>
          <a:bodyPr wrap="square" numCol="2" rtlCol="0">
            <a:spAutoFit/>
          </a:bodyPr>
          <a:lstStyle/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ru-RU" sz="32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физиологический;</a:t>
            </a:r>
            <a:endParaRPr lang="ru-RU" sz="3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ru-RU" sz="32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цитогенетический;</a:t>
            </a:r>
            <a:endParaRPr lang="ru-RU" sz="3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ru-RU" sz="32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экологический;</a:t>
            </a:r>
            <a:endParaRPr lang="ru-RU" sz="3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endParaRPr lang="ru-RU" sz="3200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</a:pPr>
            <a:endParaRPr lang="ru-RU" sz="3200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ru-RU" sz="32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биохимический;</a:t>
            </a:r>
            <a:endParaRPr lang="ru-RU" sz="3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ru-RU" sz="32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этологический;</a:t>
            </a:r>
            <a:endParaRPr lang="ru-RU" sz="3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ru-RU" sz="32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морфологический и др.</a:t>
            </a:r>
            <a:endParaRPr lang="ru-RU" sz="3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281540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542742F3-124F-D15B-BE08-1AE828A208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9417" y="862263"/>
            <a:ext cx="9477319" cy="5133474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3200" kern="1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Самые важные признаки вида – это:</a:t>
            </a:r>
            <a:endParaRPr lang="ru-RU" sz="3200" kern="1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ru-RU" sz="3200" kern="1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репродуктивная или генетическая изоляция.;</a:t>
            </a:r>
            <a:endParaRPr lang="ru-RU" sz="3200" kern="1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ru-RU" sz="3200" kern="1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генетическая устойчивость в природных условиях.</a:t>
            </a:r>
          </a:p>
          <a:p>
            <a:pPr marL="0" lv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32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В результате полового процесса объединяются аллели, которые располагаются в генотипах разных особей – они представляют собой единый общий </a:t>
            </a:r>
            <a:r>
              <a:rPr lang="ru-RU" sz="32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аллелофонд</a:t>
            </a:r>
            <a:r>
              <a:rPr lang="ru-RU" sz="32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(генофонд) вида</a:t>
            </a:r>
            <a:endParaRPr lang="ru-RU" sz="3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68222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4A9F74D-3850-676C-DAB4-96D6F19A1D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8596668" cy="850232"/>
          </a:xfrm>
        </p:spPr>
        <p:txBody>
          <a:bodyPr>
            <a:normAutofit/>
          </a:bodyPr>
          <a:lstStyle/>
          <a:p>
            <a:r>
              <a:rPr lang="ru-RU" dirty="0"/>
              <a:t>Понятие о популяции и подвиде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539E07FB-7624-6156-ACEB-B5097EFF07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298656"/>
            <a:ext cx="9017328" cy="4260688"/>
          </a:xfrm>
        </p:spPr>
        <p:txBody>
          <a:bodyPr>
            <a:normAutofit/>
          </a:bodyPr>
          <a:lstStyle/>
          <a:p>
            <a:r>
              <a:rPr lang="ru-RU" sz="32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Популяция</a:t>
            </a:r>
            <a:r>
              <a:rPr lang="ru-RU" sz="32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представляет собой самую маленькую группу представителей одного вида</a:t>
            </a:r>
          </a:p>
          <a:p>
            <a:r>
              <a:rPr lang="ru-RU" sz="32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Подвид</a:t>
            </a:r>
            <a:r>
              <a:rPr lang="ru-RU" sz="32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является наименьшей таксономической категорией, которая включает совокупность географически изолированных популяций одного вида</a:t>
            </a:r>
            <a:endParaRPr lang="ru-RU" sz="3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24388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63832EE2-55C9-E31A-48B5-9D90ABD715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092308" cy="1320800"/>
          </a:xfrm>
        </p:spPr>
        <p:txBody>
          <a:bodyPr/>
          <a:lstStyle/>
          <a:p>
            <a:r>
              <a:rPr lang="ru-RU" dirty="0"/>
              <a:t>Экологическая и генетическая характеристики популяции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39580050-AF7F-5128-CBF1-74B2389B8E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6463" y="1636295"/>
            <a:ext cx="10571747" cy="4405068"/>
          </a:xfrm>
        </p:spPr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3200" kern="1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Механизмы образования соотношения полов  закрепленные эволюционно, обуславливают половой состав. Это такие механизмы как:</a:t>
            </a:r>
            <a:endParaRPr lang="ru-RU" sz="3200" kern="1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ru-RU" sz="3200" kern="1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первичный (в момент зачатия);</a:t>
            </a:r>
            <a:endParaRPr lang="ru-RU" sz="3200" kern="1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ru-RU" sz="3200" kern="1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вторичный (в момент рождения);</a:t>
            </a:r>
            <a:endParaRPr lang="ru-RU" sz="3200" kern="1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ru-RU" sz="3200" kern="1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третичный (во взрослом состоянии).</a:t>
            </a:r>
            <a:endParaRPr lang="ru-RU" sz="3200" kern="1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9979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28FA2580-F199-6574-CF5B-FEB6695A1B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8366" y="0"/>
            <a:ext cx="9108350" cy="6858000"/>
          </a:xfrm>
        </p:spPr>
        <p:txBody>
          <a:bodyPr>
            <a:normAutofit lnSpcReduction="10000"/>
          </a:bodyPr>
          <a:lstStyle/>
          <a:p>
            <a:r>
              <a:rPr lang="ru-RU" sz="3200" kern="1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Аллелофонд</a:t>
            </a:r>
            <a:r>
              <a:rPr lang="ru-RU" sz="3200" kern="1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популяции или генофонд, который представлен совокупностью аллелей, образующих генотипы представителей конкретной популяции – это генетическая характеристика популяции.</a:t>
            </a: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3200" kern="1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Есть определенные признаки генофондов природных популяций:</a:t>
            </a:r>
            <a:endParaRPr lang="ru-RU" sz="3200" kern="1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ru-RU" sz="3200" kern="1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наличие генетического единства;</a:t>
            </a:r>
            <a:endParaRPr lang="ru-RU" sz="3200" kern="1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ru-RU" sz="3200" kern="1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наследственное разнообразие (генетическая гетерогенность, полиморфизм);</a:t>
            </a:r>
            <a:endParaRPr lang="ru-RU" sz="3200" kern="1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ru-RU" sz="3200" kern="1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динамическое равновесие процента особей, имеющих различные генотипы.</a:t>
            </a:r>
            <a:endParaRPr lang="ru-RU" sz="3200" kern="1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sz="1800" kern="1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205787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B933B0FA-A66A-2801-AEA5-BA799072F2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8596668" cy="721895"/>
          </a:xfrm>
        </p:spPr>
        <p:txBody>
          <a:bodyPr/>
          <a:lstStyle/>
          <a:p>
            <a:r>
              <a:rPr lang="ru-RU" dirty="0"/>
              <a:t>Экосистема и ее факторы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19C8829A-141C-6DCD-EA81-2C7E01329C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721895"/>
            <a:ext cx="9881937" cy="2707105"/>
          </a:xfrm>
        </p:spPr>
        <p:txBody>
          <a:bodyPr/>
          <a:lstStyle/>
          <a:p>
            <a:r>
              <a:rPr lang="ru-RU" sz="3200" b="1" kern="1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Экосистема</a:t>
            </a:r>
            <a:r>
              <a:rPr lang="ru-RU" sz="3200" kern="1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(греч. </a:t>
            </a:r>
            <a:r>
              <a:rPr lang="ru-RU" sz="3200" kern="1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oikos</a:t>
            </a:r>
            <a:r>
              <a:rPr lang="ru-RU" sz="3200" kern="1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- жилище) - единый природный комплекс, образованный живыми организмами и средой их обитания, находящихся в закономерной взаимосвязи друг с другом и образующих систему.</a:t>
            </a:r>
            <a:endParaRPr lang="ru-RU" sz="3200" kern="1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4" name="Рисунок 3" descr="Экосистема">
            <a:hlinkClick r:id="rId2" tgtFrame="&quot;_blank&quot;"/>
            <a:extLst>
              <a:ext uri="{FF2B5EF4-FFF2-40B4-BE49-F238E27FC236}">
                <a16:creationId xmlns:a16="http://schemas.microsoft.com/office/drawing/2014/main" xmlns="" id="{09537EF4-097F-82DD-F57A-7F209922462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25979" y="2775284"/>
            <a:ext cx="6866021" cy="408588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011601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6E284654-7604-93EF-8151-9BB851E0A5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8596668" cy="545432"/>
          </a:xfrm>
        </p:spPr>
        <p:txBody>
          <a:bodyPr>
            <a:normAutofit/>
          </a:bodyPr>
          <a:lstStyle/>
          <a:p>
            <a:r>
              <a:rPr lang="ru-RU" sz="2800" dirty="0"/>
              <a:t>Продуценты, консументы и </a:t>
            </a:r>
            <a:r>
              <a:rPr lang="ru-RU" sz="2800" dirty="0" err="1"/>
              <a:t>редуценты</a:t>
            </a:r>
            <a:endParaRPr lang="ru-RU" sz="28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E0C7FF93-3487-3BF8-B1AE-24EBCC603E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1" y="545433"/>
            <a:ext cx="11181348" cy="6312567"/>
          </a:xfrm>
        </p:spPr>
        <p:txBody>
          <a:bodyPr>
            <a:normAutofit/>
          </a:bodyPr>
          <a:lstStyle/>
          <a:p>
            <a:pPr marL="0" lvl="0" indent="0">
              <a:lnSpc>
                <a:spcPct val="107000"/>
              </a:lnSpc>
              <a:spcAft>
                <a:spcPts val="800"/>
              </a:spcAft>
              <a:buNone/>
              <a:tabLst>
                <a:tab pos="457200" algn="l"/>
              </a:tabLst>
            </a:pPr>
            <a:r>
              <a:rPr lang="ru-RU" sz="2800" b="1" kern="1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Продуцентов</a:t>
            </a:r>
            <a:endParaRPr lang="ru-RU" sz="2800" b="1" kern="1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2800" kern="1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Растения, преобразующие энергию солнечного света в энергию химических связей. Создают органические вещества, потребляемые животными.</a:t>
            </a:r>
            <a:endParaRPr lang="ru-RU" sz="2800" kern="1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7000"/>
              </a:lnSpc>
              <a:spcAft>
                <a:spcPts val="800"/>
              </a:spcAft>
              <a:buNone/>
              <a:tabLst>
                <a:tab pos="457200" algn="l"/>
              </a:tabLst>
            </a:pPr>
            <a:r>
              <a:rPr lang="ru-RU" sz="2800" b="1" kern="1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Консументы</a:t>
            </a:r>
            <a:endParaRPr lang="ru-RU" sz="2800" b="1" kern="1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2800" kern="1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Животные - потребители готового органического вещества. Встречаются консументы I порядка - растительноядные организмы, консументы II, III и т.д. порядка - хищники.</a:t>
            </a:r>
            <a:endParaRPr lang="ru-RU" sz="2800" kern="1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7000"/>
              </a:lnSpc>
              <a:spcAft>
                <a:spcPts val="800"/>
              </a:spcAft>
              <a:buNone/>
              <a:tabLst>
                <a:tab pos="457200" algn="l"/>
              </a:tabLst>
            </a:pPr>
            <a:r>
              <a:rPr lang="ru-RU" sz="2800" b="1" kern="1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Редуценты</a:t>
            </a:r>
            <a:endParaRPr lang="ru-RU" sz="2800" b="1" kern="1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ru-RU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Это сапротрофы - грибы и бактерии, а также некоторые растения, которые разлагают останки мертвых организмов</a:t>
            </a:r>
            <a:endParaRPr lang="ru-RU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3857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01BAC07-2B83-AA48-FE17-4A1A24A034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8596668" cy="705853"/>
          </a:xfrm>
        </p:spPr>
        <p:txBody>
          <a:bodyPr>
            <a:normAutofit/>
          </a:bodyPr>
          <a:lstStyle/>
          <a:p>
            <a:r>
              <a:rPr lang="ru-RU" dirty="0"/>
              <a:t>Пищевые цепи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F31FE2C1-DB8C-88CB-6772-2079F5851C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705853"/>
            <a:ext cx="10122568" cy="3117264"/>
          </a:xfrm>
        </p:spPr>
        <p:txBody>
          <a:bodyPr/>
          <a:lstStyle/>
          <a:p>
            <a:r>
              <a:rPr lang="ru-RU" sz="2800" kern="1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Взаимоотношения между организмами разных трофических уровней отражаются в пищевых цепочках (трофических цепях), в которых каждое предыдущее звено служит пищей для последующего звена. Поток энергии и веществ идет однонаправленно: продуценты → консументы → </a:t>
            </a:r>
            <a:r>
              <a:rPr lang="ru-RU" sz="2800" kern="1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редуценты</a:t>
            </a:r>
            <a:r>
              <a:rPr lang="ru-RU" sz="2800" kern="1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sz="2800" kern="1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sz="2000" dirty="0">
              <a:solidFill>
                <a:schemeClr val="tx1"/>
              </a:solidFill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6A020C8B-4B17-64DB-5871-3BED22542B7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5900" y="2909125"/>
            <a:ext cx="8596668" cy="3948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2380231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</TotalTime>
  <Words>675</Words>
  <Application>Microsoft Office PowerPoint</Application>
  <PresentationFormat>Широкоэкранный</PresentationFormat>
  <Paragraphs>73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3" baseType="lpstr">
      <vt:lpstr>Arial</vt:lpstr>
      <vt:lpstr>Calibri</vt:lpstr>
      <vt:lpstr>Courier New</vt:lpstr>
      <vt:lpstr>Symbol</vt:lpstr>
      <vt:lpstr>Times New Roman</vt:lpstr>
      <vt:lpstr>Trebuchet MS</vt:lpstr>
      <vt:lpstr>Wingdings 3</vt:lpstr>
      <vt:lpstr>Аспект</vt:lpstr>
      <vt:lpstr>Популяция, сообщества, экосистемы </vt:lpstr>
      <vt:lpstr>Понятие и структура вида</vt:lpstr>
      <vt:lpstr>Презентация PowerPoint</vt:lpstr>
      <vt:lpstr>Понятие о популяции и подвиде</vt:lpstr>
      <vt:lpstr>Экологическая и генетическая характеристики популяции</vt:lpstr>
      <vt:lpstr>Презентация PowerPoint</vt:lpstr>
      <vt:lpstr>Экосистема и ее факторы</vt:lpstr>
      <vt:lpstr>Продуценты, консументы и редуценты</vt:lpstr>
      <vt:lpstr>Пищевые цепи</vt:lpstr>
      <vt:lpstr>Презентация PowerPoint</vt:lpstr>
      <vt:lpstr>Презентация PowerPoint</vt:lpstr>
      <vt:lpstr>Экологическая пирамида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Популяция, сообщества, экосистемы </dc:title>
  <dc:creator>Semechev Petr</dc:creator>
  <cp:lastModifiedBy>Студент-9</cp:lastModifiedBy>
  <cp:revision>2</cp:revision>
  <dcterms:created xsi:type="dcterms:W3CDTF">2025-03-13T18:24:33Z</dcterms:created>
  <dcterms:modified xsi:type="dcterms:W3CDTF">2025-03-14T04:34:55Z</dcterms:modified>
</cp:coreProperties>
</file>