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" y="4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ACF004F-B360-4EB1-A3C5-A442E4950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B6E2220-2E23-45B8-9509-A40487CF2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1767D91-3219-4F22-90D7-94EBD021A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51CD-36D2-477E-9880-FC9AA90EAAF2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5325E82-37BA-434C-AEE4-C817EF028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EBB913A-9214-4D78-B8E1-D8101F6F1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8613-B7AB-4698-8F25-1F96E46C2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06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573572-FFFF-4AB8-A884-54832D95C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B22047A-E42C-4B45-818E-90764777B1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B5059BC-9FAC-46B0-8503-C350FE727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51CD-36D2-477E-9880-FC9AA90EAAF2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2CE3379-57D3-474A-8FB2-431642BD5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DE39881-3688-41F0-9B77-1F3B99B08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8613-B7AB-4698-8F25-1F96E46C2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202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6EEE493-D5D9-490F-B14B-E7C8DF530B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ECBF0CB-6C5C-44AE-9FEC-ACB783B026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FCC0FC9-2A14-41F5-886C-61A274ADE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51CD-36D2-477E-9880-FC9AA90EAAF2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B865DC5-E207-4895-96EB-9E0A8A495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3B903D7-2C3E-4300-BEDF-515A3D940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8613-B7AB-4698-8F25-1F96E46C2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399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342B1C-16AD-402F-9A21-979C82688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66E4D43-ABCF-49FE-A711-E22C855F5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715F60B-78ED-4DB7-88E1-2B38C61CB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51CD-36D2-477E-9880-FC9AA90EAAF2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9419EDE-A1C5-48D7-8C66-6574AACCB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D435A07-67C4-4E3E-B63E-615330C23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8613-B7AB-4698-8F25-1F96E46C2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303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72C0AC4-1EC2-490D-B86B-C39DAB18A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E77DD21-5151-46B9-A85B-FBB17BA02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A9C59FC-B7B4-44FB-9DBF-7C276368E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51CD-36D2-477E-9880-FC9AA90EAAF2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FBD7E38-D132-4C80-9DE1-65923E2C8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EBA723F-991F-4C35-99FE-01C130595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8613-B7AB-4698-8F25-1F96E46C2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24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5011E0-30F6-451F-90B5-3A15EA786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B1B4F65-8AA6-4938-AED2-BBC04B4F14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BD0D139-DF5D-4FAD-B800-C72D2931AC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78D0446-FAB5-40B1-B3D0-2D9A3CD6C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51CD-36D2-477E-9880-FC9AA90EAAF2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EF29ED9-DC86-4C76-9F43-558BB79B0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7CA0B85-C640-44A8-AD23-9091B3F90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8613-B7AB-4698-8F25-1F96E46C2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36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FFC076-0AAB-4827-8F93-7F2BDDF5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707A626-96EB-4AA6-A0AF-9AB4E8397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7119687-320A-45B6-9C09-8A267A03C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639CEB7-4161-4236-9C4A-FC47EC0C35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24E07DB-9290-4968-B3CA-3D2E57DB99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BC7F4528-F1EA-4B8F-A9EC-6E642F9FA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51CD-36D2-477E-9880-FC9AA90EAAF2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AB6369F9-0F7C-47DA-9481-E4FBBE60A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ABD09B1A-F073-47D0-93DC-340688F20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8613-B7AB-4698-8F25-1F96E46C2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87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90620A-48FC-427C-BA56-341D07CD5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CEB87B5-7C2A-419E-AC30-D1262E5A2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51CD-36D2-477E-9880-FC9AA90EAAF2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49478E8-E327-42D6-9F83-2C85D95AC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0C757EA-CEA1-4485-9DE1-E77CB5196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8613-B7AB-4698-8F25-1F96E46C2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74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504B0ED-3075-45A5-A93B-0F2868A0F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51CD-36D2-477E-9880-FC9AA90EAAF2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D0105365-AF45-4AA2-874D-348DDB1C4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75C9411-26B8-48B2-A1B8-1D26ED5B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8613-B7AB-4698-8F25-1F96E46C2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017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E61F66-8B93-4BDD-8979-EF0D4CC5A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E79627B-50CC-47E8-93A6-092B06D20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A0ED904-223F-4F1C-9C8C-EB45C9ADB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65260C3-CB98-417A-BA93-79217D1F4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51CD-36D2-477E-9880-FC9AA90EAAF2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AB05E33-F7C9-4797-89F5-6F3D1F848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5BBB720-E982-428B-9E99-79098A992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8613-B7AB-4698-8F25-1F96E46C2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48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CF7285-CEFC-4457-BB12-3559E5F90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78C547B7-CF61-4D1C-B45B-FA059241BE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A5E4CD9-2E0F-4190-A282-67B1F2CDC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EED4591-283B-4EAB-921E-4674AFE8C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51CD-36D2-477E-9880-FC9AA90EAAF2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0F673B1-7F9F-4980-8E3C-FE628A953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7993F8D-4542-410E-801B-AE7BE68CA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8613-B7AB-4698-8F25-1F96E46C2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47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4CB6DF-8E98-4A29-BE6A-880D81A3C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DB66EA5-2260-4780-AB68-6B71560CB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320F465-4585-4A8D-A656-9054D88DD7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E51CD-36D2-477E-9880-FC9AA90EAAF2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6BB3921-50C6-47FB-8B99-3E58019B1E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C26F05B-C980-4A3A-AE69-ADB61ACE97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C8613-B7AB-4698-8F25-1F96E46C2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13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847927-787F-40AE-AA31-A6E15B380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933018"/>
          </a:xfrm>
        </p:spPr>
        <p:txBody>
          <a:bodyPr/>
          <a:lstStyle/>
          <a:p>
            <a:r>
              <a:rPr lang="ru-RU" dirty="0" smtClean="0"/>
              <a:t>Растворы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3EFEFC3-E576-434E-9D8D-353068B768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034145"/>
            <a:ext cx="10668000" cy="2223655"/>
          </a:xfrm>
        </p:spPr>
        <p:txBody>
          <a:bodyPr/>
          <a:lstStyle/>
          <a:p>
            <a:pPr algn="l"/>
            <a:r>
              <a:rPr lang="ru-RU" sz="3600" dirty="0"/>
              <a:t>Растворение — что это за процесс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dirty="0"/>
              <a:t>Основные этапы: физическая и химическая стадия</a:t>
            </a:r>
          </a:p>
          <a:p>
            <a:pPr algn="l"/>
            <a:r>
              <a:rPr lang="ru-RU" sz="3600" dirty="0"/>
              <a:t>Факторы растворимости веществ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54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3F38FDB-B683-4E53-A969-4030A519A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r>
              <a:rPr lang="ru-RU" sz="3200" dirty="0"/>
              <a:t>Когда вещество контактирует с водной средой, можно получить следующий результат:</a:t>
            </a:r>
          </a:p>
          <a:p>
            <a:pPr marL="0" indent="0">
              <a:buNone/>
            </a:pPr>
            <a:r>
              <a:rPr lang="ru-RU" sz="3200" dirty="0"/>
              <a:t>1.Вещество растворяется в воде, то есть происходит перемешивание на атомно-молекулярном уровне.</a:t>
            </a:r>
          </a:p>
          <a:p>
            <a:pPr marL="0" indent="0">
              <a:buNone/>
            </a:pPr>
            <a:r>
              <a:rPr lang="ru-RU" sz="3200" dirty="0"/>
              <a:t>2.Химическая реакция.</a:t>
            </a:r>
          </a:p>
          <a:p>
            <a:pPr marL="0" indent="0">
              <a:buNone/>
            </a:pPr>
            <a:r>
              <a:rPr lang="ru-RU" sz="3200" dirty="0"/>
              <a:t>3.Отсутствие растворения, химическая реакция не наблюдается. </a:t>
            </a:r>
          </a:p>
          <a:p>
            <a:r>
              <a:rPr lang="ru-RU" sz="3200" dirty="0">
                <a:solidFill>
                  <a:schemeClr val="accent2"/>
                </a:solidFill>
              </a:rPr>
              <a:t>Коэффициент растворимости </a:t>
            </a:r>
            <a:r>
              <a:rPr lang="ru-RU" sz="3200" dirty="0"/>
              <a:t>определяется, как отношение массы растворенного вещества к массе растворителя (к примеру, 10 г соли на 100 г воды).</a:t>
            </a:r>
          </a:p>
          <a:p>
            <a:r>
              <a:rPr lang="ru-RU" sz="3200" dirty="0"/>
              <a:t>В зависимости от того, какой концентрацией обладает растворенное вещество, растворы условно разделяют на: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/>
              <a:t>ненасыщенные;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/>
              <a:t>насыщенные;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/>
              <a:t>перенасыщенные.</a:t>
            </a:r>
          </a:p>
        </p:txBody>
      </p:sp>
    </p:spTree>
    <p:extLst>
      <p:ext uri="{BB962C8B-B14F-4D97-AF65-F5344CB8AC3E}">
        <p14:creationId xmlns:p14="http://schemas.microsoft.com/office/powerpoint/2010/main" val="333949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BB3252B-40E6-4B45-A838-679787797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solidFill>
                  <a:srgbClr val="FF0000"/>
                </a:solidFill>
              </a:rPr>
              <a:t>Формула</a:t>
            </a:r>
            <a:r>
              <a:rPr lang="ru-RU" sz="3600" dirty="0"/>
              <a:t> 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accent2"/>
                </a:solidFill>
              </a:rPr>
              <a:t>Растворимость</a:t>
            </a:r>
            <a:r>
              <a:rPr lang="ru-RU" sz="3600" dirty="0"/>
              <a:t>:</a:t>
            </a:r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r>
              <a:rPr lang="ru-RU" sz="3600" dirty="0"/>
              <a:t>где m </a:t>
            </a:r>
            <a:r>
              <a:rPr lang="ru-RU" sz="3600" dirty="0" err="1"/>
              <a:t>р.в</a:t>
            </a:r>
            <a:r>
              <a:rPr lang="ru-RU" sz="3600" dirty="0"/>
              <a:t>. определяет массу растворенного вещества, г;</a:t>
            </a:r>
          </a:p>
          <a:p>
            <a:pPr marL="0" indent="0">
              <a:buNone/>
            </a:pPr>
            <a:r>
              <a:rPr lang="ru-RU" sz="3600" dirty="0"/>
              <a:t>m р-ля является массой растворителя,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F789F630-7F85-456F-AACD-1F5BF994D2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797" r="21027" b="8116"/>
          <a:stretch/>
        </p:blipFill>
        <p:spPr>
          <a:xfrm>
            <a:off x="1650000" y="1608667"/>
            <a:ext cx="8891999" cy="267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33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7ED6637-A2C7-4B1B-9365-22F225616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Растворимость веществ зависит от нескольких факторов:</a:t>
            </a:r>
          </a:p>
          <a:p>
            <a:pPr marL="0" indent="0">
              <a:buNone/>
            </a:pPr>
            <a:r>
              <a:rPr lang="ru-RU" sz="3600" dirty="0"/>
              <a:t>1) Природа растворенного вещества и растворителя;</a:t>
            </a:r>
          </a:p>
          <a:p>
            <a:pPr marL="0" indent="0">
              <a:buNone/>
            </a:pPr>
            <a:r>
              <a:rPr lang="ru-RU" sz="3600" dirty="0"/>
              <a:t>2) Температура;</a:t>
            </a:r>
          </a:p>
          <a:p>
            <a:pPr marL="0" indent="0">
              <a:buNone/>
            </a:pPr>
            <a:r>
              <a:rPr lang="ru-RU" sz="3600" dirty="0"/>
              <a:t>3) Давление;</a:t>
            </a:r>
          </a:p>
          <a:p>
            <a:pPr marL="0" indent="0">
              <a:buNone/>
            </a:pPr>
            <a:r>
              <a:rPr lang="ru-RU" sz="3600" dirty="0"/>
              <a:t>4) Посторонние вещества.</a:t>
            </a:r>
          </a:p>
          <a:p>
            <a:r>
              <a:rPr lang="ru-RU" sz="3600" dirty="0"/>
              <a:t>Закон У. Генри: растворимость газа при стабильной температуре прямо пропорциональна его давлению над жидкостью.</a:t>
            </a:r>
          </a:p>
        </p:txBody>
      </p:sp>
    </p:spTree>
    <p:extLst>
      <p:ext uri="{BB962C8B-B14F-4D97-AF65-F5344CB8AC3E}">
        <p14:creationId xmlns:p14="http://schemas.microsoft.com/office/powerpoint/2010/main" val="179336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E180EE7-7D71-428F-8EB8-4C5FCF520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solidFill>
                  <a:srgbClr val="00B050"/>
                </a:solidFill>
              </a:rPr>
              <a:t>Растворение — что это за процесс</a:t>
            </a: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однородные (гомогенные) системы, в состав которых входят: растворенные вещества, растворитель и (возможно) продукты химической реакции, протекающей между ними.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раствора характерно содержание двух и более компонентов.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растворов: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жидкие;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твердые;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газообразные.</a:t>
            </a:r>
          </a:p>
        </p:txBody>
      </p:sp>
    </p:spTree>
    <p:extLst>
      <p:ext uri="{BB962C8B-B14F-4D97-AF65-F5344CB8AC3E}">
        <p14:creationId xmlns:p14="http://schemas.microsoft.com/office/powerpoint/2010/main" val="346290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7FEAC95-A1F0-4851-9E52-0835B7020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accent2"/>
                </a:solidFill>
                <a:latin typeface="Times New Roman" panose="02020603050405020304" pitchFamily="18" charset="0"/>
              </a:rPr>
              <a:t>Растворитель</a:t>
            </a:r>
            <a:r>
              <a:rPr lang="ru-RU" sz="3600" dirty="0">
                <a:latin typeface="Times New Roman" panose="02020603050405020304" pitchFamily="18" charset="0"/>
              </a:rPr>
              <a:t> представляет собой вещество, сохраняющее стабильность агрегатного состояния в процессе растворения.</a:t>
            </a:r>
            <a:endParaRPr lang="en-US" sz="3600" dirty="0">
              <a:latin typeface="Times New Roman" panose="02020603050405020304" pitchFamily="18" charset="0"/>
            </a:endParaRPr>
          </a:p>
          <a:p>
            <a:r>
              <a:rPr lang="ru-RU" sz="3600" dirty="0"/>
              <a:t>Когда смешивают вещества с идентичными агрегатными состояниями, к примеру</a:t>
            </a:r>
            <a:r>
              <a:rPr lang="en-US" sz="3600" dirty="0"/>
              <a:t> </a:t>
            </a:r>
            <a:r>
              <a:rPr lang="ru-RU" sz="3600" dirty="0"/>
              <a:t>газ с газом, роль растворителя играет компонент с большим содержанием. Процесс, при котором образуется раствор, определяется особенностью взаимодействия частиц растворителя с частицами растворенного вещества и их природой.</a:t>
            </a:r>
            <a:endParaRPr lang="en-US" sz="3600" dirty="0"/>
          </a:p>
          <a:p>
            <a:r>
              <a:rPr lang="ru-RU" sz="3600" dirty="0">
                <a:solidFill>
                  <a:schemeClr val="accent2"/>
                </a:solidFill>
              </a:rPr>
              <a:t>Растворение</a:t>
            </a:r>
            <a:r>
              <a:rPr lang="ru-RU" sz="3600" dirty="0"/>
              <a:t> является физико-химическим процессом, в котором можно наблюдать взаимодействие частиц между собой, что приводит к образованию раствора.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87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20F5D3-7F80-4645-AF06-8E2EB4DEC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ru-RU" sz="3600" dirty="0"/>
              <a:t>Растворение представляет собой результат взаимодействия молекул вещества, играющего роль растворителя, с частицами растворенного вещества.</a:t>
            </a:r>
            <a:endParaRPr lang="en-US" sz="3600" dirty="0"/>
          </a:p>
          <a:p>
            <a:r>
              <a:rPr lang="ru-RU" sz="3600" dirty="0"/>
              <a:t>Когда растворитель и растворенное вещество участвуют в химическом взаимодействии, можно наблюдать изменение химических свойств раствора.</a:t>
            </a:r>
            <a:endParaRPr lang="en-US" sz="3600" dirty="0"/>
          </a:p>
          <a:p>
            <a:r>
              <a:rPr lang="ru-RU" sz="3600" dirty="0"/>
              <a:t>Теплота растворения зависит от природы компонентов раствора.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503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3082A73-CA21-49B1-9251-972F673A4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solidFill>
                  <a:srgbClr val="00B050"/>
                </a:solidFill>
              </a:rPr>
              <a:t>Основные этапы: физическая и химическая стадия</a:t>
            </a:r>
          </a:p>
          <a:p>
            <a:pPr marL="0" indent="0">
              <a:buNone/>
            </a:pPr>
            <a:r>
              <a:rPr lang="ru-RU" sz="4000" dirty="0"/>
              <a:t>1. Кристаллическая решетка разрушается, что является физической стороной процесса. В результате поглощается теплота, то есть </a:t>
            </a:r>
            <a:r>
              <a:rPr lang="ru-RU" sz="4000" dirty="0">
                <a:sym typeface="Symbol" panose="05050102010706020507" pitchFamily="18" charset="2"/>
              </a:rPr>
              <a:t></a:t>
            </a:r>
            <a:r>
              <a:rPr lang="en-US" sz="4000" dirty="0">
                <a:sym typeface="Symbol" panose="05050102010706020507" pitchFamily="18" charset="2"/>
              </a:rPr>
              <a:t>H1&gt;0.</a:t>
            </a:r>
          </a:p>
          <a:p>
            <a:pPr marL="0" indent="0">
              <a:buNone/>
            </a:pPr>
            <a:r>
              <a:rPr lang="ru-RU" sz="4000" dirty="0">
                <a:sym typeface="Symbol" panose="05050102010706020507" pitchFamily="18" charset="2"/>
              </a:rPr>
              <a:t>2. Частицы вещества взаимодействуют с молекулами растворителя, что соответствует химической стороне процесса. В итоге выделяется теплота, то есть </a:t>
            </a:r>
            <a:r>
              <a:rPr lang="en-US" sz="4000" dirty="0">
                <a:sym typeface="Symbol" panose="05050102010706020507" pitchFamily="18" charset="2"/>
              </a:rPr>
              <a:t>H</a:t>
            </a:r>
            <a:r>
              <a:rPr lang="ru-RU" sz="4000" dirty="0">
                <a:sym typeface="Symbol" panose="05050102010706020507" pitchFamily="18" charset="2"/>
              </a:rPr>
              <a:t>2</a:t>
            </a:r>
            <a:r>
              <a:rPr lang="en-US" sz="4000" dirty="0">
                <a:sym typeface="Symbol" panose="05050102010706020507" pitchFamily="18" charset="2"/>
              </a:rPr>
              <a:t>&lt;0</a:t>
            </a:r>
            <a:endParaRPr lang="ru-RU" sz="40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ru-RU" sz="4000" dirty="0">
                <a:sym typeface="Symbol" panose="05050102010706020507" pitchFamily="18" charset="2"/>
              </a:rPr>
              <a:t>3. Суммарный тепловой эффект: </a:t>
            </a:r>
            <a:r>
              <a:rPr lang="en-US" sz="4000" dirty="0">
                <a:sym typeface="Symbol" panose="05050102010706020507" pitchFamily="18" charset="2"/>
              </a:rPr>
              <a:t>H</a:t>
            </a:r>
            <a:r>
              <a:rPr lang="ru-RU" sz="4000" dirty="0">
                <a:sym typeface="Symbol" panose="05050102010706020507" pitchFamily="18" charset="2"/>
              </a:rPr>
              <a:t>= </a:t>
            </a:r>
            <a:r>
              <a:rPr lang="en-US" sz="4000" dirty="0">
                <a:sym typeface="Symbol" panose="05050102010706020507" pitchFamily="18" charset="2"/>
              </a:rPr>
              <a:t>H1</a:t>
            </a:r>
            <a:r>
              <a:rPr lang="ru-RU" sz="4000" dirty="0">
                <a:sym typeface="Symbol" panose="05050102010706020507" pitchFamily="18" charset="2"/>
              </a:rPr>
              <a:t>+</a:t>
            </a:r>
            <a:r>
              <a:rPr lang="en-US" sz="4000" dirty="0">
                <a:sym typeface="Symbol" panose="05050102010706020507" pitchFamily="18" charset="2"/>
              </a:rPr>
              <a:t>H</a:t>
            </a:r>
            <a:r>
              <a:rPr lang="ru-RU" sz="4000" dirty="0">
                <a:sym typeface="Symbol" panose="05050102010706020507" pitchFamily="18" charset="2"/>
              </a:rPr>
              <a:t>2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2863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DB766D7-5D4B-4560-9852-4FE8A8324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Классификация растворов в зависимости от механизма растворения: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/>
              <a:t>физические;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/>
              <a:t>химические.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accent2"/>
                </a:solidFill>
              </a:rPr>
              <a:t>Физическим растворением </a:t>
            </a:r>
            <a:r>
              <a:rPr lang="ru-RU" sz="3600" dirty="0"/>
              <a:t>называют процесс разрыва и образования лишь межмолекулярных связей, в том числе, водородных.</a:t>
            </a:r>
          </a:p>
          <a:p>
            <a:pPr marL="0" indent="0">
              <a:buNone/>
            </a:pPr>
            <a:r>
              <a:rPr lang="ru-RU" sz="3600" dirty="0"/>
              <a:t>Физическое растворение можно наблюдать только в случае определенных веществ, выполняющих роль растворителя и растворенного вещества, не вступающих в химические реакции между собой</a:t>
            </a:r>
          </a:p>
        </p:txBody>
      </p:sp>
    </p:spTree>
    <p:extLst>
      <p:ext uri="{BB962C8B-B14F-4D97-AF65-F5344CB8AC3E}">
        <p14:creationId xmlns:p14="http://schemas.microsoft.com/office/powerpoint/2010/main" val="364165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222494A-F435-4A09-A6EB-52ED505DA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accent2"/>
                </a:solidFill>
              </a:rPr>
              <a:t>Химическое растворение </a:t>
            </a:r>
            <a:r>
              <a:rPr lang="ru-RU" sz="3600" dirty="0"/>
              <a:t>является видом растворения, которое предполагает разрушение исходных химических связей в процессе химического превращения.</a:t>
            </a:r>
          </a:p>
          <a:p>
            <a:pPr marL="0" indent="0">
              <a:buNone/>
            </a:pPr>
            <a:r>
              <a:rPr lang="ru-RU" sz="3600" dirty="0"/>
              <a:t>Например: химическое растворение протекает при электрической диссоциации растворяемого вещества.</a:t>
            </a:r>
          </a:p>
          <a:p>
            <a:r>
              <a:rPr lang="ru-RU" sz="3600" dirty="0"/>
              <a:t>При растворении имеет место следующая закономерность: подобное хорошо растворяется в подобном.</a:t>
            </a:r>
          </a:p>
          <a:p>
            <a:pPr marL="0" indent="0">
              <a:buNone/>
            </a:pPr>
            <a:r>
              <a:rPr lang="ru-RU" sz="3600" dirty="0"/>
              <a:t>Так, в неполярных растворителях хорошо растворяются неполярные вещества. Полярными растворителями целесообразно растворять полярные вещества.</a:t>
            </a:r>
          </a:p>
        </p:txBody>
      </p:sp>
    </p:spTree>
    <p:extLst>
      <p:ext uri="{BB962C8B-B14F-4D97-AF65-F5344CB8AC3E}">
        <p14:creationId xmlns:p14="http://schemas.microsoft.com/office/powerpoint/2010/main" val="136785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296732-35CE-4F21-9B68-5A9300D66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rgbClr val="00B050"/>
                </a:solidFill>
              </a:rPr>
              <a:t>Признаки химического взаимодействия при </a:t>
            </a:r>
            <a:r>
              <a:rPr lang="ru-RU" sz="3200" dirty="0" smtClean="0">
                <a:solidFill>
                  <a:srgbClr val="00B050"/>
                </a:solidFill>
              </a:rPr>
              <a:t>растворении</a:t>
            </a:r>
          </a:p>
          <a:p>
            <a:r>
              <a:rPr lang="ru-RU" sz="3200" dirty="0" smtClean="0"/>
              <a:t>Физические </a:t>
            </a:r>
            <a:r>
              <a:rPr lang="ru-RU" sz="3200" dirty="0"/>
              <a:t>признаки растворения выражаются в виде диффузии</a:t>
            </a:r>
          </a:p>
          <a:p>
            <a:r>
              <a:rPr lang="ru-RU" sz="3200" dirty="0"/>
              <a:t>Ученые-физики определяют </a:t>
            </a:r>
            <a:r>
              <a:rPr lang="ru-RU" sz="3200" dirty="0">
                <a:solidFill>
                  <a:schemeClr val="accent2"/>
                </a:solidFill>
              </a:rPr>
              <a:t>диффузию</a:t>
            </a:r>
            <a:r>
              <a:rPr lang="ru-RU" sz="3200" dirty="0"/>
              <a:t> так: это процесс проникновения молекул одного вещества между молекулами другого, то есть перемешивания веществ между собой. </a:t>
            </a:r>
          </a:p>
          <a:p>
            <a:r>
              <a:rPr lang="ru-RU" sz="3200" dirty="0">
                <a:solidFill>
                  <a:srgbClr val="0070C0"/>
                </a:solidFill>
              </a:rPr>
              <a:t>Признаками химических явлений являются</a:t>
            </a:r>
            <a:r>
              <a:rPr lang="ru-RU" sz="3200" dirty="0"/>
              <a:t>:</a:t>
            </a:r>
          </a:p>
          <a:p>
            <a:pPr marL="0" indent="0">
              <a:buNone/>
            </a:pPr>
            <a:r>
              <a:rPr lang="ru-RU" sz="3200" dirty="0"/>
              <a:t>теплота выделяется, либо поглощается;</a:t>
            </a:r>
          </a:p>
          <a:p>
            <a:pPr marL="0" indent="0">
              <a:buNone/>
            </a:pPr>
            <a:r>
              <a:rPr lang="ru-RU" sz="3200" dirty="0"/>
              <a:t>окраска некоторых соединений меняется в процессе образования растворов.</a:t>
            </a:r>
          </a:p>
          <a:p>
            <a:r>
              <a:rPr lang="ru-RU" sz="3200" dirty="0"/>
              <a:t>Когда концентрированная серная кислота растворяется в водной среде, температура раствора значительно повышается. Данное явление нашло практическое применение в «химических грелках».</a:t>
            </a:r>
          </a:p>
        </p:txBody>
      </p:sp>
    </p:spTree>
    <p:extLst>
      <p:ext uri="{BB962C8B-B14F-4D97-AF65-F5344CB8AC3E}">
        <p14:creationId xmlns:p14="http://schemas.microsoft.com/office/powerpoint/2010/main" val="230907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DF31C77-E1C3-4D81-BDCA-21A325E18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rgbClr val="00B050"/>
                </a:solidFill>
              </a:rPr>
              <a:t>Факторы растворимости веществ</a:t>
            </a:r>
          </a:p>
          <a:p>
            <a:r>
              <a:rPr lang="ru-RU" sz="3200" dirty="0">
                <a:solidFill>
                  <a:schemeClr val="accent2"/>
                </a:solidFill>
              </a:rPr>
              <a:t>Растворимость</a:t>
            </a:r>
            <a:r>
              <a:rPr lang="ru-RU" sz="3200" dirty="0"/>
              <a:t> представляет собой свойство вещества растворяться в каком-либо растворителе.</a:t>
            </a:r>
          </a:p>
          <a:p>
            <a:r>
              <a:rPr lang="ru-RU" sz="3200" dirty="0"/>
              <a:t>Мера растворимости при заданных условиях определена содержанием данного вещества в насыщенном растворе. Существует условная классификация веществ в зависимости от их способности растворяться: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accent2"/>
                </a:solidFill>
              </a:rPr>
              <a:t>Малорастворимые</a:t>
            </a:r>
            <a:r>
              <a:rPr lang="ru-RU" sz="3200" dirty="0"/>
              <a:t> (от 0,001 до 1 грамма растворенного вещества на 100 грамм растворителя);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accent2"/>
                </a:solidFill>
              </a:rPr>
              <a:t>Растворимые</a:t>
            </a:r>
            <a:r>
              <a:rPr lang="ru-RU" sz="3200" dirty="0"/>
              <a:t> (больше 1 г растворенного вещества на 100 г растворителя);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accent2"/>
                </a:solidFill>
              </a:rPr>
              <a:t>Нерастворимые</a:t>
            </a:r>
            <a:r>
              <a:rPr lang="ru-RU" sz="3200" dirty="0"/>
              <a:t> (менее 0,001 г растворенного вещества на 100 г растворителя).</a:t>
            </a:r>
          </a:p>
        </p:txBody>
      </p:sp>
    </p:spTree>
    <p:extLst>
      <p:ext uri="{BB962C8B-B14F-4D97-AF65-F5344CB8AC3E}">
        <p14:creationId xmlns:p14="http://schemas.microsoft.com/office/powerpoint/2010/main" val="99679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 Microsoft PowerPoint (2)" id="{943C478F-C904-4998-86FE-667FB384C940}" vid="{F693138F-2678-4429-9EE8-AB22CF482F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Microsoft PowerPoint (2)</Template>
  <TotalTime>159</TotalTime>
  <Words>649</Words>
  <Application>Microsoft Office PowerPoint</Application>
  <PresentationFormat>Широкоэкранный</PresentationFormat>
  <Paragraphs>68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Symbol</vt:lpstr>
      <vt:lpstr>Times New Roman</vt:lpstr>
      <vt:lpstr>Тема Office</vt:lpstr>
      <vt:lpstr>Растворы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Semechev Petr</dc:creator>
  <cp:lastModifiedBy>Студент-9</cp:lastModifiedBy>
  <cp:revision>8</cp:revision>
  <dcterms:created xsi:type="dcterms:W3CDTF">2024-04-10T18:54:25Z</dcterms:created>
  <dcterms:modified xsi:type="dcterms:W3CDTF">2024-04-11T07:37:11Z</dcterms:modified>
</cp:coreProperties>
</file>