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001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33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9969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097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5656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374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253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9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447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27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41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51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977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67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14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85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60838-DDF1-42C0-B667-D93AB21A8838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55E7FE-D352-42C6-A5DA-DA390EDBD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45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0575721-D49E-59F5-1F2C-EF9A8D12D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953" y="0"/>
            <a:ext cx="8769911" cy="1682774"/>
          </a:xfrm>
        </p:spPr>
        <p:txBody>
          <a:bodyPr/>
          <a:lstStyle/>
          <a:p>
            <a:pPr algn="l"/>
            <a:r>
              <a:rPr lang="ru-RU" b="1" dirty="0"/>
              <a:t>Популяция, сообщества, экосистемы </a:t>
            </a:r>
            <a:r>
              <a:rPr lang="ru-RU" b="1" dirty="0" smtClean="0"/>
              <a:t>(</a:t>
            </a:r>
            <a:r>
              <a:rPr lang="en-US" b="1" dirty="0" smtClean="0"/>
              <a:t>II</a:t>
            </a:r>
            <a:r>
              <a:rPr lang="ru-RU" b="1" smtClean="0"/>
              <a:t>)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3CB61CE4-49C5-9EC1-3E91-B0BCE04A2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953" y="2245479"/>
            <a:ext cx="8535449" cy="3815352"/>
          </a:xfrm>
        </p:spPr>
        <p:txBody>
          <a:bodyPr>
            <a:no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2800" dirty="0" err="1" smtClean="0">
                <a:solidFill>
                  <a:schemeClr val="tx1"/>
                </a:solidFill>
              </a:rPr>
              <a:t>Биомасса,продукция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</a:rPr>
              <a:t>Круговорот веществ и поток энергии в </a:t>
            </a:r>
            <a:r>
              <a:rPr lang="ru-RU" sz="2800" dirty="0" smtClean="0">
                <a:solidFill>
                  <a:schemeClr val="tx1"/>
                </a:solidFill>
              </a:rPr>
              <a:t>экосистеме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</a:rPr>
              <a:t>Свойства </a:t>
            </a:r>
            <a:r>
              <a:rPr lang="ru-RU" sz="2800" dirty="0" smtClean="0">
                <a:solidFill>
                  <a:schemeClr val="tx1"/>
                </a:solidFill>
              </a:rPr>
              <a:t>экосистем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</a:rPr>
              <a:t>Понятие качественных и количественных </a:t>
            </a:r>
            <a:r>
              <a:rPr lang="ru-RU" sz="2800" dirty="0" smtClean="0">
                <a:solidFill>
                  <a:schemeClr val="tx1"/>
                </a:solidFill>
              </a:rPr>
              <a:t>характеристик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</a:rPr>
              <a:t>Понятие о биомассе и продукции экосистемы</a:t>
            </a:r>
          </a:p>
        </p:txBody>
      </p:sp>
    </p:spTree>
    <p:extLst>
      <p:ext uri="{BB962C8B-B14F-4D97-AF65-F5344CB8AC3E}">
        <p14:creationId xmlns:p14="http://schemas.microsoft.com/office/powerpoint/2010/main" val="2357096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CDED765-C8A0-E3E7-3517-26DA80351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/>
              <a:t>Понятие о биомассе и продукции экосистемы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49ACBFA-9348-44A1-8023-1E2A84D70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320800"/>
            <a:ext cx="10058401" cy="5537200"/>
          </a:xfrm>
        </p:spPr>
        <p:txBody>
          <a:bodyPr>
            <a:normAutofit/>
          </a:bodyPr>
          <a:lstStyle/>
          <a:p>
            <a:r>
              <a:rPr lang="ru-RU" sz="3200" b="1" i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Первичная продукция</a:t>
            </a: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— биомасса, созданная автотрофными организмами (продуцентами) из минеральных веществ в процессе фото- или хемосинтеза. Основное количество образующихся таким путем органических веществ создают зеленые растения. Эффективность превращения поглощаемой ими солнечной энергии в энергию химических связей органических веществ составляет в среднем 1 %. </a:t>
            </a:r>
          </a:p>
          <a:p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 закономерность получила название </a:t>
            </a:r>
            <a:r>
              <a:rPr lang="ru-RU" sz="3200" b="1" i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правило 1 %.</a:t>
            </a:r>
            <a:endParaRPr lang="ru-RU" sz="3200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403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7D96F5A-E7CB-7144-0766-F8792D166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4168" y="0"/>
            <a:ext cx="5422231" cy="6858000"/>
          </a:xfrm>
        </p:spPr>
        <p:txBody>
          <a:bodyPr/>
          <a:lstStyle/>
          <a:p>
            <a:r>
              <a:rPr lang="ru-RU" sz="3600" b="1" i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Вторичная продукция</a:t>
            </a:r>
            <a:r>
              <a:rPr lang="ru-RU" sz="36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— биомасса, созданная гетеротрофными организмами (консументами и </a:t>
            </a:r>
            <a:r>
              <a:rPr lang="ru-RU" sz="36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редуцентами</a:t>
            </a:r>
            <a:r>
              <a:rPr lang="ru-RU" sz="36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за счет энергии органического вещества (ЧПП), синтезированного продуцентами в процессе фотосинтеза.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E0735D5-D72D-68A0-4DFF-4A9031C2A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8063" y="982579"/>
            <a:ext cx="6876830" cy="48928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55E5DE4-B85A-B998-BD28-E33B36ED8D18}"/>
              </a:ext>
            </a:extLst>
          </p:cNvPr>
          <p:cNvSpPr txBox="1"/>
          <p:nvPr/>
        </p:nvSpPr>
        <p:spPr>
          <a:xfrm>
            <a:off x="5646821" y="6334779"/>
            <a:ext cx="6545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Чистая первичная продукция (ЧПП)</a:t>
            </a:r>
          </a:p>
        </p:txBody>
      </p:sp>
    </p:spTree>
    <p:extLst>
      <p:ext uri="{BB962C8B-B14F-4D97-AF65-F5344CB8AC3E}">
        <p14:creationId xmlns:p14="http://schemas.microsoft.com/office/powerpoint/2010/main" val="3389179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9463804-A69A-0AB1-125D-A184B0F5C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641305" cy="6858000"/>
          </a:xfrm>
        </p:spPr>
        <p:txBody>
          <a:bodyPr>
            <a:normAutofit lnSpcReduction="10000"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Биомасса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суммарная масса особей сообщества организмов произведенное за единицу времени и соотнесенное к единице площади или объема места обитания данного биоценоза. Выражается в единицах массы вещества на единицу площади или объема (кг/га, кг/м3)</a:t>
            </a:r>
          </a:p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Продукция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суммарная биомасса образованная в экосистеме за определенное время. Различают первичную продукцию, произведенную продуцентами, вторичную продукцию, которую образуют гетеротрофы, консументы и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редуценты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6288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C7C33D-BB31-2062-C35B-305ACE571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/>
              <a:t>Круговорот веществ и поток энергии в экосистеме.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AAF6CF8-031B-162A-DFB8-9B221DBC7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" y="1320800"/>
            <a:ext cx="8595003" cy="55372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Основу существования экосистем составляют происходящие в ней круговорот веществ и поток энергии. Они осуществляются по трофическим уровням - совокупностям организмов, объединенных типами питания 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два типа трофических цепей: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пастбищные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или цепи выедания, и (от лат.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detritus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истертый), или цепи разложения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детритные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F8E22108-EBAB-BD7D-1224-3850B16D5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6668" y="0"/>
            <a:ext cx="3595332" cy="366845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1BC64A8-53CF-3217-5262-ED14622EE8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6669" y="3696531"/>
            <a:ext cx="3595332" cy="316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851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25DEB11-85B7-969B-95D8-2BCC93890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/>
              <a:t>Свойства экосистем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3C00A70-134E-2E61-B3B9-25F040611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0800"/>
            <a:ext cx="8596668" cy="553720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Экосистемы способны к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самовоспроизводству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т.е. к воссозданию потока энергии и круговорота веществ </a:t>
            </a:r>
          </a:p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Экосистемы обладают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устойчивостью</a:t>
            </a:r>
          </a:p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экосистем характерна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Экосистемы способны к </a:t>
            </a:r>
            <a:r>
              <a:rPr lang="ru-RU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саморазвитию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3DBCBBBB-0114-3073-A9F2-C25B3A3BB4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6668" y="0"/>
            <a:ext cx="3595332" cy="340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764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64525DB-A1E0-E21A-D7AC-BFAFC817B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208168" cy="68580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Поступательные изменения экосистем вызваны постоянно действующими факторами и приводят к смене одних сообществ другими - сукцессии. 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Сукцессия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(от лат.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successio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преемственность) - закономерная и последовательная смена природных сообществ, вызванная взаимодействием организмов между собой и с окружающей их абиотической средой. 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нарушений сукцессия завершается образованием устойчивого сообщества -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климаксного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(от греч.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klimax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лестница)</a:t>
            </a:r>
          </a:p>
        </p:txBody>
      </p:sp>
    </p:spTree>
    <p:extLst>
      <p:ext uri="{BB962C8B-B14F-4D97-AF65-F5344CB8AC3E}">
        <p14:creationId xmlns:p14="http://schemas.microsoft.com/office/powerpoint/2010/main" val="2266186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FCF3FB-0BDE-A29F-63A3-50C3217F3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/>
              <a:t>Понятие качественных и количественных характеристик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77699C0-611E-525E-CC97-263C1BC44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320800"/>
            <a:ext cx="8983579" cy="55372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характеристики экосистем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наиболее общие характеризующие их показатели, которые могут быть выражены в виде конкретных числовых значений. Различают характеристики, доступные непосредственному учету, и те, которые определяются путем расчетов, на основании других количественных показателей. Кроме того, данные характеристики могут быть абсолютными и относительными.</a:t>
            </a:r>
          </a:p>
        </p:txBody>
      </p:sp>
    </p:spTree>
    <p:extLst>
      <p:ext uri="{BB962C8B-B14F-4D97-AF65-F5344CB8AC3E}">
        <p14:creationId xmlns:p14="http://schemas.microsoft.com/office/powerpoint/2010/main" val="1218331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0C9B631-F017-B5A3-B3C2-09FCE1D56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492" y="572420"/>
            <a:ext cx="8787508" cy="5122527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 характеристики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те, которые не могут быть выражены точными числовыми значениями, однако доступны для восприятия и сравнения по принципу «больше-меньше», кроме того, сюда относятся различные показатели, для которых применяется балловая оценка.</a:t>
            </a:r>
          </a:p>
        </p:txBody>
      </p:sp>
    </p:spTree>
    <p:extLst>
      <p:ext uri="{BB962C8B-B14F-4D97-AF65-F5344CB8AC3E}">
        <p14:creationId xmlns:p14="http://schemas.microsoft.com/office/powerpoint/2010/main" val="258557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16D41F4-7D7E-7D7F-D897-43DCC856B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/>
              <a:t>Особенности качественных характеристик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1C2F90B-15D2-A3BD-7F7D-7F1630102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641" y="1536739"/>
            <a:ext cx="8742947" cy="4799892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Размер экосистемы</a:t>
            </a: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Биоразнообразие экосистемы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Численность организмов</a:t>
            </a: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Продуктивность, продукция экосистемы</a:t>
            </a: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Интенсивность абиотических факторов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Емкость экосистемы</a:t>
            </a:r>
          </a:p>
        </p:txBody>
      </p:sp>
    </p:spTree>
    <p:extLst>
      <p:ext uri="{BB962C8B-B14F-4D97-AF65-F5344CB8AC3E}">
        <p14:creationId xmlns:p14="http://schemas.microsoft.com/office/powerpoint/2010/main" val="816182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E0C628-BD90-126A-7C61-2A16B344B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/>
              <a:t>Особенности количественных характеристик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4124E35-3DD5-AA98-00A6-DE514AB1C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Устойчивость.</a:t>
            </a: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Надежность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Самовосстановление</a:t>
            </a: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Саморегуляция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Самоочищение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7600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388</Words>
  <Application>Microsoft Office PowerPoint</Application>
  <PresentationFormat>Широкоэкранный</PresentationFormat>
  <Paragraphs>40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Аспект</vt:lpstr>
      <vt:lpstr>Популяция, сообщества, экосистемы (II)</vt:lpstr>
      <vt:lpstr>Презентация PowerPoint</vt:lpstr>
      <vt:lpstr>Круговорот веществ и поток энергии в экосистеме.</vt:lpstr>
      <vt:lpstr>Свойства экосистем</vt:lpstr>
      <vt:lpstr>Презентация PowerPoint</vt:lpstr>
      <vt:lpstr>Понятие качественных и количественных характеристик</vt:lpstr>
      <vt:lpstr>Презентация PowerPoint</vt:lpstr>
      <vt:lpstr>Особенности качественных характеристик</vt:lpstr>
      <vt:lpstr>Особенности количественных характеристик</vt:lpstr>
      <vt:lpstr>Понятие о биомассе и продукции экосистемы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Популяция, сообщества, экосистемы </dc:title>
  <dc:creator>Semechev Petr</dc:creator>
  <cp:lastModifiedBy>Студент-9</cp:lastModifiedBy>
  <cp:revision>4</cp:revision>
  <dcterms:created xsi:type="dcterms:W3CDTF">2025-03-16T19:41:44Z</dcterms:created>
  <dcterms:modified xsi:type="dcterms:W3CDTF">2025-03-17T06:34:19Z</dcterms:modified>
</cp:coreProperties>
</file>