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64" r:id="rId6"/>
    <p:sldId id="260" r:id="rId7"/>
    <p:sldId id="269" r:id="rId8"/>
    <p:sldId id="268" r:id="rId9"/>
    <p:sldId id="262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5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6B5531-CDA4-8EB0-59D2-5EA35A855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2A8DC8-B5F0-40F3-2239-120B4C744A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7E3286-D7CD-1900-EE12-15ABFED83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E57A68-2BCF-0A37-2B73-7431EF5C9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B171DD-B292-9B74-6DA5-C17D9B80C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BF4E70-A62F-ADE4-ADD3-408ED87FE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A77923-F304-6D1B-1044-DDCC5B8292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DD0A74-6D38-9778-65FD-2E78A9329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EC7792-C8B0-520D-A1F2-103C03609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0D4482-5B22-7ADB-F720-117556ABF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97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9D1E710-5DEA-63A6-4121-BA3A7A194C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0CFA3A4-D790-4805-E39E-304CAD255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10F3D0-4C41-9C4C-2ED1-E063DD51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F9713-F5E7-AE45-DAC7-6B6307CA0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5A3E13-5F0D-D19E-8F99-3B63ED75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9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2B040-6CCB-45C5-3861-E70CB0D4C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2919D0-1A94-179A-5798-55E1420A3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A3E11B-8662-BDB3-8C0F-E1A533BE1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9B7721-C347-4D9B-D0CD-A0D5DD13F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D2EB69-4CC4-B249-DFF6-3F225DF10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55C1F1-618C-AE6A-C6BA-84FBD6786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1D41647-E8E3-6F42-AE9A-523AA527E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3F389F-4D36-76AE-C7B1-592BAD17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C20DEB-B87B-BD03-F6FF-6FE953CF3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707E62-12C9-9CE7-C927-C731B4009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77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A57919-C90A-68B9-8654-6E8D2FDBF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F6C624-D367-12A6-1685-FF358AA1CF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A7FB5F-F13D-33E5-DBE1-FC72936A6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AFC8F44-CE05-F6EF-6155-6124C88E0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D5F794-9227-0197-0C51-39F2DC993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DE8D92-7683-FE15-DD9C-89A7B9F0E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35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21FC1F-8AB9-5738-67DA-5B1043B2D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D89CDE-5EF6-7FC0-8D5D-A3D33CC91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872C67-1485-1152-F586-B34F65F5B7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4DDCD8-07B8-A3F7-B3DD-08475E65CF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C84B632-5228-855E-05F5-7FD32BC544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7FD6A45-442B-27CA-C0EA-E5544C8E1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D2C8FC-A2B9-1ED3-75C9-A70241B1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B72A6A6-16DA-DB51-7061-13835C203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62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916447-CC0E-750F-7763-BD32BABF1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2F49ECF-EDDE-E68B-749F-87F453683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FECEEA1-ACA3-0C63-6FB0-BDA151C1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137CDDD-3DFB-923F-26BE-D9F40258C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13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A23562E-2A48-B932-668E-42A99A833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EFDCE3B-CD2D-1A5F-31FC-41646C1AC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90FF78A-D024-13BA-D999-8199CB2E8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47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5AC5CD-43F6-FAF2-13A2-F7A0BC881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EA2D62-F983-D58D-5BD6-3CD51C70D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3F4383-4888-4318-2DF3-5F1DE5690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659136-12EE-A157-3A70-45B1D6690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04800C-1548-E58C-BEE7-46286304B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7F8D7F-4032-76F1-9D5E-FBAE1B7D0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653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284BB6-2996-7563-6849-6E4791532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533EE1-506E-F92D-B648-589872CCD2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E21A124-3DD2-099E-2DFF-01B7877938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B9B0C4-A813-0F01-4CC4-F36FBF9F8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59A98E3-3902-5F90-7A4A-E1E662CCE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42A6B3-BFF5-97F4-8863-DAA86471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466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4E2796-F001-4A4B-AB19-E403EC6D9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8B8FCF-0AD1-BB56-6A43-666866299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8509E6-292F-E5A0-AEDC-6FA212177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21025-4C33-4C55-8ACE-C7CBD0C1F9F2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186114-93AE-7004-D7C4-9B53F50CDF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89DFF4-9310-1A27-11EB-B15E1AE3A7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285D2-726F-44FD-A5C5-1A7BB494F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55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44ABBC-369A-980F-D048-C9936944C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22479"/>
          </a:xfrm>
        </p:spPr>
        <p:txBody>
          <a:bodyPr>
            <a:noAutofit/>
          </a:bodyPr>
          <a:lstStyle/>
          <a:p>
            <a:r>
              <a:rPr lang="ru-RU" b="1" dirty="0"/>
              <a:t>Основные химические понятия</a:t>
            </a:r>
            <a:endParaRPr lang="ru-RU" sz="9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5DA5111-76BA-24CA-AA80-470EDD23C1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44842"/>
            <a:ext cx="12192000" cy="501315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Химический элемент. </a:t>
            </a:r>
          </a:p>
          <a:p>
            <a:pPr marL="457200" indent="-457200">
              <a:buAutoNum type="arabicPeriod"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Атом. </a:t>
            </a:r>
          </a:p>
          <a:p>
            <a:pPr marL="457200" indent="-457200">
              <a:buAutoNum type="arabicPeriod"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Ядро атома, изотопы. </a:t>
            </a:r>
          </a:p>
          <a:p>
            <a:pPr marL="457200" indent="-457200">
              <a:buAutoNum type="arabicPeriod"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оболочка. </a:t>
            </a:r>
          </a:p>
          <a:p>
            <a:pPr marL="457200" indent="-457200">
              <a:buAutoNum type="arabicPeriod"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Энергетические уровни, подуровни. </a:t>
            </a:r>
          </a:p>
          <a:p>
            <a:pPr marL="457200" indent="-457200">
              <a:buAutoNum type="arabicPeriod"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Атомные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орбитали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s-, p-, d- элементы</a:t>
            </a:r>
          </a:p>
        </p:txBody>
      </p:sp>
    </p:spTree>
    <p:extLst>
      <p:ext uri="{BB962C8B-B14F-4D97-AF65-F5344CB8AC3E}">
        <p14:creationId xmlns:p14="http://schemas.microsoft.com/office/powerpoint/2010/main" val="372446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58BC2D3-748C-256C-8F85-76CCB7288B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862443"/>
              </p:ext>
            </p:extLst>
          </p:nvPr>
        </p:nvGraphicFramePr>
        <p:xfrm>
          <a:off x="0" y="0"/>
          <a:ext cx="12192000" cy="6831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9389">
                  <a:extLst>
                    <a:ext uri="{9D8B030D-6E8A-4147-A177-3AD203B41FA5}">
                      <a16:colId xmlns:a16="http://schemas.microsoft.com/office/drawing/2014/main" val="3003365714"/>
                    </a:ext>
                  </a:extLst>
                </a:gridCol>
                <a:gridCol w="4042611">
                  <a:extLst>
                    <a:ext uri="{9D8B030D-6E8A-4147-A177-3AD203B41FA5}">
                      <a16:colId xmlns:a16="http://schemas.microsoft.com/office/drawing/2014/main" val="209179670"/>
                    </a:ext>
                  </a:extLst>
                </a:gridCol>
              </a:tblGrid>
              <a:tr h="689811">
                <a:tc>
                  <a:txBody>
                    <a:bodyPr/>
                    <a:lstStyle/>
                    <a:p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Группы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Число валентных электронов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081191"/>
                  </a:ext>
                </a:extLst>
              </a:tr>
              <a:tr h="593396">
                <a:tc>
                  <a:txBody>
                    <a:bodyPr/>
                    <a:lstStyle/>
                    <a:p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 1 (I) (щелочные металлы)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12142"/>
                  </a:ext>
                </a:extLst>
              </a:tr>
              <a:tr h="805564">
                <a:tc>
                  <a:txBody>
                    <a:bodyPr/>
                    <a:lstStyle/>
                    <a:p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 2 (II) (щёлочноземельные металлы)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7209194"/>
                  </a:ext>
                </a:extLst>
              </a:tr>
              <a:tr h="593396">
                <a:tc>
                  <a:txBody>
                    <a:bodyPr/>
                    <a:lstStyle/>
                    <a:p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Группы 3-12 (переходные металлы)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3-12(1)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9998753"/>
                  </a:ext>
                </a:extLst>
              </a:tr>
              <a:tr h="593396">
                <a:tc>
                  <a:txBody>
                    <a:bodyPr/>
                    <a:lstStyle/>
                    <a:p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 13 (III) (подгруппа бора)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552412"/>
                  </a:ext>
                </a:extLst>
              </a:tr>
              <a:tr h="593396">
                <a:tc>
                  <a:txBody>
                    <a:bodyPr/>
                    <a:lstStyle/>
                    <a:p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 14 (IV) (подгруппа углерода)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029"/>
                  </a:ext>
                </a:extLst>
              </a:tr>
              <a:tr h="805564">
                <a:tc>
                  <a:txBody>
                    <a:bodyPr/>
                    <a:lstStyle/>
                    <a:p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 15 (V) (подгруппа азота (</a:t>
                      </a:r>
                      <a:r>
                        <a:rPr lang="ru-RU" sz="32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пниктогены</a:t>
                      </a:r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030696"/>
                  </a:ext>
                </a:extLst>
              </a:tr>
              <a:tr h="593396">
                <a:tc>
                  <a:txBody>
                    <a:bodyPr/>
                    <a:lstStyle/>
                    <a:p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 16 (VI) (</a:t>
                      </a:r>
                      <a:r>
                        <a:rPr lang="ru-RU" sz="32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халькогены</a:t>
                      </a:r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143307"/>
                  </a:ext>
                </a:extLst>
              </a:tr>
              <a:tr h="593396">
                <a:tc>
                  <a:txBody>
                    <a:bodyPr/>
                    <a:lstStyle/>
                    <a:p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 17 (VII) (галогены)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098752"/>
                  </a:ext>
                </a:extLst>
              </a:tr>
              <a:tr h="593396">
                <a:tc>
                  <a:txBody>
                    <a:bodyPr/>
                    <a:lstStyle/>
                    <a:p>
                      <a:r>
                        <a:rPr lang="ru-RU" sz="3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 18 (VIII или 0) (инертные газы)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8(гелий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971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36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EA58883-4D0A-CC60-32C9-35FF65A8A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ru-RU" b="1" dirty="0"/>
              <a:t>Химия</a:t>
            </a:r>
            <a:r>
              <a:rPr lang="ru-RU" dirty="0"/>
              <a:t>– это наука о веществах и процессах их превращения, при которых происходит изменение состава и структуры.</a:t>
            </a:r>
          </a:p>
          <a:p>
            <a:r>
              <a:rPr lang="ru-RU" b="1" dirty="0"/>
              <a:t>Вещество</a:t>
            </a:r>
            <a:r>
              <a:rPr lang="ru-RU" dirty="0"/>
              <a:t> - это каждый отдельный вид материи, обладающий при данных условиях определенными физическими свойствами (вода, железо, сера, известь, кислород). </a:t>
            </a:r>
            <a:endParaRPr lang="en-US" dirty="0"/>
          </a:p>
          <a:p>
            <a:r>
              <a:rPr lang="ru-RU" b="1" dirty="0"/>
              <a:t>Атом</a:t>
            </a:r>
            <a:r>
              <a:rPr lang="ru-RU" dirty="0"/>
              <a:t> – это </a:t>
            </a:r>
            <a:r>
              <a:rPr lang="ru-RU" dirty="0" err="1"/>
              <a:t>электронейтральная</a:t>
            </a:r>
            <a:r>
              <a:rPr lang="ru-RU" dirty="0"/>
              <a:t> частица, состоящего из положительно заряженного ядра и отрицательно заряженных электронов. Атом – наименьшая частичка химического элемента</a:t>
            </a:r>
          </a:p>
          <a:p>
            <a:r>
              <a:rPr lang="ru-RU" b="1" dirty="0"/>
              <a:t>Валентность</a:t>
            </a:r>
            <a:r>
              <a:rPr lang="ru-RU" dirty="0"/>
              <a:t> – это способность атомов элементов образовывать химические связи</a:t>
            </a:r>
          </a:p>
          <a:p>
            <a:r>
              <a:rPr lang="ru-RU" b="1" dirty="0"/>
              <a:t>Молекула – </a:t>
            </a:r>
            <a:r>
              <a:rPr lang="ru-RU" dirty="0"/>
              <a:t>это наименьшая  частица вещества, обладающая его химическими свойствами</a:t>
            </a:r>
          </a:p>
          <a:p>
            <a:r>
              <a:rPr lang="ru-RU" b="1" dirty="0"/>
              <a:t>Химический элемент </a:t>
            </a:r>
            <a:r>
              <a:rPr lang="ru-RU" dirty="0"/>
              <a:t>– это совокупность атомов с одинаковым положительным  зарядом ядра.</a:t>
            </a:r>
          </a:p>
          <a:p>
            <a:r>
              <a:rPr lang="ru-RU" dirty="0"/>
              <a:t>Каждый химический элемент обозначают соответствующим символом. </a:t>
            </a:r>
          </a:p>
        </p:txBody>
      </p:sp>
    </p:spTree>
    <p:extLst>
      <p:ext uri="{BB962C8B-B14F-4D97-AF65-F5344CB8AC3E}">
        <p14:creationId xmlns:p14="http://schemas.microsoft.com/office/powerpoint/2010/main" val="244505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22712C4F-4F93-CDC2-4B6E-682D1C2E3E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00539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40BE94A-7C1A-117F-505B-FA254751D106}"/>
              </a:ext>
            </a:extLst>
          </p:cNvPr>
          <p:cNvSpPr/>
          <p:nvPr/>
        </p:nvSpPr>
        <p:spPr>
          <a:xfrm>
            <a:off x="3913632" y="4398264"/>
            <a:ext cx="420624" cy="192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57A7E6-1350-E959-B8FF-09F9476B368C}"/>
              </a:ext>
            </a:extLst>
          </p:cNvPr>
          <p:cNvSpPr txBox="1"/>
          <p:nvPr/>
        </p:nvSpPr>
        <p:spPr>
          <a:xfrm>
            <a:off x="3785616" y="4324999"/>
            <a:ext cx="67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1897</a:t>
            </a:r>
          </a:p>
        </p:txBody>
      </p:sp>
    </p:spTree>
    <p:extLst>
      <p:ext uri="{BB962C8B-B14F-4D97-AF65-F5344CB8AC3E}">
        <p14:creationId xmlns:p14="http://schemas.microsoft.com/office/powerpoint/2010/main" val="287459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5D90E5-1C01-228C-84AE-16ADE6D0C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Современная модель атома">
            <a:extLst>
              <a:ext uri="{FF2B5EF4-FFF2-40B4-BE49-F238E27FC236}">
                <a16:creationId xmlns:a16="http://schemas.microsoft.com/office/drawing/2014/main" id="{CE5CFAEF-9F48-F368-A48B-265D0E906B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58" y="-193"/>
            <a:ext cx="10090483" cy="68581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461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1C5055D-FA30-FDDF-59C9-80B8761155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6305"/>
            <a:ext cx="12190407" cy="4543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31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57099C12-4005-837E-A4F4-79A441AB54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753980"/>
            <a:ext cx="12483479" cy="464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82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протонов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(+) = Порядковому номеру</a:t>
            </a:r>
          </a:p>
          <a:p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электронов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(-)= порядковый номер</a:t>
            </a:r>
          </a:p>
          <a:p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нейтронов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</a:t>
            </a:r>
            <a:r>
              <a:rPr lang="ru-RU" sz="4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 </a:t>
            </a:r>
            <a:r>
              <a:rPr lang="ru-RU" sz="4800">
                <a:latin typeface="Times New Roman" panose="02020603050405020304" pitchFamily="18" charset="0"/>
                <a:cs typeface="Times New Roman" panose="02020603050405020304" pitchFamily="18" charset="0"/>
              </a:rPr>
              <a:t>Атомная масса – порядковый номер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0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46F7BF-D6C9-FB21-F1DA-A56FC8FB7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39824A-D0E8-4BD1-E1D0-82CB672E1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B9818096-3CAD-E3E5-2C49-3B2FCC774D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5" t="13466" r="5425" b="13067"/>
          <a:stretch>
            <a:fillRect/>
          </a:stretch>
        </p:blipFill>
        <p:spPr bwMode="auto">
          <a:xfrm>
            <a:off x="19090" y="246888"/>
            <a:ext cx="12153820" cy="6099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982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F934A9-32BE-5A09-7DA0-7C4C0005EC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алентными электронами </a:t>
            </a:r>
            <a: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называют электроны, находящиеся на внешней (крайней) оболочке атома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4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dirty="0">
                <a:latin typeface="Calibri" panose="020F0502020204030204" pitchFamily="34" charset="0"/>
                <a:cs typeface="Times New Roman" panose="02020603050405020304" pitchFamily="18" charset="0"/>
              </a:rPr>
              <a:t>Элемент который отдает электроны восстановитель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4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dirty="0">
                <a:latin typeface="Calibri" panose="020F0502020204030204" pitchFamily="34" charset="0"/>
                <a:cs typeface="Times New Roman" panose="02020603050405020304" pitchFamily="18" charset="0"/>
              </a:rPr>
              <a:t>Элемент который принимает электроны окислитель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валентных электронов </a:t>
            </a:r>
            <a: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равно номеру группы в периодической таблице Менделеева, в которой находится химический </a:t>
            </a:r>
            <a: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элемент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3448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231</Words>
  <Application>Microsoft Office PowerPoint</Application>
  <PresentationFormat>Широкоэкранный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Основные химические понятия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Semechev Petr</dc:creator>
  <cp:lastModifiedBy>Студент</cp:lastModifiedBy>
  <cp:revision>17</cp:revision>
  <dcterms:created xsi:type="dcterms:W3CDTF">2023-09-03T16:41:22Z</dcterms:created>
  <dcterms:modified xsi:type="dcterms:W3CDTF">2025-09-09T09:57:15Z</dcterms:modified>
</cp:coreProperties>
</file>