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65" r:id="rId4"/>
    <p:sldId id="26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0" d="100"/>
          <a:sy n="50" d="100"/>
        </p:scale>
        <p:origin x="72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1D073-340B-4F9A-A2B5-CCDA2ACF0924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DED2D-4BB8-4784-B9D6-A31302D8A2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0614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1D073-340B-4F9A-A2B5-CCDA2ACF0924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DED2D-4BB8-4784-B9D6-A31302D8A2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904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1D073-340B-4F9A-A2B5-CCDA2ACF0924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DED2D-4BB8-4784-B9D6-A31302D8A2D8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447297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1D073-340B-4F9A-A2B5-CCDA2ACF0924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DED2D-4BB8-4784-B9D6-A31302D8A2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09728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1D073-340B-4F9A-A2B5-CCDA2ACF0924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DED2D-4BB8-4784-B9D6-A31302D8A2D8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934823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1D073-340B-4F9A-A2B5-CCDA2ACF0924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DED2D-4BB8-4784-B9D6-A31302D8A2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32334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1D073-340B-4F9A-A2B5-CCDA2ACF0924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DED2D-4BB8-4784-B9D6-A31302D8A2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97316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1D073-340B-4F9A-A2B5-CCDA2ACF0924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DED2D-4BB8-4784-B9D6-A31302D8A2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8400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1D073-340B-4F9A-A2B5-CCDA2ACF0924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DED2D-4BB8-4784-B9D6-A31302D8A2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6313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1D073-340B-4F9A-A2B5-CCDA2ACF0924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DED2D-4BB8-4784-B9D6-A31302D8A2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1587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1D073-340B-4F9A-A2B5-CCDA2ACF0924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DED2D-4BB8-4784-B9D6-A31302D8A2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3260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1D073-340B-4F9A-A2B5-CCDA2ACF0924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DED2D-4BB8-4784-B9D6-A31302D8A2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4950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1D073-340B-4F9A-A2B5-CCDA2ACF0924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DED2D-4BB8-4784-B9D6-A31302D8A2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1061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1D073-340B-4F9A-A2B5-CCDA2ACF0924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DED2D-4BB8-4784-B9D6-A31302D8A2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8918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1D073-340B-4F9A-A2B5-CCDA2ACF0924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DED2D-4BB8-4784-B9D6-A31302D8A2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386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1D073-340B-4F9A-A2B5-CCDA2ACF0924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DED2D-4BB8-4784-B9D6-A31302D8A2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2373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F1D073-340B-4F9A-A2B5-CCDA2ACF0924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E2DED2D-4BB8-4784-B9D6-A31302D8A2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7079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46B598C-9BC5-96EC-FA00-749FD3A312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63966"/>
            <a:ext cx="7766936" cy="1646302"/>
          </a:xfrm>
        </p:spPr>
        <p:txBody>
          <a:bodyPr/>
          <a:lstStyle/>
          <a:p>
            <a:pPr algn="l"/>
            <a:r>
              <a:rPr lang="ru-RU" sz="4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Происхождение человека – антропогенез </a:t>
            </a:r>
            <a:endParaRPr lang="ru-RU" sz="44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F35F6230-76A7-8833-596D-5056256E5B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793" y="2753005"/>
            <a:ext cx="7766936" cy="3824258"/>
          </a:xfrm>
        </p:spPr>
        <p:txBody>
          <a:bodyPr>
            <a:no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Антропология как наука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такое антропогенез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sz="2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критерии классификации человека 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sz="2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Систематические признаки человека 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Предки современного человека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sz="2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Черты сходства и различия человека и животного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95965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E43224D-77B2-51D8-ECAC-57863EC0D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816638"/>
          </a:xfrm>
        </p:spPr>
        <p:txBody>
          <a:bodyPr>
            <a:normAutofit/>
          </a:bodyPr>
          <a:lstStyle/>
          <a:p>
            <a:r>
              <a:rPr lang="ru-RU" dirty="0"/>
              <a:t>Предки современного человека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5208D0C-AC74-04A4-08CD-A741FF712A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875710"/>
            <a:ext cx="8771466" cy="5982290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Дриопитеки (17–18 миллионов лет назад.)</a:t>
            </a:r>
          </a:p>
          <a:p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Австралопитеки (1,5–5,5 миллионов лет назад)</a:t>
            </a:r>
          </a:p>
          <a:p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 умелый (2,4–1,5 миллионов лет назад)</a:t>
            </a:r>
          </a:p>
          <a:p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 прямоходящий жил от 1,8 миллиона до 300 тысяч лет назад</a:t>
            </a:r>
          </a:p>
          <a:p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Современный человек (Около 50 000 лет назад) </a:t>
            </a:r>
          </a:p>
          <a:p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Возникновение кроманьонцев — завершающий этап формирования человека современного типа.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B4D679C5-EE45-F307-C74E-6E458CB7521A}"/>
              </a:ext>
            </a:extLst>
          </p:cNvPr>
          <p:cNvSpPr txBox="1"/>
          <p:nvPr/>
        </p:nvSpPr>
        <p:spPr>
          <a:xfrm>
            <a:off x="8614611" y="6272463"/>
            <a:ext cx="35773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Тема:Происхождение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человека – антропогенез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54907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75AD26B-BE46-EB5F-5A0C-D4262A77FF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1320800"/>
          </a:xfrm>
        </p:spPr>
        <p:txBody>
          <a:bodyPr>
            <a:normAutofit fontScale="90000"/>
          </a:bodyPr>
          <a:lstStyle/>
          <a:p>
            <a:pPr fontAlgn="ctr"/>
            <a:r>
              <a:rPr lang="ru-RU" b="0" i="0" dirty="0">
                <a:solidFill>
                  <a:schemeClr val="tx1"/>
                </a:solidFill>
                <a:effectLst/>
                <a:latin typeface="inherit"/>
              </a:rPr>
              <a:t>Черты сходства и различия человека и животного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8CE6C9D-B819-20B0-DF0C-A9CBF35E71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755" y="1320800"/>
            <a:ext cx="9028140" cy="55371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Отличия человека от животного:</a:t>
            </a:r>
          </a:p>
          <a:p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Способность к трудовой деятельности.</a:t>
            </a:r>
          </a:p>
          <a:p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Целеполагание.</a:t>
            </a:r>
          </a:p>
          <a:p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Способность мыслить.</a:t>
            </a:r>
          </a:p>
          <a:p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Преобразование действительности вокруг себя.</a:t>
            </a:r>
          </a:p>
          <a:p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Членораздельная речь.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B361339-8E76-9C71-36BB-804F8B304306}"/>
              </a:ext>
            </a:extLst>
          </p:cNvPr>
          <p:cNvSpPr txBox="1"/>
          <p:nvPr/>
        </p:nvSpPr>
        <p:spPr>
          <a:xfrm>
            <a:off x="8614611" y="6272463"/>
            <a:ext cx="35773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Тема:Происхождение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человека – антропогенез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7565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4B8B215-DCBB-A315-08E0-96B7F35C6C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657726"/>
          </a:xfrm>
        </p:spPr>
        <p:txBody>
          <a:bodyPr/>
          <a:lstStyle/>
          <a:p>
            <a:r>
              <a:rPr lang="ru-RU" dirty="0"/>
              <a:t>АНТРОПОЛОГИЯ КАК НАУКА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1A45689-DB88-7E7F-0803-CD4C48B80D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037346"/>
            <a:ext cx="9381066" cy="4820653"/>
          </a:xfrm>
        </p:spPr>
        <p:txBody>
          <a:bodyPr/>
          <a:lstStyle/>
          <a:p>
            <a:r>
              <a:rPr lang="ru-RU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Антропология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это наука о человеке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Антропология включает в себя три основных раздела:</a:t>
            </a:r>
            <a:endParaRPr lang="ru-RU" sz="3200" dirty="0">
              <a:effectLst/>
            </a:endParaRPr>
          </a:p>
          <a:p>
            <a:pPr>
              <a:spcAft>
                <a:spcPts val="800"/>
              </a:spcAft>
            </a:pP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1) морфологию;</a:t>
            </a:r>
            <a:endParaRPr lang="ru-RU" sz="3200" dirty="0">
              <a:effectLst/>
            </a:endParaRPr>
          </a:p>
          <a:p>
            <a:pPr>
              <a:spcAft>
                <a:spcPts val="800"/>
              </a:spcAft>
            </a:pP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2) антропогенез;</a:t>
            </a:r>
            <a:endParaRPr lang="ru-RU" sz="3200" dirty="0">
              <a:effectLst/>
            </a:endParaRPr>
          </a:p>
          <a:p>
            <a:pPr>
              <a:spcAft>
                <a:spcPts val="800"/>
              </a:spcAft>
            </a:pP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3) расоведение, или этническую антропологию.</a:t>
            </a:r>
            <a:endParaRPr lang="ru-RU" sz="3200" dirty="0">
              <a:effectLst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6098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55CFAEF-8B97-8420-B3D3-980B8906C6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208" y="-1"/>
            <a:ext cx="9429192" cy="6224337"/>
          </a:xfrm>
        </p:spPr>
        <p:txBody>
          <a:bodyPr>
            <a:normAutofit/>
          </a:bodyPr>
          <a:lstStyle/>
          <a:p>
            <a:pPr marL="0" indent="0">
              <a:spcAft>
                <a:spcPts val="800"/>
              </a:spcAft>
              <a:buNone/>
            </a:pP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Раздел морфологии состоит из:</a:t>
            </a:r>
            <a:endParaRPr lang="ru-RU" sz="3200" dirty="0">
              <a:effectLst/>
            </a:endParaRPr>
          </a:p>
          <a:p>
            <a:pPr>
              <a:spcAft>
                <a:spcPts val="800"/>
              </a:spcAft>
            </a:pP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1) </a:t>
            </a:r>
            <a:r>
              <a:rPr lang="ru-RU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мерологии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(от греч. «</a:t>
            </a:r>
            <a:r>
              <a:rPr lang="ru-RU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мерос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— часть), изучающей вариации отдельных органов человека, отдельных тканей, а также их взаимную связь;</a:t>
            </a:r>
            <a:endParaRPr lang="ru-RU" sz="3200" dirty="0">
              <a:effectLst/>
            </a:endParaRPr>
          </a:p>
          <a:p>
            <a:pPr>
              <a:spcAft>
                <a:spcPts val="800"/>
              </a:spcAft>
            </a:pP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2) </a:t>
            </a:r>
            <a:r>
              <a:rPr lang="ru-RU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соматологии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(от греч. «сома» — тело), которая изучает строение человеческого тела в целом, т.е. закономерности вариаций роста, массы, окружности груди, пропорций и т.д.</a:t>
            </a:r>
            <a:endParaRPr lang="ru-RU" sz="3200" dirty="0">
              <a:effectLst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38426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D4FE23E-84D9-5D88-0B37-9AD2F74E9E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0"/>
            <a:ext cx="8596668" cy="4108529"/>
          </a:xfrm>
        </p:spPr>
        <p:txBody>
          <a:bodyPr>
            <a:normAutofit/>
          </a:bodyPr>
          <a:lstStyle/>
          <a:p>
            <a:pPr marL="0" indent="0">
              <a:spcAft>
                <a:spcPts val="800"/>
              </a:spcAft>
              <a:buNone/>
            </a:pPr>
            <a:r>
              <a:rPr lang="ru-RU" sz="3200" dirty="0">
                <a:solidFill>
                  <a:srgbClr val="1A1A1A"/>
                </a:solidFill>
                <a:effectLst/>
                <a:latin typeface="Times New Roman" panose="02020603050405020304" pitchFamily="18" charset="0"/>
              </a:rPr>
              <a:t>Раздел антропогенеза включает:</a:t>
            </a:r>
            <a:endParaRPr lang="ru-RU" sz="3200" dirty="0">
              <a:effectLst/>
            </a:endParaRPr>
          </a:p>
          <a:p>
            <a:pPr>
              <a:spcAft>
                <a:spcPts val="800"/>
              </a:spcAft>
            </a:pPr>
            <a:r>
              <a:rPr lang="ru-RU" sz="3200" dirty="0">
                <a:solidFill>
                  <a:srgbClr val="1A1A1A"/>
                </a:solidFill>
                <a:effectLst/>
                <a:latin typeface="Times New Roman" panose="02020603050405020304" pitchFamily="18" charset="0"/>
              </a:rPr>
              <a:t>1) </a:t>
            </a:r>
            <a:r>
              <a:rPr lang="ru-RU" sz="3200" dirty="0" err="1">
                <a:solidFill>
                  <a:srgbClr val="1A1A1A"/>
                </a:solidFill>
                <a:effectLst/>
                <a:latin typeface="Times New Roman" panose="02020603050405020304" pitchFamily="18" charset="0"/>
              </a:rPr>
              <a:t>приматоведение</a:t>
            </a:r>
            <a:r>
              <a:rPr lang="ru-RU" sz="3200" dirty="0">
                <a:solidFill>
                  <a:srgbClr val="1A1A1A"/>
                </a:solidFill>
                <a:effectLst/>
                <a:latin typeface="Times New Roman" panose="02020603050405020304" pitchFamily="18" charset="0"/>
              </a:rPr>
              <a:t>, т.е. изучение современных и ископаемых обезьян и полуобезьян;</a:t>
            </a:r>
            <a:endParaRPr lang="ru-RU" sz="3200" dirty="0">
              <a:effectLst/>
            </a:endParaRPr>
          </a:p>
          <a:p>
            <a:pPr>
              <a:spcAft>
                <a:spcPts val="800"/>
              </a:spcAft>
            </a:pPr>
            <a:r>
              <a:rPr lang="ru-RU" sz="3200" dirty="0">
                <a:solidFill>
                  <a:srgbClr val="1A1A1A"/>
                </a:solidFill>
                <a:effectLst/>
                <a:latin typeface="Times New Roman" panose="02020603050405020304" pitchFamily="18" charset="0"/>
              </a:rPr>
              <a:t>2) эволюционную анатомию человека;</a:t>
            </a:r>
            <a:endParaRPr lang="ru-RU" sz="3200" dirty="0">
              <a:effectLst/>
            </a:endParaRPr>
          </a:p>
          <a:p>
            <a:pPr>
              <a:spcAft>
                <a:spcPts val="800"/>
              </a:spcAft>
            </a:pPr>
            <a:r>
              <a:rPr lang="ru-RU" sz="3200" dirty="0">
                <a:solidFill>
                  <a:srgbClr val="1A1A1A"/>
                </a:solidFill>
                <a:effectLst/>
                <a:latin typeface="Times New Roman" panose="02020603050405020304" pitchFamily="18" charset="0"/>
              </a:rPr>
              <a:t>3) </a:t>
            </a:r>
            <a:r>
              <a:rPr lang="ru-RU" sz="3200" dirty="0">
                <a:solidFill>
                  <a:srgbClr val="1A1A1A"/>
                </a:solidFill>
                <a:latin typeface="Times New Roman" panose="02020603050405020304" pitchFamily="18" charset="0"/>
              </a:rPr>
              <a:t>палеоантропологию</a:t>
            </a:r>
            <a:r>
              <a:rPr lang="ru-RU" sz="3200" dirty="0">
                <a:solidFill>
                  <a:srgbClr val="1A1A1A"/>
                </a:solidFill>
                <a:effectLst/>
                <a:latin typeface="Times New Roman" panose="02020603050405020304" pitchFamily="18" charset="0"/>
              </a:rPr>
              <a:t>, т.е. изучение ископаемых форм человека.</a:t>
            </a:r>
            <a:endParaRPr lang="ru-RU" sz="3200" dirty="0">
              <a:effectLst/>
            </a:endParaRPr>
          </a:p>
          <a:p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C1CF466E-25CA-746D-3C04-6EF331DC0F6C}"/>
              </a:ext>
            </a:extLst>
          </p:cNvPr>
          <p:cNvSpPr txBox="1"/>
          <p:nvPr/>
        </p:nvSpPr>
        <p:spPr>
          <a:xfrm>
            <a:off x="677334" y="4108529"/>
            <a:ext cx="8596668" cy="2749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800"/>
              </a:spcAft>
            </a:pPr>
            <a:r>
              <a:rPr lang="ru-RU" sz="3200" dirty="0">
                <a:solidFill>
                  <a:srgbClr val="1A1A1A"/>
                </a:solidFill>
                <a:effectLst/>
                <a:latin typeface="Times New Roman" panose="02020603050405020304" pitchFamily="18" charset="0"/>
              </a:rPr>
              <a:t>Раздел расоведение изучает:</a:t>
            </a:r>
            <a:endParaRPr lang="ru-RU" sz="3200" dirty="0">
              <a:effectLst/>
            </a:endParaRPr>
          </a:p>
          <a:p>
            <a:pPr marL="457200" indent="-457200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ru-RU" sz="3200" dirty="0">
                <a:solidFill>
                  <a:srgbClr val="1A1A1A"/>
                </a:solidFill>
                <a:latin typeface="Times New Roman" panose="02020603050405020304" pitchFamily="18" charset="0"/>
              </a:rPr>
              <a:t>1) формирование рас, расового состава;</a:t>
            </a:r>
          </a:p>
          <a:p>
            <a:pPr marL="457200" indent="-457200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ru-RU" sz="3200" dirty="0">
                <a:solidFill>
                  <a:srgbClr val="1A1A1A"/>
                </a:solidFill>
                <a:latin typeface="Times New Roman" panose="02020603050405020304" pitchFamily="18" charset="0"/>
              </a:rPr>
              <a:t>2) происхождение народов;</a:t>
            </a:r>
          </a:p>
          <a:p>
            <a:pPr marL="457200" indent="-457200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ru-RU" sz="3200" dirty="0">
                <a:solidFill>
                  <a:srgbClr val="1A1A1A"/>
                </a:solidFill>
                <a:latin typeface="Times New Roman" panose="02020603050405020304" pitchFamily="18" charset="0"/>
              </a:rPr>
              <a:t>3) расселение народов и степень родства</a:t>
            </a:r>
            <a:r>
              <a:rPr lang="ru-RU" sz="1800" dirty="0">
                <a:solidFill>
                  <a:srgbClr val="1A1A1A"/>
                </a:solidFill>
                <a:effectLst/>
                <a:latin typeface="Times New Roman" panose="02020603050405020304" pitchFamily="18" charset="0"/>
              </a:rPr>
              <a:t>.</a:t>
            </a:r>
            <a:endParaRPr lang="ru-RU" dirty="0">
              <a:effectLst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79365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C67EAE5-A415-6681-DEA4-A5F81EA7AF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818147"/>
          </a:xfrm>
        </p:spPr>
        <p:txBody>
          <a:bodyPr>
            <a:normAutofit/>
          </a:bodyPr>
          <a:lstStyle/>
          <a:p>
            <a:r>
              <a:rPr lang="ru-RU" dirty="0"/>
              <a:t>Что такое антропогенез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155EB0A-C7FE-D18D-9D0E-2F8E0DB24A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3137" y="818147"/>
            <a:ext cx="8840865" cy="5727032"/>
          </a:xfrm>
        </p:spPr>
        <p:txBody>
          <a:bodyPr>
            <a:normAutofit lnSpcReduction="10000"/>
          </a:bodyPr>
          <a:lstStyle/>
          <a:p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Антропогенез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это процесс историко-эволюционного формирования физического типа человека. </a:t>
            </a:r>
          </a:p>
          <a:p>
            <a:pPr marL="0" indent="0">
              <a:buNone/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Становление человека как биологического вида проходило через четыре 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основных этапа эволюции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предшественники человека (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протоантропы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умелый человек(Питекантроп)</a:t>
            </a:r>
          </a:p>
          <a:p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древнейшие люди (архантропы);</a:t>
            </a:r>
          </a:p>
          <a:p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древние люди (палеоантропы);</a:t>
            </a:r>
          </a:p>
          <a:p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 современного типа (неоантропы).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CD8E73A-C2BC-9A36-C33C-0CA4CE9F3CF1}"/>
              </a:ext>
            </a:extLst>
          </p:cNvPr>
          <p:cNvSpPr txBox="1"/>
          <p:nvPr/>
        </p:nvSpPr>
        <p:spPr>
          <a:xfrm>
            <a:off x="8614611" y="6272463"/>
            <a:ext cx="35773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Тема:Происхождение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человека – антропогенез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0848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13FFA89-5B32-29BB-E54F-A72498A179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745" y="0"/>
            <a:ext cx="9220644" cy="47645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стадии развития человека в ходе антропогенеза протекали под влиянием нескольких групп движущих сил эволюции: </a:t>
            </a:r>
          </a:p>
          <a:p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 - первых, формирование и совершенствование общественных законов. </a:t>
            </a:r>
          </a:p>
          <a:p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 – вторых, развитие речевого аппарата и абстрактного мышления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2A94DCF1-5EE5-07B8-3144-4FFD12EC0CFE}"/>
              </a:ext>
            </a:extLst>
          </p:cNvPr>
          <p:cNvSpPr txBox="1"/>
          <p:nvPr/>
        </p:nvSpPr>
        <p:spPr>
          <a:xfrm>
            <a:off x="8614611" y="6272463"/>
            <a:ext cx="35773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Тема:Происхождение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человека – антропогенез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18503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B73294B-A040-0908-0C6B-024A3094E5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1320800"/>
          </a:xfrm>
        </p:spPr>
        <p:txBody>
          <a:bodyPr>
            <a:normAutofit/>
          </a:bodyPr>
          <a:lstStyle/>
          <a:p>
            <a:r>
              <a:rPr lang="ru-RU" b="0" i="0" dirty="0">
                <a:solidFill>
                  <a:srgbClr val="000000"/>
                </a:solidFill>
                <a:effectLst/>
                <a:latin typeface="+mn-lt"/>
              </a:rPr>
              <a:t>Основные критерии классификации человека </a:t>
            </a:r>
            <a:endParaRPr lang="ru-RU" dirty="0">
              <a:latin typeface="+mn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12F99E5-01D0-B27B-1BA1-081562EF4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320800"/>
            <a:ext cx="9798161" cy="5537200"/>
          </a:xfrm>
        </p:spPr>
        <p:txBody>
          <a:bodyPr>
            <a:noAutofit/>
          </a:bodyPr>
          <a:lstStyle/>
          <a:p>
            <a:r>
              <a:rPr lang="ru-RU" sz="2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 является представителем вида </a:t>
            </a:r>
            <a:r>
              <a:rPr lang="ru-RU" sz="2800" b="1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Homo Sapiens</a:t>
            </a:r>
            <a:r>
              <a:rPr lang="ru-RU" sz="2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за плечами у которого долгий путь эволюции. </a:t>
            </a:r>
          </a:p>
          <a:p>
            <a:pPr marL="0" indent="0" algn="l">
              <a:buNone/>
            </a:pPr>
            <a:r>
              <a:rPr lang="ru-RU" sz="2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Вот некоторые признаки, которые отделяют человека от животных: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2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высшая нервная деятельность.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2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развитая кора головного мозга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2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ряд особенностей скелета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2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свод на стопе.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2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гибкая кисть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28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широкие и тонкие движения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6E4A33C9-3C21-B6B0-2AD6-BD7958FF7CAE}"/>
              </a:ext>
            </a:extLst>
          </p:cNvPr>
          <p:cNvSpPr txBox="1"/>
          <p:nvPr/>
        </p:nvSpPr>
        <p:spPr>
          <a:xfrm>
            <a:off x="8614611" y="6272463"/>
            <a:ext cx="35773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Тема:Происхождение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человека – антропогенез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18233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700D875-6640-4420-26AD-C10694FC8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1320800"/>
          </a:xfrm>
        </p:spPr>
        <p:txBody>
          <a:bodyPr>
            <a:normAutofit/>
          </a:bodyPr>
          <a:lstStyle/>
          <a:p>
            <a:r>
              <a:rPr lang="ru-RU" b="0" i="0" dirty="0">
                <a:solidFill>
                  <a:srgbClr val="000000"/>
                </a:solidFill>
                <a:effectLst/>
                <a:latin typeface="+mn-lt"/>
              </a:rPr>
              <a:t>Систематические признаки человека </a:t>
            </a:r>
            <a:endParaRPr lang="ru-RU" dirty="0">
              <a:latin typeface="+mn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B6B2812-2AA3-E4AB-FE37-DACAED03F4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00873"/>
            <a:ext cx="8980013" cy="4256253"/>
          </a:xfrm>
        </p:spPr>
        <p:txBody>
          <a:bodyPr numCol="2">
            <a:normAutofit/>
          </a:bodyPr>
          <a:lstStyle/>
          <a:p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 хордовые;</a:t>
            </a:r>
          </a:p>
          <a:p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подтип позвоночные;</a:t>
            </a:r>
          </a:p>
          <a:p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 млекопитающие;</a:t>
            </a:r>
          </a:p>
          <a:p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подкласс плацентарные;</a:t>
            </a:r>
          </a:p>
          <a:p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отряд приматы;</a:t>
            </a:r>
          </a:p>
          <a:p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подотряд человекообразные;</a:t>
            </a:r>
          </a:p>
          <a:p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секция высшие узконосые;</a:t>
            </a:r>
          </a:p>
          <a:p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семейство люди;</a:t>
            </a:r>
          </a:p>
          <a:p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 человек;</a:t>
            </a:r>
          </a:p>
          <a:p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 человек разумный.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83FA4C02-E48B-DFB1-EFBC-CE471A03BBF8}"/>
              </a:ext>
            </a:extLst>
          </p:cNvPr>
          <p:cNvSpPr txBox="1"/>
          <p:nvPr/>
        </p:nvSpPr>
        <p:spPr>
          <a:xfrm>
            <a:off x="8614611" y="6272463"/>
            <a:ext cx="35773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Тема:Происхождение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человека – антропогенез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9761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B6A6C58-C068-C3B6-4823-BC5D7C92EE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039" y="0"/>
            <a:ext cx="9076266" cy="6096000"/>
          </a:xfrm>
        </p:spPr>
        <p:txBody>
          <a:bodyPr>
            <a:noAutofit/>
          </a:bodyPr>
          <a:lstStyle/>
          <a:p>
            <a:endParaRPr lang="ru-RU" sz="3200" b="1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Хорда</a:t>
            </a:r>
            <a:r>
              <a:rPr lang="ru-RU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представляет собой осевой скелет, развивающийся в эмбриональном периоде, из которого позже формируются все элементы скелета (осевого и бокового). </a:t>
            </a:r>
          </a:p>
          <a:p>
            <a:endParaRPr lang="ru-RU" sz="32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 </a:t>
            </a:r>
            <a:r>
              <a:rPr lang="ru-RU" sz="32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рудиментами</a:t>
            </a:r>
            <a:r>
              <a:rPr lang="ru-RU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понимают органы, которые в ходе исторического развития утратили свое значение и функции и остались в организме как недоразвитые образования.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2AC06C2-75BD-8893-FCC1-858631AC0818}"/>
              </a:ext>
            </a:extLst>
          </p:cNvPr>
          <p:cNvSpPr txBox="1"/>
          <p:nvPr/>
        </p:nvSpPr>
        <p:spPr>
          <a:xfrm>
            <a:off x="8614611" y="6272463"/>
            <a:ext cx="35773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Тема:Происхождение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человека – антропогенез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9539972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Красный и оранжевый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</TotalTime>
  <Words>429</Words>
  <Application>Microsoft Office PowerPoint</Application>
  <PresentationFormat>Широкоэкранный</PresentationFormat>
  <Paragraphs>80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Arial</vt:lpstr>
      <vt:lpstr>Calibri</vt:lpstr>
      <vt:lpstr>inherit</vt:lpstr>
      <vt:lpstr>Times New Roman</vt:lpstr>
      <vt:lpstr>Trebuchet MS</vt:lpstr>
      <vt:lpstr>Wingdings</vt:lpstr>
      <vt:lpstr>Wingdings 3</vt:lpstr>
      <vt:lpstr>Аспект</vt:lpstr>
      <vt:lpstr>Происхождение человека – антропогенез </vt:lpstr>
      <vt:lpstr>АНТРОПОЛОГИЯ КАК НАУКА</vt:lpstr>
      <vt:lpstr>Презентация PowerPoint</vt:lpstr>
      <vt:lpstr>Презентация PowerPoint</vt:lpstr>
      <vt:lpstr>Что такое антропогенез</vt:lpstr>
      <vt:lpstr>Презентация PowerPoint</vt:lpstr>
      <vt:lpstr>Основные критерии классификации человека </vt:lpstr>
      <vt:lpstr>Систематические признаки человека </vt:lpstr>
      <vt:lpstr>Презентация PowerPoint</vt:lpstr>
      <vt:lpstr>Предки современного человека</vt:lpstr>
      <vt:lpstr>Черты сходства и различия человека и животного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Происхождение человека – антропогенез </dc:title>
  <dc:creator>Semechev Petr</dc:creator>
  <cp:lastModifiedBy>Студент-9</cp:lastModifiedBy>
  <cp:revision>4</cp:revision>
  <dcterms:created xsi:type="dcterms:W3CDTF">2025-02-26T20:27:54Z</dcterms:created>
  <dcterms:modified xsi:type="dcterms:W3CDTF">2025-02-27T02:59:45Z</dcterms:modified>
</cp:coreProperties>
</file>