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8" y="8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58180" cy="192880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Анализ анионов первой, второй и третьей аналитических групп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4000" cy="371477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mec\OneDrive\Изображения\2022-02-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422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 </a:t>
            </a:r>
            <a:r>
              <a:rPr lang="en-US" sz="3600" dirty="0" smtClean="0"/>
              <a:t>I </a:t>
            </a:r>
            <a:r>
              <a:rPr lang="ru-RU" sz="3600" dirty="0" smtClean="0"/>
              <a:t>группе анионов относят карбонат-ион СО</a:t>
            </a:r>
            <a:r>
              <a:rPr lang="ru-RU" sz="2800" dirty="0" smtClean="0"/>
              <a:t>3</a:t>
            </a:r>
            <a:r>
              <a:rPr lang="ru-RU" sz="3600" dirty="0" smtClean="0"/>
              <a:t> , сульфит-ион </a:t>
            </a:r>
            <a:r>
              <a:rPr lang="en-US" sz="3600" dirty="0" smtClean="0"/>
              <a:t>SO</a:t>
            </a:r>
            <a:r>
              <a:rPr lang="en-US" sz="2800" dirty="0" smtClean="0"/>
              <a:t>3</a:t>
            </a:r>
            <a:r>
              <a:rPr lang="en-US" sz="3600" dirty="0" smtClean="0"/>
              <a:t>, </a:t>
            </a:r>
            <a:r>
              <a:rPr lang="ru-RU" sz="3600" dirty="0" smtClean="0"/>
              <a:t>тиосульфат-ион </a:t>
            </a:r>
            <a:r>
              <a:rPr lang="en-US" sz="3600" dirty="0" smtClean="0"/>
              <a:t>S</a:t>
            </a:r>
            <a:r>
              <a:rPr lang="en-US" sz="2800" dirty="0" smtClean="0"/>
              <a:t>2</a:t>
            </a:r>
            <a:r>
              <a:rPr lang="en-US" sz="3600" dirty="0" smtClean="0"/>
              <a:t>O</a:t>
            </a:r>
            <a:r>
              <a:rPr lang="en-US" sz="2800" dirty="0" smtClean="0"/>
              <a:t>3</a:t>
            </a:r>
            <a:r>
              <a:rPr lang="en-US" sz="3600" dirty="0" smtClean="0"/>
              <a:t>, </a:t>
            </a:r>
            <a:r>
              <a:rPr lang="ru-RU" sz="3600" dirty="0" smtClean="0"/>
              <a:t>сульфид-ион </a:t>
            </a:r>
            <a:r>
              <a:rPr lang="en-US" sz="3600" dirty="0" smtClean="0"/>
              <a:t>S , </a:t>
            </a:r>
            <a:r>
              <a:rPr lang="ru-RU" sz="3600" dirty="0" smtClean="0"/>
              <a:t>нитрит-ион </a:t>
            </a:r>
            <a:r>
              <a:rPr lang="en-US" sz="3600" dirty="0" smtClean="0"/>
              <a:t>NO</a:t>
            </a:r>
            <a:r>
              <a:rPr lang="en-US" sz="2800" dirty="0" smtClean="0"/>
              <a:t>2</a:t>
            </a:r>
            <a:r>
              <a:rPr lang="en-US" sz="3600" dirty="0" smtClean="0"/>
              <a:t> , </a:t>
            </a:r>
            <a:r>
              <a:rPr lang="ru-RU" sz="3600" dirty="0" smtClean="0"/>
              <a:t>ацетат-ион СН</a:t>
            </a:r>
            <a:r>
              <a:rPr lang="ru-RU" sz="2800" dirty="0" smtClean="0"/>
              <a:t>3</a:t>
            </a:r>
            <a:r>
              <a:rPr lang="ru-RU" sz="3600" dirty="0" smtClean="0"/>
              <a:t>СОО- , цианид-ион </a:t>
            </a:r>
            <a:r>
              <a:rPr lang="en-US" sz="3600" dirty="0" smtClean="0"/>
              <a:t>CN </a:t>
            </a:r>
            <a:endParaRPr lang="ru-RU" sz="3600" dirty="0"/>
          </a:p>
          <a:p>
            <a:r>
              <a:rPr lang="ru-RU" sz="4000" dirty="0" smtClean="0"/>
              <a:t>Общие </a:t>
            </a:r>
            <a:r>
              <a:rPr lang="ru-RU" sz="4000" dirty="0"/>
              <a:t>аналитические реакции анионов </a:t>
            </a:r>
            <a:r>
              <a:rPr lang="ru-RU" sz="4000" dirty="0" smtClean="0"/>
              <a:t>I группы:</a:t>
            </a:r>
            <a:endParaRPr lang="ru-RU" sz="4000" dirty="0"/>
          </a:p>
          <a:p>
            <a:pPr marL="0" indent="0">
              <a:buNone/>
            </a:pPr>
            <a:r>
              <a:rPr lang="ru-RU" sz="3600" dirty="0" smtClean="0"/>
              <a:t>Сильные кислоты разлагают соли данных анионов с выделением газообразных продуктов: </a:t>
            </a:r>
          </a:p>
          <a:p>
            <a:r>
              <a:rPr lang="en-US" sz="3600" dirty="0" smtClean="0"/>
              <a:t>Na</a:t>
            </a:r>
            <a:r>
              <a:rPr lang="en-US" sz="2400" dirty="0" smtClean="0"/>
              <a:t>2</a:t>
            </a:r>
            <a:r>
              <a:rPr lang="en-US" sz="3600" dirty="0" smtClean="0"/>
              <a:t>S</a:t>
            </a:r>
            <a:r>
              <a:rPr lang="en-US" sz="2800" dirty="0" smtClean="0"/>
              <a:t>2</a:t>
            </a:r>
            <a:r>
              <a:rPr lang="en-US" sz="3600" dirty="0" smtClean="0"/>
              <a:t>O</a:t>
            </a:r>
            <a:r>
              <a:rPr lang="en-US" sz="2800" dirty="0" smtClean="0"/>
              <a:t>3</a:t>
            </a:r>
            <a:r>
              <a:rPr lang="en-US" sz="3600" dirty="0" smtClean="0"/>
              <a:t> + 2HCl = 2NaCl+H</a:t>
            </a:r>
            <a:r>
              <a:rPr lang="en-US" sz="2800" dirty="0" smtClean="0"/>
              <a:t>2</a:t>
            </a:r>
            <a:r>
              <a:rPr lang="en-US" sz="3600" dirty="0" smtClean="0"/>
              <a:t>O + SO</a:t>
            </a:r>
            <a:r>
              <a:rPr lang="en-US" sz="2800" dirty="0" smtClean="0"/>
              <a:t>2</a:t>
            </a:r>
            <a:r>
              <a:rPr lang="en-US" sz="3600" dirty="0" smtClean="0"/>
              <a:t>↑ + S↓ 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Ко II группе анионов относят </a:t>
            </a:r>
          </a:p>
          <a:p>
            <a:r>
              <a:rPr lang="ru-RU" sz="3600" dirty="0" smtClean="0"/>
              <a:t>сульфат-ион SO</a:t>
            </a:r>
            <a:r>
              <a:rPr lang="ru-RU" sz="2800" dirty="0" smtClean="0"/>
              <a:t>4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хромат-ион СrО</a:t>
            </a:r>
            <a:r>
              <a:rPr lang="ru-RU" sz="2800" dirty="0" smtClean="0"/>
              <a:t>4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дихромат-ион Сr</a:t>
            </a:r>
            <a:r>
              <a:rPr lang="ru-RU" sz="2800" dirty="0" smtClean="0"/>
              <a:t>2</a:t>
            </a:r>
            <a:r>
              <a:rPr lang="ru-RU" sz="3600" dirty="0" smtClean="0"/>
              <a:t>О</a:t>
            </a:r>
            <a:r>
              <a:rPr lang="ru-RU" sz="2800" dirty="0" smtClean="0"/>
              <a:t>7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фосфат-ион РО</a:t>
            </a:r>
            <a:r>
              <a:rPr lang="ru-RU" sz="2800" dirty="0" smtClean="0"/>
              <a:t>4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оксалат-ион С</a:t>
            </a:r>
            <a:r>
              <a:rPr lang="ru-RU" sz="2800" dirty="0" smtClean="0"/>
              <a:t>2</a:t>
            </a:r>
            <a:r>
              <a:rPr lang="ru-RU" sz="3600" dirty="0" smtClean="0"/>
              <a:t>О</a:t>
            </a:r>
            <a:r>
              <a:rPr lang="ru-RU" sz="2800" dirty="0" smtClean="0"/>
              <a:t>4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арсенит-ион AsО</a:t>
            </a:r>
            <a:r>
              <a:rPr lang="ru-RU" sz="2800" dirty="0" smtClean="0"/>
              <a:t>3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арсенат-ион AsO</a:t>
            </a:r>
            <a:r>
              <a:rPr lang="ru-RU" sz="2800" dirty="0" smtClean="0"/>
              <a:t>4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борат-ион ВО</a:t>
            </a:r>
            <a:r>
              <a:rPr lang="ru-RU" sz="2800" dirty="0" smtClean="0"/>
              <a:t>3</a:t>
            </a:r>
            <a:r>
              <a:rPr lang="ru-RU" sz="3600" dirty="0" smtClean="0"/>
              <a:t>, </a:t>
            </a:r>
          </a:p>
          <a:p>
            <a:r>
              <a:rPr lang="ru-RU" sz="3600" dirty="0" err="1" smtClean="0"/>
              <a:t>тартратион</a:t>
            </a:r>
            <a:r>
              <a:rPr lang="ru-RU" sz="3600" dirty="0" smtClean="0"/>
              <a:t> С</a:t>
            </a:r>
            <a:r>
              <a:rPr lang="ru-RU" sz="2800" dirty="0" smtClean="0"/>
              <a:t>4</a:t>
            </a:r>
            <a:r>
              <a:rPr lang="ru-RU" sz="3600" dirty="0" smtClean="0"/>
              <a:t>Н</a:t>
            </a:r>
            <a:r>
              <a:rPr lang="ru-RU" sz="2800" dirty="0" smtClean="0"/>
              <a:t>4</a:t>
            </a:r>
            <a:r>
              <a:rPr lang="ru-RU" sz="3600" dirty="0" smtClean="0"/>
              <a:t>О</a:t>
            </a:r>
            <a:r>
              <a:rPr lang="ru-RU" sz="2800" dirty="0" smtClean="0"/>
              <a:t>6</a:t>
            </a:r>
            <a:r>
              <a:rPr lang="ru-RU" sz="3600" dirty="0" smtClean="0"/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Общие аналитические реакции анионов II группы </a:t>
            </a:r>
          </a:p>
          <a:p>
            <a:r>
              <a:rPr lang="ru-RU" sz="4400" dirty="0" smtClean="0"/>
              <a:t>Групповым </a:t>
            </a:r>
            <a:r>
              <a:rPr lang="ru-RU" sz="4400" dirty="0" err="1" smtClean="0"/>
              <a:t>осадителем</a:t>
            </a:r>
            <a:r>
              <a:rPr lang="ru-RU" sz="4400" dirty="0" smtClean="0"/>
              <a:t> является ВаСl</a:t>
            </a:r>
            <a:r>
              <a:rPr lang="ru-RU" sz="3600" dirty="0" smtClean="0"/>
              <a:t>2</a:t>
            </a:r>
            <a:r>
              <a:rPr lang="ru-RU" sz="4400" dirty="0" smtClean="0"/>
              <a:t> + СаСl</a:t>
            </a:r>
            <a:r>
              <a:rPr lang="ru-RU" sz="3600" dirty="0" smtClean="0"/>
              <a:t>2</a:t>
            </a:r>
            <a:r>
              <a:rPr lang="ru-RU" sz="4400" dirty="0" smtClean="0"/>
              <a:t> в нейтральной или слабощелочной среде. </a:t>
            </a:r>
          </a:p>
          <a:p>
            <a:r>
              <a:rPr lang="ru-RU" sz="4400" dirty="0" smtClean="0"/>
              <a:t>При действии группового реактива на растворы данных анионов выделяются осадки: </a:t>
            </a:r>
          </a:p>
          <a:p>
            <a:r>
              <a:rPr lang="ru-RU" sz="4400" dirty="0" smtClean="0"/>
              <a:t>Na</a:t>
            </a:r>
            <a:r>
              <a:rPr lang="ru-RU" sz="3600" dirty="0" smtClean="0"/>
              <a:t>2</a:t>
            </a:r>
            <a:r>
              <a:rPr lang="ru-RU" sz="4400" dirty="0" smtClean="0"/>
              <a:t>SO</a:t>
            </a:r>
            <a:r>
              <a:rPr lang="ru-RU" sz="3600" dirty="0" smtClean="0"/>
              <a:t>4</a:t>
            </a:r>
            <a:r>
              <a:rPr lang="ru-RU" sz="4400" dirty="0" smtClean="0"/>
              <a:t> + BaCl</a:t>
            </a:r>
            <a:r>
              <a:rPr lang="ru-RU" sz="3600" dirty="0" smtClean="0"/>
              <a:t>2</a:t>
            </a:r>
            <a:r>
              <a:rPr lang="ru-RU" sz="4400" dirty="0" smtClean="0"/>
              <a:t> = BaSO</a:t>
            </a:r>
            <a:r>
              <a:rPr lang="ru-RU" sz="3600" dirty="0" smtClean="0"/>
              <a:t>4</a:t>
            </a:r>
            <a:r>
              <a:rPr lang="ru-RU" sz="4400" dirty="0" smtClean="0"/>
              <a:t>↓ + 2NaCl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К </a:t>
            </a:r>
            <a:r>
              <a:rPr lang="en-US" sz="4000" dirty="0" smtClean="0"/>
              <a:t>III </a:t>
            </a:r>
            <a:r>
              <a:rPr lang="ru-RU" sz="4000" dirty="0" smtClean="0"/>
              <a:t>группе анионов относят следующие ионы: </a:t>
            </a:r>
          </a:p>
          <a:p>
            <a:r>
              <a:rPr lang="ru-RU" sz="4000" dirty="0" smtClean="0"/>
              <a:t>хлорид-ион С</a:t>
            </a:r>
            <a:r>
              <a:rPr lang="en-US" sz="4000" dirty="0" smtClean="0"/>
              <a:t>l, </a:t>
            </a:r>
            <a:endParaRPr lang="ru-RU" sz="4000" dirty="0" smtClean="0"/>
          </a:p>
          <a:p>
            <a:r>
              <a:rPr lang="ru-RU" sz="4000" dirty="0" smtClean="0"/>
              <a:t>бромид-ион В</a:t>
            </a:r>
            <a:r>
              <a:rPr lang="en-US" sz="4000" dirty="0" smtClean="0"/>
              <a:t>r, </a:t>
            </a:r>
            <a:endParaRPr lang="ru-RU" sz="4000" dirty="0" smtClean="0"/>
          </a:p>
          <a:p>
            <a:r>
              <a:rPr lang="ru-RU" sz="4000" dirty="0" smtClean="0"/>
              <a:t>йодид-ион </a:t>
            </a:r>
            <a:r>
              <a:rPr lang="en-US" sz="4000" dirty="0" smtClean="0"/>
              <a:t>I, </a:t>
            </a:r>
            <a:endParaRPr lang="ru-RU" sz="4000" dirty="0" smtClean="0"/>
          </a:p>
          <a:p>
            <a:r>
              <a:rPr lang="ru-RU" sz="4000" dirty="0" err="1" smtClean="0"/>
              <a:t>гексацианоферрат</a:t>
            </a:r>
            <a:r>
              <a:rPr lang="ru-RU" sz="4000" dirty="0" smtClean="0"/>
              <a:t> (</a:t>
            </a:r>
            <a:r>
              <a:rPr lang="en-US" sz="4000" dirty="0" smtClean="0"/>
              <a:t>III) -</a:t>
            </a:r>
            <a:r>
              <a:rPr lang="ru-RU" sz="4000" dirty="0" smtClean="0"/>
              <a:t>ион [</a:t>
            </a:r>
            <a:r>
              <a:rPr lang="en-US" sz="4000" dirty="0" smtClean="0"/>
              <a:t>Fe(CN)</a:t>
            </a:r>
            <a:r>
              <a:rPr lang="en-US" dirty="0" smtClean="0"/>
              <a:t>6</a:t>
            </a:r>
            <a:r>
              <a:rPr lang="en-US" sz="4000" dirty="0" smtClean="0"/>
              <a:t>], </a:t>
            </a:r>
            <a:endParaRPr lang="ru-RU" sz="4000" dirty="0" smtClean="0"/>
          </a:p>
          <a:p>
            <a:r>
              <a:rPr lang="ru-RU" sz="4000" dirty="0" err="1" smtClean="0"/>
              <a:t>гексацианоферрат</a:t>
            </a:r>
            <a:r>
              <a:rPr lang="ru-RU" sz="4000" dirty="0" smtClean="0"/>
              <a:t> (</a:t>
            </a:r>
            <a:r>
              <a:rPr lang="en-US" sz="4000" dirty="0" smtClean="0"/>
              <a:t>II) -</a:t>
            </a:r>
            <a:r>
              <a:rPr lang="ru-RU" sz="4000" dirty="0" smtClean="0"/>
              <a:t>ион [</a:t>
            </a:r>
            <a:r>
              <a:rPr lang="en-US" sz="4000" dirty="0" smtClean="0"/>
              <a:t>Fe(CN)</a:t>
            </a:r>
            <a:r>
              <a:rPr lang="en-US" dirty="0" smtClean="0"/>
              <a:t>6</a:t>
            </a:r>
            <a:r>
              <a:rPr lang="en-US" sz="4000" dirty="0" smtClean="0"/>
              <a:t>], </a:t>
            </a:r>
            <a:endParaRPr lang="ru-RU" sz="4000" dirty="0" smtClean="0"/>
          </a:p>
          <a:p>
            <a:r>
              <a:rPr lang="ru-RU" sz="4000" dirty="0" smtClean="0"/>
              <a:t>роданид-ион </a:t>
            </a:r>
            <a:r>
              <a:rPr lang="en-US" sz="4000" dirty="0" smtClean="0"/>
              <a:t>CNS 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Анализ анионов первой, второй и третьей аналитических групп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Semechev Petr</dc:creator>
  <cp:lastModifiedBy>Студент-9</cp:lastModifiedBy>
  <cp:revision>23</cp:revision>
  <dcterms:created xsi:type="dcterms:W3CDTF">2022-02-08T20:00:59Z</dcterms:created>
  <dcterms:modified xsi:type="dcterms:W3CDTF">2023-12-19T06:14:53Z</dcterms:modified>
</cp:coreProperties>
</file>