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C6D35D-727C-4AEF-93B5-E8E2518055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D6EDCEF-9F2C-4845-AA78-4D2984F75A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E37E536-AEC9-4712-8E84-5CA82014C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652AD-845F-4890-A177-A132207B69FD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F8184A3-6BA5-42CA-8483-A7C94F7B4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A939705-1F96-4CB3-BF6D-3846CCC62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A250B-6AB9-4A5F-A2EA-E9C361BD50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5586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C8DFB6-DC87-42AF-82E8-68D698E52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A0474D6-5256-4C68-B364-06D57ADE47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BC08F95-DA6A-4420-8D22-D2BBED8B9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652AD-845F-4890-A177-A132207B69FD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33C5FD0-F4A4-4A2E-ACFE-2BFD9CD16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14D2177-33E7-4C09-B5C7-5F563AB2F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A250B-6AB9-4A5F-A2EA-E9C361BD50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9015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FB93F26-B85D-4C11-A233-303C6E3562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C02095B-FF0F-4C5D-A623-680E7331A9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675C824-2858-49F9-A18F-4D9CDEF68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652AD-845F-4890-A177-A132207B69FD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B4568D9-9884-4F92-8B83-A53873740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B830A31-17F9-4987-BD2C-8BBCAA27F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A250B-6AB9-4A5F-A2EA-E9C361BD50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7516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D57E8A-8733-4457-95A7-F55D9223F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73116DC-1D43-4C4F-869D-B914F2465C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42B8730-2569-4BD9-974D-F46BD200A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652AD-845F-4890-A177-A132207B69FD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EE2C605-1BCB-435C-A3AE-7736C2853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ED5D76A-7043-46FD-AEB4-CC83ECC77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A250B-6AB9-4A5F-A2EA-E9C361BD50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2018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AE6386-F4CA-4888-96F3-0B1D9DDD8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0603D7E-3236-4307-898C-554F1CAD8E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C5B7D2C-E8F1-4EFA-8B97-FD41DE7C4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652AD-845F-4890-A177-A132207B69FD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16E6665-DCCC-45FF-B72A-854C6A304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BDFD5B2-B4F1-46B9-8F9A-4C2355EDD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A250B-6AB9-4A5F-A2EA-E9C361BD50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0268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6650D8-6588-4B8B-A0F5-A261A7204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E833FFE-18DD-44B2-BF60-1F909C92FA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93B8C8B-5D3E-454A-83A6-E68E29308D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3884D77-04E3-4DBD-B2F6-773A35A08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652AD-845F-4890-A177-A132207B69FD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3D23ED7-FB41-4DAC-8343-F9DBA73F8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BCCD214-E1A8-4F42-9CB0-716B66DBD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A250B-6AB9-4A5F-A2EA-E9C361BD50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056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F82573-ABF1-4428-9485-ADEAB76E4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1D1B056-E3D3-4760-96B7-EDD030288B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002ED9E-2D37-44DC-85F9-3A98C40C97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99A9598-4A61-4B44-9578-A4D9017D27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185C362-2ABC-49B4-8755-871B875CC3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56525A9-FFB9-4E87-8586-B6B2329E4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652AD-845F-4890-A177-A132207B69FD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047B9A0-B261-4139-9AD0-74ED35D09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EC1524F-A7D8-41FB-BE6D-05D582AD4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A250B-6AB9-4A5F-A2EA-E9C361BD50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8218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E18CE0-850B-40AC-B7A4-1B063F143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401C798-9B22-4C20-9EBB-CA99CC3F3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652AD-845F-4890-A177-A132207B69FD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902295C-920C-4682-801E-2E0B6DA88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A1389C5-D972-4AAE-9B1B-7D5F556A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A250B-6AB9-4A5F-A2EA-E9C361BD50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674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FE15412-073F-4F2F-9E8B-332E57675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652AD-845F-4890-A177-A132207B69FD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6F2DEDB-3AC0-4579-8440-F6A0446C8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AE465A4-6F38-4E6D-B8E6-7A1B3EB84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A250B-6AB9-4A5F-A2EA-E9C361BD50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2121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62DD2A-5F21-48C3-8AE4-BA49A8A8F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682F9F2-2DEB-4F4B-B029-BDA259C9D2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B874103-AF3D-489C-A1C3-836246DE70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F3B6E96-6FFB-4ABC-80E7-BD9184AF7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652AD-845F-4890-A177-A132207B69FD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19CE446-3001-480B-BE7C-2554D2716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9A3C623-1920-4919-AA88-6BFE46292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A250B-6AB9-4A5F-A2EA-E9C361BD50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712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E31CEB-4CFD-483E-8368-337BA4947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48D99BA-6B6C-4E44-84B5-758EE1BA07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D10F5A2-D116-4287-AA57-B001C887E5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9AAFD2D-36EE-4FC6-A154-C83EB96CA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652AD-845F-4890-A177-A132207B69FD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4AECB7E-50A4-49DF-A092-F5D757E81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D983E87-4BE5-408C-B74A-AE52D0E21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A250B-6AB9-4A5F-A2EA-E9C361BD50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0166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946A72-C4F5-43ED-AA77-6B4E687EE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1F59ED1-C103-4306-B2A1-496F8BA635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0B9B463-3436-4E58-A5D9-19A002B4A3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652AD-845F-4890-A177-A132207B69FD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06E0E9C-82B7-4FA7-90AC-A17010AD65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92C386E-8E11-4DA8-A4C1-74192AF74B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A250B-6AB9-4A5F-A2EA-E9C361BD50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5124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7BD320-7EC0-4754-BDF1-5D978187C5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962AFBC-F79A-4DED-AFF3-4B1C86DA60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3188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CF875DA-B1A1-4E07-A95A-511D97F25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представитель кетонов —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пропанон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или ацетон, молекула которого содержит три атома углерода. Для более длинных углеводородных цепей (начиная с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в конце названия указывается месторасположение кето-группы:</a:t>
            </a: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пентанон-3,</a:t>
            </a:r>
          </a:p>
          <a:p>
            <a:pPr algn="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пентанон-2.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5F397BB-19B3-4FA7-BCC4-11590BABEE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1806" y="2894120"/>
            <a:ext cx="7412669" cy="855308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B5B2348-0DDA-4A87-85D4-0A980C6E1E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5268" y="4511891"/>
            <a:ext cx="7025744" cy="855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5009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3784F97-E818-48E9-9357-F289CE37FE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8717872" cy="6858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карбонильных соединений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Альдегиды и кетоны относятся к классу органических кислородсодержащих, а именно — карбонильных соединений, содержащих карбонильную группу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Альдегиды и кетоны также называют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оксосоединениями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карбонильную группу —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оксо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-группой.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молекулах альдегидов карбонильная группа связана с одним углеводородным радикалом и атомом водорода, в молекулах кетонов – с двумя углеводородными радикалами: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CDAFA8D-9868-4489-B284-A4D9CA4116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6862" y="292964"/>
            <a:ext cx="2322089" cy="1518082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9F83E72-9C85-496E-B125-CCF1704CE26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0164"/>
          <a:stretch/>
        </p:blipFill>
        <p:spPr>
          <a:xfrm>
            <a:off x="9811389" y="3428998"/>
            <a:ext cx="2027562" cy="151808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52603F81-1EBF-41C9-A545-746A7AE8E5F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3209"/>
          <a:stretch/>
        </p:blipFill>
        <p:spPr>
          <a:xfrm>
            <a:off x="9811389" y="4947079"/>
            <a:ext cx="1903697" cy="1518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205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7A746A4-9C6A-49AF-95FD-B0E50187FE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indent="0">
              <a:buNone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Строение и классификация альдегидов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 «альдегид» было введено Юстусом фон Либихом как сокращение от латинского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alcohol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dehydrogenatus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дегидрированный спирт, или спирт, лишённый водорода. Название радикала «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формил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а также другие однокоренные слова (формальдегид, формиаты) произошли от латинского слова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formica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«муравей».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молекулах альдегидов карбонильная группа связана с атомом водорода и углеводородным радикалом и называется альдегидной группой:</a:t>
            </a:r>
          </a:p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2D27F1F-F391-429C-9360-8FB1F598BB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5362" y="4317275"/>
            <a:ext cx="3461276" cy="254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329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9089964-AB7B-43B1-9EAA-2AD65A064E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indent="0">
              <a:buNone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Общая формула предельных одноатомных альдегидов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CnH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Альдегиды классифицируются  по нескольким признакам.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В зависимости от насыщенности углеводородного заместителя выделяют: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предельные (насыщенные) альдегиды (ацетальдегид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 = O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);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непредельные (ненасыщенные) альдегиды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(акролеин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CHCH = O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);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ароматические альдегиды (бензальдегид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 = O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В зависимости от числа карбонильных групп выделяют: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альдегиды с одной карбонильной группой (ацетальдегид );</a:t>
            </a:r>
          </a:p>
          <a:p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диальдегиды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(глиоксаль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= HC – CH = O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);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многоатомные альдегиды.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6631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9981032-A3D7-43F8-B911-D280B8B2F7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Номенклатура и изомерия альдегидов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международной (систематической) номенклатурой ИЮПАК названия простых альдегидов образуются от названий соответствующих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алканов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добавлением суффикса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–аль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(для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диальдегидов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суффикса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–диаль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Помимо систематической номенклатуры для обозначения альдегидов широко используются тривиальные названия.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Названия альдегидов образуют, прибавляя суффикс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-аль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названию углеводорода, соответствующего самой длинной углеродной цепи, содержащей карбонильную группу; нумерацию цепи начинают от карбонильного атома углерода.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 альдегид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CH3-CH2-CH(CH3)-CH = O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будет иметь название 2-метилбутаналь.</a:t>
            </a:r>
          </a:p>
        </p:txBody>
      </p:sp>
    </p:spTree>
    <p:extLst>
      <p:ext uri="{BB962C8B-B14F-4D97-AF65-F5344CB8AC3E}">
        <p14:creationId xmlns:p14="http://schemas.microsoft.com/office/powerpoint/2010/main" val="24327978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4D08B48-160B-4772-B98B-04C2EBEF8E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изомерия углеродного скелета (начиная с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):</a:t>
            </a:r>
          </a:p>
          <a:p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межклассовая изомерия (с кетонами).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FB66D7F-3897-4CF0-BC66-760784D5B8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478" y="623425"/>
            <a:ext cx="11827044" cy="3540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864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69A0DF6-F27A-4ABD-AA55-BDFFEDF344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Физические свойства альдегидов</a:t>
            </a:r>
          </a:p>
          <a:p>
            <a:r>
              <a:rPr lang="ru-RU" dirty="0"/>
              <a:t>Простейший альдегиды (</a:t>
            </a:r>
            <a:r>
              <a:rPr lang="ru-RU" dirty="0" err="1"/>
              <a:t>метаналь</a:t>
            </a:r>
            <a:r>
              <a:rPr lang="ru-RU" dirty="0"/>
              <a:t>, </a:t>
            </a:r>
            <a:r>
              <a:rPr lang="ru-RU" dirty="0" err="1"/>
              <a:t>этаналь</a:t>
            </a:r>
            <a:r>
              <a:rPr lang="ru-RU" dirty="0"/>
              <a:t>) — </a:t>
            </a:r>
            <a:r>
              <a:rPr lang="ru-RU" dirty="0" err="1"/>
              <a:t>газы</a:t>
            </a:r>
            <a:r>
              <a:rPr lang="ru-RU" dirty="0"/>
              <a:t>, альдегиды состава (</a:t>
            </a:r>
            <a:r>
              <a:rPr lang="ru-RU" b="1" dirty="0"/>
              <a:t>С</a:t>
            </a:r>
            <a:r>
              <a:rPr lang="ru-RU" sz="2000" b="1" dirty="0"/>
              <a:t>2</a:t>
            </a:r>
            <a:r>
              <a:rPr lang="ru-RU" b="1" dirty="0"/>
              <a:t>-С</a:t>
            </a:r>
            <a:r>
              <a:rPr lang="ru-RU" sz="2000" b="1" dirty="0"/>
              <a:t>14</a:t>
            </a:r>
            <a:r>
              <a:rPr lang="ru-RU" dirty="0"/>
              <a:t>) — жидкости, остальные — твёрдые вещества. Температуры кипения альдегидов с </a:t>
            </a:r>
            <a:r>
              <a:rPr lang="ru-RU" dirty="0" err="1"/>
              <a:t>неразветвлённым</a:t>
            </a:r>
            <a:r>
              <a:rPr lang="ru-RU" dirty="0"/>
              <a:t> строением углеродной цепи выше, чем у их изомеров. Температуры кипения альдегидов меньше, чем у соответствующих спиртов из-за отсутствия водородных связей. Например, </a:t>
            </a:r>
            <a:r>
              <a:rPr lang="ru-RU" dirty="0" err="1"/>
              <a:t>пропионовый</a:t>
            </a:r>
            <a:r>
              <a:rPr lang="ru-RU" dirty="0"/>
              <a:t> альдегид кипит при 48,8˚С , а пропанол-1 при 97,8˚С .</a:t>
            </a:r>
          </a:p>
          <a:p>
            <a:endParaRPr lang="ru-RU" dirty="0"/>
          </a:p>
          <a:p>
            <a:r>
              <a:rPr lang="ru-RU" dirty="0"/>
              <a:t>Формальдегид и ацетальдегид практически неограниченно смешиваются с водой, однако с ростом длины углеродного скелета растворимость альдегидов в воде сильно уменьшается. Так, растворимость </a:t>
            </a:r>
            <a:r>
              <a:rPr lang="ru-RU" dirty="0" err="1"/>
              <a:t>гексаналя</a:t>
            </a:r>
            <a:r>
              <a:rPr lang="ru-RU" dirty="0"/>
              <a:t> при 20˚С составляет лишь 0,6% по массе. Алифатические альдегиды растворимы в спиртах, простых эфирах и других распространённых органических растворителях.</a:t>
            </a:r>
          </a:p>
        </p:txBody>
      </p:sp>
    </p:spTree>
    <p:extLst>
      <p:ext uri="{BB962C8B-B14F-4D97-AF65-F5344CB8AC3E}">
        <p14:creationId xmlns:p14="http://schemas.microsoft.com/office/powerpoint/2010/main" val="3100051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ECC836F-6806-48CD-8F94-0AEA75F76B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/>
              <a:t>Номенклатура, изомерия и физические свойства кетонов</a:t>
            </a:r>
          </a:p>
          <a:p>
            <a:r>
              <a:rPr lang="ru-RU" sz="3200" dirty="0"/>
              <a:t>Слово кетон произошло от старого немецкого слова </a:t>
            </a:r>
            <a:r>
              <a:rPr lang="ru-RU" sz="3200" dirty="0" err="1"/>
              <a:t>Aketon</a:t>
            </a:r>
            <a:r>
              <a:rPr lang="ru-RU" sz="3200" dirty="0"/>
              <a:t> (ацетон). Это название предложил в 1848 году немецкий химик Леопольд </a:t>
            </a:r>
            <a:r>
              <a:rPr lang="ru-RU" sz="3200" dirty="0" err="1"/>
              <a:t>Гмелин</a:t>
            </a:r>
            <a:r>
              <a:rPr lang="ru-RU" sz="3200" dirty="0"/>
              <a:t> (1788–1853), однако первый кетон — ацетон был открыт Робертом Бойлем еще в 1661 году при нагревании ацетата кальция (ацетон происходит от лат. </a:t>
            </a:r>
            <a:r>
              <a:rPr lang="ru-RU" sz="3200" dirty="0" err="1"/>
              <a:t>acetum</a:t>
            </a:r>
            <a:r>
              <a:rPr lang="ru-RU" sz="3200" dirty="0"/>
              <a:t> — уксус): </a:t>
            </a:r>
          </a:p>
          <a:p>
            <a:pPr marL="0" indent="0">
              <a:buNone/>
            </a:pPr>
            <a:endParaRPr lang="ru-RU" sz="3200" dirty="0"/>
          </a:p>
          <a:p>
            <a:r>
              <a:rPr lang="ru-RU" sz="3200" dirty="0"/>
              <a:t>В молекулах кетонов карбонильная группа связана с двумя углеводородными радикалами: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0096229-5743-440F-91B8-48A0F44735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397" y="2849363"/>
            <a:ext cx="8665197" cy="599114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2018A2D-E593-4791-B697-8F24A269C8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2726" y="4399995"/>
            <a:ext cx="2866537" cy="1897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4226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C60F863-6A7A-4310-AD94-68057B1375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Карбонильная группа в кетонах также часто называется кето-группой.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международной номенклатурой названия алифатических и алициклических кетонов образуют прибавлением суффикса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–он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дион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(для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дикетонов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к названиям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родоначальных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углеводородов, в которых длина цепи отображается корнем слова (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-, бут- и т. д.). Например:</a:t>
            </a:r>
          </a:p>
          <a:p>
            <a:pPr marL="0" indent="0" algn="r"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пропанон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r"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бутанон  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43A8545-A2AB-4CF9-A199-05AF39EE98F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514"/>
          <a:stretch/>
        </p:blipFill>
        <p:spPr>
          <a:xfrm>
            <a:off x="3260528" y="3596844"/>
            <a:ext cx="5528365" cy="109056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ED71898-A7E8-44D7-A932-F95B96487C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3226" y="4687410"/>
            <a:ext cx="7365545" cy="1001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2137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612</Words>
  <Application>Microsoft Office PowerPoint</Application>
  <PresentationFormat>Широкоэкранный</PresentationFormat>
  <Paragraphs>54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Semechev Petr</dc:creator>
  <cp:lastModifiedBy>Semechev Petr</cp:lastModifiedBy>
  <cp:revision>7</cp:revision>
  <dcterms:created xsi:type="dcterms:W3CDTF">2024-03-06T15:36:34Z</dcterms:created>
  <dcterms:modified xsi:type="dcterms:W3CDTF">2024-03-06T17:45:28Z</dcterms:modified>
</cp:coreProperties>
</file>