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8"/>
  </p:notesMasterIdLst>
  <p:sldIdLst>
    <p:sldId id="256" r:id="rId2"/>
    <p:sldId id="281" r:id="rId3"/>
    <p:sldId id="257" r:id="rId4"/>
    <p:sldId id="277" r:id="rId5"/>
    <p:sldId id="278" r:id="rId6"/>
    <p:sldId id="258" r:id="rId7"/>
    <p:sldId id="282" r:id="rId8"/>
    <p:sldId id="273" r:id="rId9"/>
    <p:sldId id="271" r:id="rId10"/>
    <p:sldId id="259" r:id="rId11"/>
    <p:sldId id="272" r:id="rId12"/>
    <p:sldId id="274" r:id="rId13"/>
    <p:sldId id="264" r:id="rId14"/>
    <p:sldId id="263" r:id="rId15"/>
    <p:sldId id="280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87081" autoAdjust="0"/>
  </p:normalViewPr>
  <p:slideViewPr>
    <p:cSldViewPr snapToGrid="0">
      <p:cViewPr varScale="1">
        <p:scale>
          <a:sx n="64" d="100"/>
          <a:sy n="64" d="100"/>
        </p:scale>
        <p:origin x="84" y="1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72CD9-26D3-41A7-953E-CE638ADB4A4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8296D2-9757-47AD-8774-02794507D1C0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ru-RU" sz="3200" b="1" dirty="0" smtClean="0"/>
            <a:t>Скорость испарения зависит от</a:t>
          </a:r>
          <a:endParaRPr lang="ru-RU" sz="3200" b="1" dirty="0"/>
        </a:p>
      </dgm:t>
    </dgm:pt>
    <dgm:pt modelId="{532DE270-69EC-48C5-A855-3DB16E9F63E2}" type="parTrans" cxnId="{C082D4AA-46D4-4568-9AF9-0A248FF051A5}">
      <dgm:prSet/>
      <dgm:spPr/>
      <dgm:t>
        <a:bodyPr/>
        <a:lstStyle/>
        <a:p>
          <a:endParaRPr lang="ru-RU"/>
        </a:p>
      </dgm:t>
    </dgm:pt>
    <dgm:pt modelId="{224E3AC0-475F-467D-B083-957BCFD8C31E}" type="sibTrans" cxnId="{C082D4AA-46D4-4568-9AF9-0A248FF051A5}">
      <dgm:prSet/>
      <dgm:spPr/>
      <dgm:t>
        <a:bodyPr/>
        <a:lstStyle/>
        <a:p>
          <a:endParaRPr lang="ru-RU"/>
        </a:p>
      </dgm:t>
    </dgm:pt>
    <dgm:pt modelId="{92C77D95-43B3-41A5-B6D3-74C1AD58C688}">
      <dgm:prSet/>
      <dgm:spPr/>
      <dgm:t>
        <a:bodyPr/>
        <a:lstStyle/>
        <a:p>
          <a:endParaRPr lang="ru-RU"/>
        </a:p>
      </dgm:t>
    </dgm:pt>
    <dgm:pt modelId="{BE2B16B1-F4E7-43E4-A37F-FD5D4A4B63C1}" type="parTrans" cxnId="{F4D6B451-F5A1-4800-9767-0942880C1F6B}">
      <dgm:prSet/>
      <dgm:spPr/>
      <dgm:t>
        <a:bodyPr/>
        <a:lstStyle/>
        <a:p>
          <a:endParaRPr lang="ru-RU"/>
        </a:p>
      </dgm:t>
    </dgm:pt>
    <dgm:pt modelId="{AAC864DA-BAED-49EE-B123-E8DB25950BDA}" type="sibTrans" cxnId="{F4D6B451-F5A1-4800-9767-0942880C1F6B}">
      <dgm:prSet/>
      <dgm:spPr/>
      <dgm:t>
        <a:bodyPr/>
        <a:lstStyle/>
        <a:p>
          <a:endParaRPr lang="ru-RU"/>
        </a:p>
      </dgm:t>
    </dgm:pt>
    <dgm:pt modelId="{33BEEBB4-E6BB-4D58-ABD6-7F3026E1F8D7}">
      <dgm:prSet/>
      <dgm:spPr/>
      <dgm:t>
        <a:bodyPr/>
        <a:lstStyle/>
        <a:p>
          <a:endParaRPr lang="ru-RU"/>
        </a:p>
      </dgm:t>
    </dgm:pt>
    <dgm:pt modelId="{50CCE8B3-B494-474C-AFC8-2B55E0652220}" type="parTrans" cxnId="{5C6A760F-A539-4BAF-B9A5-217FEE2B7035}">
      <dgm:prSet/>
      <dgm:spPr/>
      <dgm:t>
        <a:bodyPr/>
        <a:lstStyle/>
        <a:p>
          <a:endParaRPr lang="ru-RU"/>
        </a:p>
      </dgm:t>
    </dgm:pt>
    <dgm:pt modelId="{D6B91CF1-DEB1-47C4-A33A-02E13D259216}" type="sibTrans" cxnId="{5C6A760F-A539-4BAF-B9A5-217FEE2B7035}">
      <dgm:prSet/>
      <dgm:spPr/>
      <dgm:t>
        <a:bodyPr/>
        <a:lstStyle/>
        <a:p>
          <a:endParaRPr lang="ru-RU"/>
        </a:p>
      </dgm:t>
    </dgm:pt>
    <dgm:pt modelId="{F1F5F83D-EBBE-436A-B0DE-8406B9A37819}">
      <dgm:prSet/>
      <dgm:spPr/>
      <dgm:t>
        <a:bodyPr/>
        <a:lstStyle/>
        <a:p>
          <a:endParaRPr lang="ru-RU"/>
        </a:p>
      </dgm:t>
    </dgm:pt>
    <dgm:pt modelId="{B3D07674-39D8-44A7-9B25-014339863DE2}" type="parTrans" cxnId="{1AF6A6C3-4860-4A09-B753-C897A8AD8F3A}">
      <dgm:prSet/>
      <dgm:spPr/>
      <dgm:t>
        <a:bodyPr/>
        <a:lstStyle/>
        <a:p>
          <a:endParaRPr lang="ru-RU"/>
        </a:p>
      </dgm:t>
    </dgm:pt>
    <dgm:pt modelId="{B4A64012-EDA9-4317-B62F-8AD5B4239226}" type="sibTrans" cxnId="{1AF6A6C3-4860-4A09-B753-C897A8AD8F3A}">
      <dgm:prSet/>
      <dgm:spPr/>
      <dgm:t>
        <a:bodyPr/>
        <a:lstStyle/>
        <a:p>
          <a:endParaRPr lang="ru-RU"/>
        </a:p>
      </dgm:t>
    </dgm:pt>
    <dgm:pt modelId="{8CC9CDA4-5B37-4920-95C3-9C387235AD46}" type="pres">
      <dgm:prSet presAssocID="{E3272CD9-26D3-41A7-953E-CE638ADB4A4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A36F42-D324-45B4-B7D6-BA40E0F42728}" type="pres">
      <dgm:prSet presAssocID="{E3272CD9-26D3-41A7-953E-CE638ADB4A44}" presName="matrix" presStyleCnt="0"/>
      <dgm:spPr/>
    </dgm:pt>
    <dgm:pt modelId="{368642DA-9B24-479E-8097-1AC12BFCF5DC}" type="pres">
      <dgm:prSet presAssocID="{E3272CD9-26D3-41A7-953E-CE638ADB4A44}" presName="tile1" presStyleLbl="node1" presStyleIdx="0" presStyleCnt="4" custLinFactNeighborX="-880" custLinFactNeighborY="-4684"/>
      <dgm:spPr>
        <a:solidFill>
          <a:schemeClr val="bg2">
            <a:lumMod val="20000"/>
            <a:lumOff val="80000"/>
          </a:schemeClr>
        </a:solidFill>
      </dgm:spPr>
    </dgm:pt>
    <dgm:pt modelId="{2B107087-1152-42B9-B9E6-073F58AE8557}" type="pres">
      <dgm:prSet presAssocID="{E3272CD9-26D3-41A7-953E-CE638ADB4A4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7ABEC3-2AAC-42E7-9DA6-3BA757E6E8FE}" type="pres">
      <dgm:prSet presAssocID="{E3272CD9-26D3-41A7-953E-CE638ADB4A44}" presName="tile2" presStyleLbl="node1" presStyleIdx="1" presStyleCnt="4"/>
      <dgm:spPr>
        <a:solidFill>
          <a:schemeClr val="bg2">
            <a:lumMod val="20000"/>
            <a:lumOff val="80000"/>
          </a:schemeClr>
        </a:solidFill>
      </dgm:spPr>
    </dgm:pt>
    <dgm:pt modelId="{EB73261F-E593-498C-B952-714810C0F3C0}" type="pres">
      <dgm:prSet presAssocID="{E3272CD9-26D3-41A7-953E-CE638ADB4A4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284C03-5644-4462-89EB-1B4EC05400F1}" type="pres">
      <dgm:prSet presAssocID="{E3272CD9-26D3-41A7-953E-CE638ADB4A44}" presName="tile3" presStyleLbl="node1" presStyleIdx="2" presStyleCnt="4" custLinFactNeighborX="-528" custLinFactNeighborY="1746"/>
      <dgm:spPr>
        <a:solidFill>
          <a:schemeClr val="bg2">
            <a:lumMod val="20000"/>
            <a:lumOff val="80000"/>
          </a:schemeClr>
        </a:solidFill>
      </dgm:spPr>
    </dgm:pt>
    <dgm:pt modelId="{ED05FD13-444D-4776-BC55-FC3FDAF84C60}" type="pres">
      <dgm:prSet presAssocID="{E3272CD9-26D3-41A7-953E-CE638ADB4A4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897C67-4A69-4298-B966-9972F889485A}" type="pres">
      <dgm:prSet presAssocID="{E3272CD9-26D3-41A7-953E-CE638ADB4A44}" presName="tile4" presStyleLbl="node1" presStyleIdx="3" presStyleCnt="4" custLinFactNeighborX="441" custLinFactNeighborY="1342"/>
      <dgm:spPr>
        <a:solidFill>
          <a:schemeClr val="bg2">
            <a:lumMod val="20000"/>
            <a:lumOff val="80000"/>
          </a:schemeClr>
        </a:solidFill>
      </dgm:spPr>
    </dgm:pt>
    <dgm:pt modelId="{33ACADB2-509F-4C5B-B85F-C0DC475CF043}" type="pres">
      <dgm:prSet presAssocID="{E3272CD9-26D3-41A7-953E-CE638ADB4A4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516F3F6-62DD-41DF-A314-7177019F5D65}" type="pres">
      <dgm:prSet presAssocID="{E3272CD9-26D3-41A7-953E-CE638ADB4A44}" presName="centerTile" presStyleLbl="fgShp" presStyleIdx="0" presStyleCnt="1" custScaleX="165616" custScaleY="235007" custLinFactNeighborX="-7566" custLinFactNeighborY="-154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A760F-A539-4BAF-B9A5-217FEE2B7035}" srcId="{E3272CD9-26D3-41A7-953E-CE638ADB4A44}" destId="{33BEEBB4-E6BB-4D58-ABD6-7F3026E1F8D7}" srcOrd="2" destOrd="0" parTransId="{50CCE8B3-B494-474C-AFC8-2B55E0652220}" sibTransId="{D6B91CF1-DEB1-47C4-A33A-02E13D259216}"/>
    <dgm:cxn modelId="{1AF6A6C3-4860-4A09-B753-C897A8AD8F3A}" srcId="{E3272CD9-26D3-41A7-953E-CE638ADB4A44}" destId="{F1F5F83D-EBBE-436A-B0DE-8406B9A37819}" srcOrd="3" destOrd="0" parTransId="{B3D07674-39D8-44A7-9B25-014339863DE2}" sibTransId="{B4A64012-EDA9-4317-B62F-8AD5B4239226}"/>
    <dgm:cxn modelId="{F4D6B451-F5A1-4800-9767-0942880C1F6B}" srcId="{E3272CD9-26D3-41A7-953E-CE638ADB4A44}" destId="{92C77D95-43B3-41A5-B6D3-74C1AD58C688}" srcOrd="1" destOrd="0" parTransId="{BE2B16B1-F4E7-43E4-A37F-FD5D4A4B63C1}" sibTransId="{AAC864DA-BAED-49EE-B123-E8DB25950BDA}"/>
    <dgm:cxn modelId="{E7AAECF7-4866-4C3E-B165-D5A2AC288C10}" type="presOf" srcId="{898296D2-9757-47AD-8774-02794507D1C0}" destId="{2516F3F6-62DD-41DF-A314-7177019F5D65}" srcOrd="0" destOrd="0" presId="urn:microsoft.com/office/officeart/2005/8/layout/matrix1"/>
    <dgm:cxn modelId="{C082D4AA-46D4-4568-9AF9-0A248FF051A5}" srcId="{E3272CD9-26D3-41A7-953E-CE638ADB4A44}" destId="{898296D2-9757-47AD-8774-02794507D1C0}" srcOrd="0" destOrd="0" parTransId="{532DE270-69EC-48C5-A855-3DB16E9F63E2}" sibTransId="{224E3AC0-475F-467D-B083-957BCFD8C31E}"/>
    <dgm:cxn modelId="{43FDB7B3-3478-4B96-911B-D3C88899EA6B}" type="presOf" srcId="{E3272CD9-26D3-41A7-953E-CE638ADB4A44}" destId="{8CC9CDA4-5B37-4920-95C3-9C387235AD46}" srcOrd="0" destOrd="0" presId="urn:microsoft.com/office/officeart/2005/8/layout/matrix1"/>
    <dgm:cxn modelId="{6CC70517-2E64-433E-BBB9-C954633CE8E0}" type="presParOf" srcId="{8CC9CDA4-5B37-4920-95C3-9C387235AD46}" destId="{F5A36F42-D324-45B4-B7D6-BA40E0F42728}" srcOrd="0" destOrd="0" presId="urn:microsoft.com/office/officeart/2005/8/layout/matrix1"/>
    <dgm:cxn modelId="{B9413201-2081-4838-973D-A60E3EA63842}" type="presParOf" srcId="{F5A36F42-D324-45B4-B7D6-BA40E0F42728}" destId="{368642DA-9B24-479E-8097-1AC12BFCF5DC}" srcOrd="0" destOrd="0" presId="urn:microsoft.com/office/officeart/2005/8/layout/matrix1"/>
    <dgm:cxn modelId="{11FA9320-A7E3-427E-9576-A449FA0020D7}" type="presParOf" srcId="{F5A36F42-D324-45B4-B7D6-BA40E0F42728}" destId="{2B107087-1152-42B9-B9E6-073F58AE8557}" srcOrd="1" destOrd="0" presId="urn:microsoft.com/office/officeart/2005/8/layout/matrix1"/>
    <dgm:cxn modelId="{D4B8BBB5-4CC7-4104-B0EC-3C3F5DFEBF01}" type="presParOf" srcId="{F5A36F42-D324-45B4-B7D6-BA40E0F42728}" destId="{507ABEC3-2AAC-42E7-9DA6-3BA757E6E8FE}" srcOrd="2" destOrd="0" presId="urn:microsoft.com/office/officeart/2005/8/layout/matrix1"/>
    <dgm:cxn modelId="{F89DB3FE-3BAB-4DB3-B8A5-C848A3C82A3E}" type="presParOf" srcId="{F5A36F42-D324-45B4-B7D6-BA40E0F42728}" destId="{EB73261F-E593-498C-B952-714810C0F3C0}" srcOrd="3" destOrd="0" presId="urn:microsoft.com/office/officeart/2005/8/layout/matrix1"/>
    <dgm:cxn modelId="{1306D4DD-D7EF-42A9-83C8-F8E9F9E810FB}" type="presParOf" srcId="{F5A36F42-D324-45B4-B7D6-BA40E0F42728}" destId="{E5284C03-5644-4462-89EB-1B4EC05400F1}" srcOrd="4" destOrd="0" presId="urn:microsoft.com/office/officeart/2005/8/layout/matrix1"/>
    <dgm:cxn modelId="{0274FF42-5FF4-4218-B78E-54779CC51DC2}" type="presParOf" srcId="{F5A36F42-D324-45B4-B7D6-BA40E0F42728}" destId="{ED05FD13-444D-4776-BC55-FC3FDAF84C60}" srcOrd="5" destOrd="0" presId="urn:microsoft.com/office/officeart/2005/8/layout/matrix1"/>
    <dgm:cxn modelId="{56D0E644-0DFE-42F7-B688-878A6FC3F019}" type="presParOf" srcId="{F5A36F42-D324-45B4-B7D6-BA40E0F42728}" destId="{C1897C67-4A69-4298-B966-9972F889485A}" srcOrd="6" destOrd="0" presId="urn:microsoft.com/office/officeart/2005/8/layout/matrix1"/>
    <dgm:cxn modelId="{4F792C2C-1779-48B0-92D0-C1A284372D72}" type="presParOf" srcId="{F5A36F42-D324-45B4-B7D6-BA40E0F42728}" destId="{33ACADB2-509F-4C5B-B85F-C0DC475CF043}" srcOrd="7" destOrd="0" presId="urn:microsoft.com/office/officeart/2005/8/layout/matrix1"/>
    <dgm:cxn modelId="{C5E5D4E0-7B0F-42E4-B203-281D59B0D648}" type="presParOf" srcId="{8CC9CDA4-5B37-4920-95C3-9C387235AD46}" destId="{2516F3F6-62DD-41DF-A314-7177019F5D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24CE55-F85C-4AAF-956D-8B4CF0CA53D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61A4061-E61A-4676-98D7-9C063905EA92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800" b="1" dirty="0" smtClean="0"/>
            <a:t>Кипение начинается после того, как давление внутри пузырьков сравняется с давлением в окружающей жидкости</a:t>
          </a:r>
          <a:endParaRPr lang="ru-RU" sz="2800" b="1" dirty="0"/>
        </a:p>
      </dgm:t>
    </dgm:pt>
    <dgm:pt modelId="{316E79C8-298C-40BE-BE13-5544F85D262C}" type="parTrans" cxnId="{A4686617-2F86-45DA-A9C0-D91BD3D39BB3}">
      <dgm:prSet/>
      <dgm:spPr/>
      <dgm:t>
        <a:bodyPr/>
        <a:lstStyle/>
        <a:p>
          <a:endParaRPr lang="ru-RU"/>
        </a:p>
      </dgm:t>
    </dgm:pt>
    <dgm:pt modelId="{DC7D1120-DBC5-41DE-8996-E7DBFE62FFAB}" type="sibTrans" cxnId="{A4686617-2F86-45DA-A9C0-D91BD3D39BB3}">
      <dgm:prSet/>
      <dgm:spPr/>
      <dgm:t>
        <a:bodyPr/>
        <a:lstStyle/>
        <a:p>
          <a:endParaRPr lang="ru-RU"/>
        </a:p>
      </dgm:t>
    </dgm:pt>
    <dgm:pt modelId="{A2544323-B80D-4C69-8844-CA3C697A0754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Температура , при которой жидкость кипит , называется температурой кипения.</a:t>
          </a:r>
          <a:endParaRPr lang="ru-RU" sz="2800" b="1" dirty="0">
            <a:solidFill>
              <a:schemeClr val="bg1"/>
            </a:solidFill>
          </a:endParaRPr>
        </a:p>
      </dgm:t>
    </dgm:pt>
    <dgm:pt modelId="{AD25AFA8-769C-402D-B694-C86E3747D4DD}" type="parTrans" cxnId="{D876A290-ADB1-4C61-9483-D4A1257B3C98}">
      <dgm:prSet/>
      <dgm:spPr/>
      <dgm:t>
        <a:bodyPr/>
        <a:lstStyle/>
        <a:p>
          <a:endParaRPr lang="ru-RU"/>
        </a:p>
      </dgm:t>
    </dgm:pt>
    <dgm:pt modelId="{34A39617-CE91-46D1-B1F2-B4F6F14F6962}" type="sibTrans" cxnId="{D876A290-ADB1-4C61-9483-D4A1257B3C98}">
      <dgm:prSet/>
      <dgm:spPr/>
      <dgm:t>
        <a:bodyPr/>
        <a:lstStyle/>
        <a:p>
          <a:endParaRPr lang="ru-RU"/>
        </a:p>
      </dgm:t>
    </dgm:pt>
    <dgm:pt modelId="{3AC7D76A-7AFB-49CB-A092-ED3431986385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800" b="1" dirty="0" smtClean="0"/>
            <a:t>Температура кипения некоторых веществ ,  С (при нормальном атмосферном давлении).</a:t>
          </a:r>
          <a:endParaRPr lang="ru-RU" sz="2800" b="1" dirty="0"/>
        </a:p>
      </dgm:t>
    </dgm:pt>
    <dgm:pt modelId="{F81BD56B-F388-44F6-B38B-63BB6D33A2C0}" type="parTrans" cxnId="{1C39BB1F-2C30-4641-959C-FF57B1FDD735}">
      <dgm:prSet/>
      <dgm:spPr/>
      <dgm:t>
        <a:bodyPr/>
        <a:lstStyle/>
        <a:p>
          <a:endParaRPr lang="ru-RU"/>
        </a:p>
      </dgm:t>
    </dgm:pt>
    <dgm:pt modelId="{B04AB8BD-4421-4799-BB33-505D1EC9BD22}" type="sibTrans" cxnId="{1C39BB1F-2C30-4641-959C-FF57B1FDD735}">
      <dgm:prSet/>
      <dgm:spPr/>
      <dgm:t>
        <a:bodyPr/>
        <a:lstStyle/>
        <a:p>
          <a:endParaRPr lang="ru-RU"/>
        </a:p>
      </dgm:t>
    </dgm:pt>
    <dgm:pt modelId="{218FF8DD-E1AB-4F9D-832D-A23DAC00C951}" type="pres">
      <dgm:prSet presAssocID="{D324CE55-F85C-4AAF-956D-8B4CF0CA53DE}" presName="compositeShape" presStyleCnt="0">
        <dgm:presLayoutVars>
          <dgm:dir/>
          <dgm:resizeHandles/>
        </dgm:presLayoutVars>
      </dgm:prSet>
      <dgm:spPr/>
    </dgm:pt>
    <dgm:pt modelId="{704A0D05-A223-4D08-894B-47BC586B3790}" type="pres">
      <dgm:prSet presAssocID="{D324CE55-F85C-4AAF-956D-8B4CF0CA53DE}" presName="pyramid" presStyleLbl="node1" presStyleIdx="0" presStyleCnt="1" custLinFactNeighborX="-32027"/>
      <dgm:spPr>
        <a:solidFill>
          <a:schemeClr val="bg2">
            <a:lumMod val="75000"/>
          </a:schemeClr>
        </a:solidFill>
      </dgm:spPr>
    </dgm:pt>
    <dgm:pt modelId="{4DE72E2C-F5B6-492D-8C0A-9BF58AFEBBC0}" type="pres">
      <dgm:prSet presAssocID="{D324CE55-F85C-4AAF-956D-8B4CF0CA53DE}" presName="theList" presStyleCnt="0"/>
      <dgm:spPr/>
    </dgm:pt>
    <dgm:pt modelId="{9EFD814D-11A3-45FE-BADA-A58C1609BF5D}" type="pres">
      <dgm:prSet presAssocID="{E61A4061-E61A-4676-98D7-9C063905EA92}" presName="aNode" presStyleLbl="fgAcc1" presStyleIdx="0" presStyleCnt="3" custScaleX="143509" custScaleY="383537" custLinFactY="-68656" custLinFactNeighborX="-16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D783A-B827-4220-BA5D-0CF0D673ED50}" type="pres">
      <dgm:prSet presAssocID="{E61A4061-E61A-4676-98D7-9C063905EA92}" presName="aSpace" presStyleCnt="0"/>
      <dgm:spPr/>
    </dgm:pt>
    <dgm:pt modelId="{342F970F-3426-4180-89C9-A998854C3185}" type="pres">
      <dgm:prSet presAssocID="{A2544323-B80D-4C69-8844-CA3C697A0754}" presName="aNode" presStyleLbl="fgAcc1" presStyleIdx="1" presStyleCnt="3" custScaleX="142219" custScaleY="223743" custLinFactY="-69805" custLinFactNeighborX="-151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474FF-38B9-4A00-8D63-18C6D07A9FF0}" type="pres">
      <dgm:prSet presAssocID="{A2544323-B80D-4C69-8844-CA3C697A0754}" presName="aSpace" presStyleCnt="0"/>
      <dgm:spPr/>
    </dgm:pt>
    <dgm:pt modelId="{B95138CE-5790-414C-94BE-9F542ACAFB27}" type="pres">
      <dgm:prSet presAssocID="{3AC7D76A-7AFB-49CB-A092-ED3431986385}" presName="aNode" presStyleLbl="fgAcc1" presStyleIdx="2" presStyleCnt="3" custScaleX="114700" custScaleY="350503" custLinFactY="-71760" custLinFactNeighborX="-1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F317C-6E3E-43F1-AB59-786E7AD948EF}" type="pres">
      <dgm:prSet presAssocID="{3AC7D76A-7AFB-49CB-A092-ED3431986385}" presName="aSpace" presStyleCnt="0"/>
      <dgm:spPr/>
    </dgm:pt>
  </dgm:ptLst>
  <dgm:cxnLst>
    <dgm:cxn modelId="{1C39BB1F-2C30-4641-959C-FF57B1FDD735}" srcId="{D324CE55-F85C-4AAF-956D-8B4CF0CA53DE}" destId="{3AC7D76A-7AFB-49CB-A092-ED3431986385}" srcOrd="2" destOrd="0" parTransId="{F81BD56B-F388-44F6-B38B-63BB6D33A2C0}" sibTransId="{B04AB8BD-4421-4799-BB33-505D1EC9BD22}"/>
    <dgm:cxn modelId="{4DAEC2C4-2EB1-4C45-B811-EF00445E681D}" type="presOf" srcId="{D324CE55-F85C-4AAF-956D-8B4CF0CA53DE}" destId="{218FF8DD-E1AB-4F9D-832D-A23DAC00C951}" srcOrd="0" destOrd="0" presId="urn:microsoft.com/office/officeart/2005/8/layout/pyramid2"/>
    <dgm:cxn modelId="{D97D5B51-1B14-4725-AB46-F54DB1D10D17}" type="presOf" srcId="{3AC7D76A-7AFB-49CB-A092-ED3431986385}" destId="{B95138CE-5790-414C-94BE-9F542ACAFB27}" srcOrd="0" destOrd="0" presId="urn:microsoft.com/office/officeart/2005/8/layout/pyramid2"/>
    <dgm:cxn modelId="{D876A290-ADB1-4C61-9483-D4A1257B3C98}" srcId="{D324CE55-F85C-4AAF-956D-8B4CF0CA53DE}" destId="{A2544323-B80D-4C69-8844-CA3C697A0754}" srcOrd="1" destOrd="0" parTransId="{AD25AFA8-769C-402D-B694-C86E3747D4DD}" sibTransId="{34A39617-CE91-46D1-B1F2-B4F6F14F6962}"/>
    <dgm:cxn modelId="{F6FE534A-CA06-49F0-A559-0027F4AC437C}" type="presOf" srcId="{A2544323-B80D-4C69-8844-CA3C697A0754}" destId="{342F970F-3426-4180-89C9-A998854C3185}" srcOrd="0" destOrd="0" presId="urn:microsoft.com/office/officeart/2005/8/layout/pyramid2"/>
    <dgm:cxn modelId="{973EF136-5350-4904-B5A9-55CC234E04B6}" type="presOf" srcId="{E61A4061-E61A-4676-98D7-9C063905EA92}" destId="{9EFD814D-11A3-45FE-BADA-A58C1609BF5D}" srcOrd="0" destOrd="0" presId="urn:microsoft.com/office/officeart/2005/8/layout/pyramid2"/>
    <dgm:cxn modelId="{A4686617-2F86-45DA-A9C0-D91BD3D39BB3}" srcId="{D324CE55-F85C-4AAF-956D-8B4CF0CA53DE}" destId="{E61A4061-E61A-4676-98D7-9C063905EA92}" srcOrd="0" destOrd="0" parTransId="{316E79C8-298C-40BE-BE13-5544F85D262C}" sibTransId="{DC7D1120-DBC5-41DE-8996-E7DBFE62FFAB}"/>
    <dgm:cxn modelId="{3F8A4498-0994-4D33-AFD3-8AA09B86BB1B}" type="presParOf" srcId="{218FF8DD-E1AB-4F9D-832D-A23DAC00C951}" destId="{704A0D05-A223-4D08-894B-47BC586B3790}" srcOrd="0" destOrd="0" presId="urn:microsoft.com/office/officeart/2005/8/layout/pyramid2"/>
    <dgm:cxn modelId="{0C0C5571-6ABB-41B3-8019-15CB04608888}" type="presParOf" srcId="{218FF8DD-E1AB-4F9D-832D-A23DAC00C951}" destId="{4DE72E2C-F5B6-492D-8C0A-9BF58AFEBBC0}" srcOrd="1" destOrd="0" presId="urn:microsoft.com/office/officeart/2005/8/layout/pyramid2"/>
    <dgm:cxn modelId="{25A13C3E-39F2-4F09-923C-E6582EBFF1D1}" type="presParOf" srcId="{4DE72E2C-F5B6-492D-8C0A-9BF58AFEBBC0}" destId="{9EFD814D-11A3-45FE-BADA-A58C1609BF5D}" srcOrd="0" destOrd="0" presId="urn:microsoft.com/office/officeart/2005/8/layout/pyramid2"/>
    <dgm:cxn modelId="{6ED763AB-0DC0-4C86-8BAE-AD9945FCA5E9}" type="presParOf" srcId="{4DE72E2C-F5B6-492D-8C0A-9BF58AFEBBC0}" destId="{1A0D783A-B827-4220-BA5D-0CF0D673ED50}" srcOrd="1" destOrd="0" presId="urn:microsoft.com/office/officeart/2005/8/layout/pyramid2"/>
    <dgm:cxn modelId="{CE90E1E9-B72B-4CD1-9B83-0FA37AAF0A40}" type="presParOf" srcId="{4DE72E2C-F5B6-492D-8C0A-9BF58AFEBBC0}" destId="{342F970F-3426-4180-89C9-A998854C3185}" srcOrd="2" destOrd="0" presId="urn:microsoft.com/office/officeart/2005/8/layout/pyramid2"/>
    <dgm:cxn modelId="{C7AC2F80-841F-4FC8-A769-416CAE5079BA}" type="presParOf" srcId="{4DE72E2C-F5B6-492D-8C0A-9BF58AFEBBC0}" destId="{5AB474FF-38B9-4A00-8D63-18C6D07A9FF0}" srcOrd="3" destOrd="0" presId="urn:microsoft.com/office/officeart/2005/8/layout/pyramid2"/>
    <dgm:cxn modelId="{A0CF2396-8FCF-418A-B0FE-5E22F77A307F}" type="presParOf" srcId="{4DE72E2C-F5B6-492D-8C0A-9BF58AFEBBC0}" destId="{B95138CE-5790-414C-94BE-9F542ACAFB27}" srcOrd="4" destOrd="0" presId="urn:microsoft.com/office/officeart/2005/8/layout/pyramid2"/>
    <dgm:cxn modelId="{E1AE4BA7-B400-485F-9CBE-21FA021FD404}" type="presParOf" srcId="{4DE72E2C-F5B6-492D-8C0A-9BF58AFEBBC0}" destId="{7E6F317C-6E3E-43F1-AB59-786E7AD948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642DA-9B24-479E-8097-1AC12BFCF5DC}">
      <dsp:nvSpPr>
        <dsp:cNvPr id="0" name=""/>
        <dsp:cNvSpPr/>
      </dsp:nvSpPr>
      <dsp:spPr>
        <a:xfrm rot="16200000">
          <a:off x="1345739" y="-1345739"/>
          <a:ext cx="1729981" cy="4421459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ABEC3-2AAC-42E7-9DA6-3BA757E6E8FE}">
      <dsp:nvSpPr>
        <dsp:cNvPr id="0" name=""/>
        <dsp:cNvSpPr/>
      </dsp:nvSpPr>
      <dsp:spPr>
        <a:xfrm>
          <a:off x="4421459" y="0"/>
          <a:ext cx="4421459" cy="1729981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84C03-5644-4462-89EB-1B4EC05400F1}">
      <dsp:nvSpPr>
        <dsp:cNvPr id="0" name=""/>
        <dsp:cNvSpPr/>
      </dsp:nvSpPr>
      <dsp:spPr>
        <a:xfrm rot="10800000">
          <a:off x="0" y="1729981"/>
          <a:ext cx="4421459" cy="1729981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97C67-4A69-4298-B966-9972F889485A}">
      <dsp:nvSpPr>
        <dsp:cNvPr id="0" name=""/>
        <dsp:cNvSpPr/>
      </dsp:nvSpPr>
      <dsp:spPr>
        <a:xfrm rot="5400000">
          <a:off x="5767198" y="384242"/>
          <a:ext cx="1729981" cy="4421459"/>
        </a:xfrm>
        <a:prstGeom prst="round1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6F3F6-62DD-41DF-A314-7177019F5D65}">
      <dsp:nvSpPr>
        <dsp:cNvPr id="0" name=""/>
        <dsp:cNvSpPr/>
      </dsp:nvSpPr>
      <dsp:spPr>
        <a:xfrm>
          <a:off x="2023949" y="579599"/>
          <a:ext cx="4393586" cy="2032788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Скорость испарения зависит от</a:t>
          </a:r>
          <a:endParaRPr lang="ru-RU" sz="3200" b="1" kern="1200" dirty="0"/>
        </a:p>
      </dsp:txBody>
      <dsp:txXfrm>
        <a:off x="2123182" y="678832"/>
        <a:ext cx="4195120" cy="1834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0D05-A223-4D08-894B-47BC586B3790}">
      <dsp:nvSpPr>
        <dsp:cNvPr id="0" name=""/>
        <dsp:cNvSpPr/>
      </dsp:nvSpPr>
      <dsp:spPr>
        <a:xfrm>
          <a:off x="0" y="0"/>
          <a:ext cx="5921297" cy="5921297"/>
        </a:xfrm>
        <a:prstGeom prst="triangl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814D-11A3-45FE-BADA-A58C1609BF5D}">
      <dsp:nvSpPr>
        <dsp:cNvPr id="0" name=""/>
        <dsp:cNvSpPr/>
      </dsp:nvSpPr>
      <dsp:spPr>
        <a:xfrm>
          <a:off x="2950196" y="206144"/>
          <a:ext cx="5523436" cy="1825256"/>
        </a:xfrm>
        <a:prstGeom prst="round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Кипение начинается после того, как давление внутри пузырьков сравняется с давлением в окружающей жидкости</a:t>
          </a:r>
          <a:endParaRPr lang="ru-RU" sz="2800" b="1" kern="1200" dirty="0"/>
        </a:p>
      </dsp:txBody>
      <dsp:txXfrm>
        <a:off x="3039298" y="295246"/>
        <a:ext cx="5345232" cy="1647052"/>
      </dsp:txXfrm>
    </dsp:sp>
    <dsp:sp modelId="{342F970F-3426-4180-89C9-A998854C3185}">
      <dsp:nvSpPr>
        <dsp:cNvPr id="0" name=""/>
        <dsp:cNvSpPr/>
      </dsp:nvSpPr>
      <dsp:spPr>
        <a:xfrm>
          <a:off x="3021977" y="2085421"/>
          <a:ext cx="5473786" cy="1064795"/>
        </a:xfrm>
        <a:prstGeom prst="round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Температура , при которой жидкость кипит , называется температурой кипения.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073956" y="2137400"/>
        <a:ext cx="5369828" cy="960837"/>
      </dsp:txXfrm>
    </dsp:sp>
    <dsp:sp modelId="{B95138CE-5790-414C-94BE-9F542ACAFB27}">
      <dsp:nvSpPr>
        <dsp:cNvPr id="0" name=""/>
        <dsp:cNvSpPr/>
      </dsp:nvSpPr>
      <dsp:spPr>
        <a:xfrm>
          <a:off x="4126807" y="3200400"/>
          <a:ext cx="4414622" cy="1668047"/>
        </a:xfrm>
        <a:prstGeom prst="roundRect">
          <a:avLst/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Температура кипения некоторых веществ ,  С (при нормальном атмосферном давлении).</a:t>
          </a:r>
          <a:endParaRPr lang="ru-RU" sz="2800" b="1" kern="1200" dirty="0"/>
        </a:p>
      </dsp:txBody>
      <dsp:txXfrm>
        <a:off x="4208234" y="3281827"/>
        <a:ext cx="4251768" cy="150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EA34-9EB2-4A80-953C-D0992BAC5E9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98FB2-B4A2-4E08-AB3B-53953E6B06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7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8FB2-B4A2-4E08-AB3B-53953E6B068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9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5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5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06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9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7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81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2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87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40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23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1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4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366C7-4708-49B9-B25B-820AC7BD36BC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17FE2-E10F-44CD-888A-E917AE273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001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820" y="251321"/>
            <a:ext cx="4516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Испарение ,</a:t>
            </a:r>
            <a:r>
              <a:rPr lang="ru-RU" sz="2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происходящее при любой температуре со свободной поверхности жидкости (с поверхности жидкости вылетают молекулы , кинетическая энергия которых превышает потенциальную энергию взаимодействия молекул)</a:t>
            </a:r>
            <a:endParaRPr lang="ru-RU" sz="24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7932" y="989985"/>
            <a:ext cx="4772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chemeClr val="bg1"/>
                </a:solidFill>
              </a:rPr>
              <a:t>Кипение </a:t>
            </a:r>
            <a:r>
              <a:rPr lang="ru-RU" sz="2400" b="1" i="1" dirty="0" smtClean="0">
                <a:solidFill>
                  <a:schemeClr val="bg1"/>
                </a:solidFill>
              </a:rPr>
              <a:t>– процесс парообразования во всем объеме жидкости при определенной температуре (температура кипения)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14713" y="4834609"/>
            <a:ext cx="3144066" cy="19514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783550" y="4834609"/>
            <a:ext cx="3055434" cy="195146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4177" y="5299052"/>
            <a:ext cx="3144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Жидкость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71151" y="5299052"/>
            <a:ext cx="10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Газ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683511" y="4885001"/>
            <a:ext cx="3100039" cy="60216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4683511" y="6061012"/>
            <a:ext cx="3100039" cy="62826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49331" y="4430531"/>
            <a:ext cx="2587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Парообразование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0457" y="5760717"/>
            <a:ext cx="241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Конденсация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4125951" y="3718033"/>
            <a:ext cx="708292" cy="109120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436413" y="3718033"/>
            <a:ext cx="748582" cy="1091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50293601"/>
              </p:ext>
            </p:extLst>
          </p:nvPr>
        </p:nvGraphicFramePr>
        <p:xfrm>
          <a:off x="178420" y="189571"/>
          <a:ext cx="10560204" cy="592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4692" y="3417850"/>
            <a:ext cx="361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/>
                </a:solidFill>
              </a:rPr>
              <a:t>Кипение</a:t>
            </a:r>
            <a:endParaRPr lang="ru-RU" sz="6000" b="1" dirty="0">
              <a:solidFill>
                <a:schemeClr val="accent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flipH="1">
            <a:off x="7973121" y="3802566"/>
            <a:ext cx="133815" cy="15611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76731" y="1779817"/>
            <a:ext cx="29104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Молоко – 100 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Эфир – 35  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Спирт – 78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Вода – 100  С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Ртуть – 357 С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967024" y="1841941"/>
            <a:ext cx="137519" cy="1115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15640" y="2185638"/>
            <a:ext cx="152413" cy="170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85642" y="2526696"/>
            <a:ext cx="152413" cy="170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00126" y="2889174"/>
            <a:ext cx="131984" cy="1478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65926" y="3281460"/>
            <a:ext cx="101098" cy="1132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6731" y="387714"/>
            <a:ext cx="297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Температура кипения некоторых жидкостей</a:t>
            </a:r>
            <a:r>
              <a:rPr lang="en-US" sz="2400" b="1" dirty="0" smtClean="0">
                <a:solidFill>
                  <a:schemeClr val="bg1"/>
                </a:solidFill>
              </a:rPr>
              <a:t> :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2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8" grpId="0" animBg="1"/>
      <p:bldP spid="9" grpId="0"/>
      <p:bldP spid="10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site/opatpofizike/_/rsrc/1391863741827/teoria/nasysennyj-par-kipenie-vlaznost-vozduha/%D0%B3%D0%B8%D0%B3%D1%80%D0%BE%D0%BC%D0%B5%D1%82%D1%80.png?height=320&amp;width=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9346" y="914399"/>
            <a:ext cx="10000034" cy="66012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214071" y="179165"/>
            <a:ext cx="931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Конденсационный гигрометр.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32/1316659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855" y="24369"/>
            <a:ext cx="10136222" cy="68336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7/1021987/slides/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12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17/1021987/slides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268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сыщенный п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902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32/1316659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9455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514007" y="569626"/>
            <a:ext cx="6130976" cy="149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514007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78308" y="779489"/>
            <a:ext cx="6595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62531" y="779489"/>
            <a:ext cx="704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44322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78643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63063" y="77948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26171" y="10218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7876" y="10218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414603" y="10393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368977" y="10393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33279" y="10393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514007" y="124668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85738" y="124668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807502" y="1264172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951751" y="1281661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881141" y="129915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10532" y="131663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058650" y="147153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37876" y="147403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14603" y="147153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503889" y="147153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538210" y="148902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31495" y="171137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85737" y="169888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97443" y="171387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11711" y="171137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103495" y="171387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85416" y="172886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173574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300335" y="193872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67069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48859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540708" y="193623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31495" y="21336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718217" y="21336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59902" y="213859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089160" y="21336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163456" y="2168578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005403" y="218856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248524" y="241841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377784" y="242341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537022" y="2453391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626308" y="2458388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655632" y="248836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588957" y="2673246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793166" y="267824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037351" y="270822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134130" y="2708224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76013" y="2718219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032884" y="273820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3765030" y="464695"/>
            <a:ext cx="307298" cy="209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/>
          <p:nvPr/>
        </p:nvCxnSpPr>
        <p:spPr>
          <a:xfrm flipH="1">
            <a:off x="2858125" y="569626"/>
            <a:ext cx="921895" cy="24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>
            <a:off x="3020513" y="632086"/>
            <a:ext cx="809472" cy="47843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932418" y="674558"/>
            <a:ext cx="15614" cy="62459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V="1">
            <a:off x="3940225" y="569626"/>
            <a:ext cx="964365" cy="249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4051089" y="632086"/>
            <a:ext cx="685801" cy="50716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266012" y="290059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422754" y="2900597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4621967" y="293807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01258" y="293807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6735580" y="2938073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606445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833141" y="3177915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064205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196589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325848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140315" y="3200400"/>
            <a:ext cx="6595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5768713" y="2178569"/>
            <a:ext cx="307300" cy="2548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 стрелкой 95"/>
          <p:cNvCxnSpPr/>
          <p:nvPr/>
        </p:nvCxnSpPr>
        <p:spPr>
          <a:xfrm flipH="1">
            <a:off x="5074170" y="2344712"/>
            <a:ext cx="742015" cy="87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5917365" y="2400925"/>
            <a:ext cx="24986" cy="5371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 flipV="1">
            <a:off x="5907370" y="1561472"/>
            <a:ext cx="34981" cy="79198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5856156" y="2332212"/>
            <a:ext cx="914400" cy="1249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H="1">
            <a:off x="5296522" y="2385941"/>
            <a:ext cx="575873" cy="5109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5962338" y="2332212"/>
            <a:ext cx="662061" cy="5808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 flipV="1">
            <a:off x="5936105" y="1723872"/>
            <a:ext cx="649573" cy="60272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 flipV="1">
            <a:off x="5275911" y="1698885"/>
            <a:ext cx="605231" cy="5971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531495" y="3942413"/>
            <a:ext cx="6518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Силы взаимодействия , действующие со стороны соседних молекул на молекулу на поверхности жидкости или на молекулу в толще жидкости.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726" y="267629"/>
            <a:ext cx="9021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Температура испаряющейся жидкости уменьшается ,поскольку при испарении из жидкости вылетают наиболее быстрые молекулы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26630767"/>
              </p:ext>
            </p:extLst>
          </p:nvPr>
        </p:nvGraphicFramePr>
        <p:xfrm>
          <a:off x="1159726" y="2840478"/>
          <a:ext cx="8842918" cy="345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16566" y="3122341"/>
            <a:ext cx="316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Рода жидкости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2809" y="3183896"/>
            <a:ext cx="3557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Температуры жидкости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4263" y="5374887"/>
            <a:ext cx="321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Площади свободной поверхности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9556" y="4636224"/>
            <a:ext cx="2810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Скорости воздушных потоков над жидкостью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7/1021987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790" y="24370"/>
            <a:ext cx="9111507" cy="6833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17/1021987/slides/slid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33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82459" y="1869378"/>
            <a:ext cx="49845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Давление насыщенного пара не зависит от объема, но зависит от температуры.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259444" y="2096429"/>
            <a:ext cx="11151" cy="294304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70595" y="5039477"/>
            <a:ext cx="33342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9697" y="2039098"/>
            <a:ext cx="81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</a:t>
            </a:r>
            <a:r>
              <a:rPr lang="ru-RU" sz="2400" b="1" dirty="0" smtClean="0">
                <a:solidFill>
                  <a:schemeClr val="bg1"/>
                </a:solidFill>
              </a:rPr>
              <a:t>, Па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0634" y="5307980"/>
            <a:ext cx="59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Т,К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7281746" y="4114800"/>
            <a:ext cx="852634" cy="92467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8215594" y="2096428"/>
            <a:ext cx="1686689" cy="191199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 rot="4328939">
            <a:off x="6793199" y="2361385"/>
            <a:ext cx="2844790" cy="1861300"/>
          </a:xfrm>
          <a:prstGeom prst="arc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8317419" y="4331185"/>
            <a:ext cx="57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42556" y="2676742"/>
            <a:ext cx="48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91262" y="2065650"/>
            <a:ext cx="57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С.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7298907" y="4627691"/>
            <a:ext cx="1411061" cy="411787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8700246" y="4102743"/>
            <a:ext cx="1761893" cy="512891"/>
          </a:xfrm>
          <a:prstGeom prst="line">
            <a:avLst/>
          </a:prstGeom>
          <a:ln w="2857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70595" y="5538812"/>
            <a:ext cx="1958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 =</a:t>
            </a:r>
            <a:r>
              <a:rPr lang="en-US" sz="3200" b="1" dirty="0" err="1" smtClean="0">
                <a:solidFill>
                  <a:schemeClr val="bg1"/>
                </a:solidFill>
              </a:rPr>
              <a:t>nkT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04409" y="5831199"/>
            <a:ext cx="6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Н.п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0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32" grpId="0" animBg="1"/>
      <p:bldP spid="34" grpId="0"/>
      <p:bldP spid="35" grpId="0"/>
      <p:bldP spid="36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4380" y="804560"/>
            <a:ext cx="5291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Если </a:t>
            </a:r>
            <a:r>
              <a:rPr lang="ru-RU" sz="2800" b="1" dirty="0" smtClean="0">
                <a:solidFill>
                  <a:schemeClr val="bg1"/>
                </a:solidFill>
              </a:rPr>
              <a:t>пар постепенно сжимают , а превращение его в жидкость не происходит , то такой пар называют ненасыщенным.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380" y="2946000"/>
            <a:ext cx="5096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При </a:t>
            </a:r>
            <a:r>
              <a:rPr lang="ru-RU" sz="2800" b="1" dirty="0" smtClean="0">
                <a:solidFill>
                  <a:schemeClr val="bg1"/>
                </a:solidFill>
              </a:rPr>
              <a:t>определенном объеме пар становится насыщенным , и при дальнейшем сжатии происходит превращение его в жидкость.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531" y="5544348"/>
            <a:ext cx="449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Гелий        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Ткр</a:t>
            </a:r>
            <a:r>
              <a:rPr lang="ru-RU" sz="2400" b="1" dirty="0" smtClean="0">
                <a:solidFill>
                  <a:schemeClr val="bg1"/>
                </a:solidFill>
              </a:rPr>
              <a:t>.=4</a:t>
            </a:r>
            <a:r>
              <a:rPr lang="en-US" sz="2400" b="1" dirty="0" smtClean="0">
                <a:solidFill>
                  <a:schemeClr val="bg1"/>
                </a:solidFill>
              </a:rPr>
              <a:t>K  (-269 C) </a:t>
            </a:r>
            <a:r>
              <a:rPr lang="ru-RU" sz="2400" b="1" dirty="0" smtClean="0">
                <a:solidFill>
                  <a:schemeClr val="bg1"/>
                </a:solidFill>
              </a:rPr>
              <a:t>Азот </a:t>
            </a:r>
            <a:r>
              <a:rPr lang="en-US" sz="2400" b="1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Ткр</a:t>
            </a:r>
            <a:r>
              <a:rPr lang="ru-RU" sz="2400" b="1" dirty="0" smtClean="0">
                <a:solidFill>
                  <a:schemeClr val="bg1"/>
                </a:solidFill>
              </a:rPr>
              <a:t>.=126</a:t>
            </a:r>
            <a:r>
              <a:rPr lang="en-US" sz="2400" b="1" dirty="0" smtClean="0">
                <a:solidFill>
                  <a:schemeClr val="bg1"/>
                </a:solidFill>
              </a:rPr>
              <a:t>K (-147  C)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13715" y="5709240"/>
            <a:ext cx="68954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486398" y="5575898"/>
            <a:ext cx="134911" cy="89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08483" y="6148465"/>
            <a:ext cx="68954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51487" y="5959846"/>
            <a:ext cx="134911" cy="89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8489" y="0"/>
            <a:ext cx="6445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Ненасыщенный пар.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847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32/1316659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669" y="0"/>
            <a:ext cx="1070042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tes.google.com/site/opatpofizike/_/rsrc/1391862958607/teoria/nasysennyj-par-kipenie-vlaznost-vozduha/2.jpg?height=165&amp;width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81" y="369650"/>
            <a:ext cx="11108987" cy="54474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478</TotalTime>
  <Words>248</Words>
  <Application>Microsoft Office PowerPoint</Application>
  <PresentationFormat>Широкоэкранный</PresentationFormat>
  <Paragraphs>37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Дениска</dc:creator>
  <cp:lastModifiedBy>Студент_12</cp:lastModifiedBy>
  <cp:revision>54</cp:revision>
  <dcterms:created xsi:type="dcterms:W3CDTF">2016-11-24T09:39:01Z</dcterms:created>
  <dcterms:modified xsi:type="dcterms:W3CDTF">2016-11-15T17:34:01Z</dcterms:modified>
</cp:coreProperties>
</file>