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1" r:id="rId12"/>
    <p:sldId id="267" r:id="rId13"/>
    <p:sldId id="268" r:id="rId14"/>
    <p:sldId id="272" r:id="rId15"/>
    <p:sldId id="27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75" d="100"/>
          <a:sy n="75" d="100"/>
        </p:scale>
        <p:origin x="-54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 от максимума скорости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1 секунда</c:v>
                </c:pt>
                <c:pt idx="1">
                  <c:v>2 секунда</c:v>
                </c:pt>
                <c:pt idx="2">
                  <c:v>3 секунда</c:v>
                </c:pt>
                <c:pt idx="3">
                  <c:v>4 секунда</c:v>
                </c:pt>
                <c:pt idx="4">
                  <c:v>5 секунда</c:v>
                </c:pt>
                <c:pt idx="5">
                  <c:v>6 секунда </c:v>
                </c:pt>
                <c:pt idx="6">
                  <c:v>7 секунда</c:v>
                </c:pt>
                <c:pt idx="7">
                  <c:v>8 секунда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0.55000000000000004</c:v>
                </c:pt>
                <c:pt idx="1">
                  <c:v>0.76000000000000012</c:v>
                </c:pt>
                <c:pt idx="2">
                  <c:v>0.91</c:v>
                </c:pt>
                <c:pt idx="3">
                  <c:v>0.95000000000000007</c:v>
                </c:pt>
                <c:pt idx="4">
                  <c:v>0.99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1 секунда</c:v>
                </c:pt>
                <c:pt idx="1">
                  <c:v>2 секунда</c:v>
                </c:pt>
                <c:pt idx="2">
                  <c:v>3 секунда</c:v>
                </c:pt>
                <c:pt idx="3">
                  <c:v>4 секунда</c:v>
                </c:pt>
                <c:pt idx="4">
                  <c:v>5 секунда</c:v>
                </c:pt>
                <c:pt idx="5">
                  <c:v>6 секунда </c:v>
                </c:pt>
                <c:pt idx="6">
                  <c:v>7 секунда</c:v>
                </c:pt>
                <c:pt idx="7">
                  <c:v>8 секунда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1 секунда</c:v>
                </c:pt>
                <c:pt idx="1">
                  <c:v>2 секунда</c:v>
                </c:pt>
                <c:pt idx="2">
                  <c:v>3 секунда</c:v>
                </c:pt>
                <c:pt idx="3">
                  <c:v>4 секунда</c:v>
                </c:pt>
                <c:pt idx="4">
                  <c:v>5 секунда</c:v>
                </c:pt>
                <c:pt idx="5">
                  <c:v>6 секунда </c:v>
                </c:pt>
                <c:pt idx="6">
                  <c:v>7 секунда</c:v>
                </c:pt>
                <c:pt idx="7">
                  <c:v>8 секунда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2925440"/>
        <c:axId val="42803584"/>
      </c:lineChart>
      <c:catAx>
        <c:axId val="4292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803584"/>
        <c:crosses val="autoZero"/>
        <c:auto val="1"/>
        <c:lblAlgn val="ctr"/>
        <c:lblOffset val="100"/>
        <c:noMultiLvlLbl val="0"/>
      </c:catAx>
      <c:valAx>
        <c:axId val="4280358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292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6641" y="1664674"/>
            <a:ext cx="8825658" cy="3329581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dirty="0" smtClean="0"/>
              <a:t>Бег на короткие дистанции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51077" y="5556738"/>
            <a:ext cx="4760185" cy="1096726"/>
          </a:xfrm>
        </p:spPr>
        <p:txBody>
          <a:bodyPr>
            <a:normAutofit/>
          </a:bodyPr>
          <a:lstStyle/>
          <a:p>
            <a:r>
              <a:rPr lang="ru-RU" dirty="0" smtClean="0"/>
              <a:t>Составил преподаватель ПК ФВ:</a:t>
            </a:r>
          </a:p>
          <a:p>
            <a:r>
              <a:rPr lang="ru-RU" dirty="0" smtClean="0"/>
              <a:t>Порошин Алексей Сергеевич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11503" y="-164123"/>
            <a:ext cx="8825658" cy="1711569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600" dirty="0" smtClean="0"/>
              <a:t>Троицкий авиационный технический колледж – филиал МГТУ ГА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0919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Фальстарт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431" y="1771187"/>
            <a:ext cx="10583615" cy="4195481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400" dirty="0"/>
              <a:t>Стартовые колодки присоединяются к специальному прибору фиксирующему фальстарты. Стартер имеет наушники, в которых, в случае фальстарта, раздается акустический сигнал, звучащий в случае, когда время стартовой реакции кого-то из бегунов оказывается менее чем 100/1000 сек. Услышав сигнал, стартер или его помощник возвращают спортсменов назад и по показаниям прибора определяют кто из спортсменов совершил фальстарт.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Первый </a:t>
            </a:r>
            <a:r>
              <a:rPr lang="ru-RU" sz="2400" dirty="0"/>
              <a:t>в забеге фальстарт считается общим и не ведет к дисквалификации спортсмена или спортсменов его допустивших, все же последующие фальстарты приводят к немедленной дисквалификации в этом забеге бегунов стартовавших преждевременно.</a:t>
            </a:r>
          </a:p>
        </p:txBody>
      </p:sp>
    </p:spTree>
    <p:extLst>
      <p:ext uri="{BB962C8B-B14F-4D97-AF65-F5344CB8AC3E}">
        <p14:creationId xmlns:p14="http://schemas.microsoft.com/office/powerpoint/2010/main" val="15609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Физиология спринта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871" y="1381583"/>
            <a:ext cx="5801210" cy="5247817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b="1" dirty="0"/>
              <a:t>Спринтерский бег </a:t>
            </a:r>
            <a:r>
              <a:rPr lang="ru-RU" dirty="0"/>
              <a:t>— это бег с максимальной скоростью. Задача бегуна — как можно быстрее набрать эту скорость и как можно дольше ее сохранить. Существуют физиологические обоснования формирования скорости в спринтерском беге. </a:t>
            </a: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Бегуны </a:t>
            </a:r>
            <a:r>
              <a:rPr lang="ru-RU" dirty="0"/>
              <a:t>любой квалификации и возраста на 1-й секунде бега достигают 55 % от максимума своей скорости, на 2-й — 76 %, на 3-й — 91 %, на 4-й - 95%, на 5-й - 99%, на 6-й - 100%. Затем до 8-й секунды идет поддержание скорости, продолжительность этого поддержания зависит уже от квалификации бегуна. После 8-й секунды происходит неизбежное снижение скорости.</a:t>
            </a:r>
          </a:p>
        </p:txBody>
      </p:sp>
      <p:graphicFrame>
        <p:nvGraphicFramePr>
          <p:cNvPr id="29" name="Диаграмма 28"/>
          <p:cNvGraphicFramePr/>
          <p:nvPr>
            <p:extLst>
              <p:ext uri="{D42A27DB-BD31-4B8C-83A1-F6EECF244321}">
                <p14:modId xmlns:p14="http://schemas.microsoft.com/office/powerpoint/2010/main" val="3524055632"/>
              </p:ext>
            </p:extLst>
          </p:nvPr>
        </p:nvGraphicFramePr>
        <p:xfrm>
          <a:off x="5974081" y="1594168"/>
          <a:ext cx="6081560" cy="428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71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Спринт как Олимпийский вид спорта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3345" y="1985212"/>
            <a:ext cx="10446023" cy="4608094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dirty="0"/>
              <a:t>В программу Игр I Олимпиады 1896 вошли два вида </a:t>
            </a:r>
            <a:r>
              <a:rPr lang="ru-RU" b="1" dirty="0"/>
              <a:t>мужского спринта </a:t>
            </a:r>
            <a:r>
              <a:rPr lang="ru-RU" dirty="0"/>
              <a:t>— дистанции 100 и 400 м, на следующей Олимпиаде к ним добавилась дистанция 200 м. Наибольших успехов в олимпийском спринте добились представители США. В беге на 100 м из 25 </a:t>
            </a:r>
            <a:r>
              <a:rPr lang="ru-RU" dirty="0" smtClean="0"/>
              <a:t>золотых  </a:t>
            </a:r>
            <a:r>
              <a:rPr lang="ru-RU" dirty="0"/>
              <a:t>медалей американцы выиграли 16 (Великобритания — 3, Канада — 2, ЮАС, ФРГ, Тринидад и Тобаго и СССР — по одной), на 200 м — 17 из 24 (Канада и Италия — по 2, СССР, Ямайка и Греция — по одной), на 400 м — 18 из 25 (Великобритания и Ямайка — по 2, ЮАС, Куба и СССР — по одной</a:t>
            </a:r>
            <a:r>
              <a:rPr lang="ru-RU" dirty="0" smtClean="0"/>
              <a:t>).</a:t>
            </a:r>
          </a:p>
          <a:p>
            <a:pPr marL="0" indent="457200" algn="just">
              <a:buNone/>
            </a:pPr>
            <a:r>
              <a:rPr lang="ru-RU" dirty="0" smtClean="0"/>
              <a:t> </a:t>
            </a:r>
            <a:r>
              <a:rPr lang="ru-RU" dirty="0"/>
              <a:t>Двукратными олимпийскими чемпионами в одном из индивидуальных видов мужского спринта стали американцы Карл Льюис (бег на 100 м) и Майкл Джонсон (бег на 400 м). Первым, и сразу двукратным, олимпийским чемпионом в спринте среди представителей СССР стал украинец Валерий Борзов, победивший в 1972 в беге на 100 и 200 м. В беге на 400 м в 1980 победил Виктор Маркин. Его </a:t>
            </a:r>
            <a:r>
              <a:rPr lang="ru-RU" dirty="0" smtClean="0"/>
              <a:t>золотая </a:t>
            </a:r>
            <a:r>
              <a:rPr lang="ru-RU" dirty="0"/>
              <a:t>медаль пока единственная, завоеванная россиянами в мужском спринте.</a:t>
            </a:r>
          </a:p>
        </p:txBody>
      </p:sp>
    </p:spTree>
    <p:extLst>
      <p:ext uri="{BB962C8B-B14F-4D97-AF65-F5344CB8AC3E}">
        <p14:creationId xmlns:p14="http://schemas.microsoft.com/office/powerpoint/2010/main" val="9508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Женский спринт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693" y="1600201"/>
            <a:ext cx="11523784" cy="4672262"/>
          </a:xfrm>
        </p:spPr>
        <p:txBody>
          <a:bodyPr>
            <a:normAutofit/>
          </a:bodyPr>
          <a:lstStyle/>
          <a:p>
            <a:r>
              <a:rPr lang="ru-RU" dirty="0"/>
              <a:t>Первая дистанция </a:t>
            </a:r>
            <a:r>
              <a:rPr lang="ru-RU" b="1" dirty="0"/>
              <a:t>женского спринтерского бега</a:t>
            </a:r>
            <a:r>
              <a:rPr lang="ru-RU" dirty="0"/>
              <a:t> — 100 м в олимпийской программе появилась в 1928. Таким образом, пока первенство в этом виде было разыграно 18 раз. </a:t>
            </a:r>
            <a:r>
              <a:rPr lang="ru-RU" dirty="0" smtClean="0"/>
              <a:t>Золотые </a:t>
            </a:r>
            <a:r>
              <a:rPr lang="ru-RU" dirty="0"/>
              <a:t>медали распределились так: США — 10, Австралия — 2, Польша, Нидерланды, ГДР, ФРГ, СССР/Россия, Беларусь — по одной. Две американки — </a:t>
            </a:r>
            <a:r>
              <a:rPr lang="ru-RU" dirty="0" err="1"/>
              <a:t>Вайомия</a:t>
            </a:r>
            <a:r>
              <a:rPr lang="ru-RU" dirty="0"/>
              <a:t> </a:t>
            </a:r>
            <a:r>
              <a:rPr lang="ru-RU" dirty="0" err="1"/>
              <a:t>Тайес</a:t>
            </a:r>
            <a:r>
              <a:rPr lang="ru-RU" dirty="0"/>
              <a:t> и </a:t>
            </a:r>
            <a:r>
              <a:rPr lang="ru-RU" dirty="0" err="1"/>
              <a:t>Гэйл</a:t>
            </a:r>
            <a:r>
              <a:rPr lang="ru-RU" dirty="0"/>
              <a:t> </a:t>
            </a:r>
            <a:r>
              <a:rPr lang="ru-RU" dirty="0" err="1"/>
              <a:t>Диверс</a:t>
            </a:r>
            <a:r>
              <a:rPr lang="ru-RU" dirty="0"/>
              <a:t> стали двукратными чемпионками, а единственную пока зол. медаль для России добыла в 1980 Людмила Кондратьева. На дистанции 200 м участницы ОИ соревновались 15 раз и высшие награды завоевали представительницы США — 6, ГДР — 3, Австралии — 2, Нидерландов, Польши, Франции и Ямайки — по одной. Единственной двукратной чемпионкой в этом виде является </a:t>
            </a:r>
            <a:r>
              <a:rPr lang="ru-RU" dirty="0" err="1"/>
              <a:t>Барбель</a:t>
            </a:r>
            <a:r>
              <a:rPr lang="ru-RU" dirty="0"/>
              <a:t> </a:t>
            </a:r>
            <a:r>
              <a:rPr lang="ru-RU" dirty="0" err="1"/>
              <a:t>Эккерт-Вёккель</a:t>
            </a:r>
            <a:r>
              <a:rPr lang="ru-RU" dirty="0"/>
              <a:t> из ГДР. Дистанция 400 м самая молодая в семье олимпийского спринта — награды в ней были разыграны всего 11 раз: 3 из них были вручены представительницам Франции, по 2 — Австралии и ГДР, по одной — Польши, США, СССР и Багамских островов. Золотого олимпийского дубля в этом виде добилась француженка Мари-</a:t>
            </a:r>
            <a:r>
              <a:rPr lang="ru-RU" dirty="0" err="1"/>
              <a:t>Жозе</a:t>
            </a:r>
            <a:r>
              <a:rPr lang="ru-RU" dirty="0"/>
              <a:t> </a:t>
            </a:r>
            <a:r>
              <a:rPr lang="ru-RU" dirty="0" err="1"/>
              <a:t>Перек</a:t>
            </a:r>
            <a:r>
              <a:rPr lang="ru-RU" dirty="0"/>
              <a:t>, а высшую награду для сборной СССР в 1988 завоевала украинка Ольга </a:t>
            </a:r>
            <a:r>
              <a:rPr lang="ru-RU" dirty="0" err="1"/>
              <a:t>Брызгина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098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6038"/>
            <a:ext cx="10646729" cy="1400530"/>
          </a:xfrm>
        </p:spPr>
        <p:txBody>
          <a:bodyPr/>
          <a:lstStyle/>
          <a:p>
            <a:pPr algn="ctr"/>
            <a:r>
              <a:rPr lang="ru-RU" dirty="0"/>
              <a:t>Бег на короткие дистанции — основные преимущества для здоровья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985" y="2052918"/>
            <a:ext cx="11101753" cy="4676128"/>
          </a:xfrm>
        </p:spPr>
        <p:txBody>
          <a:bodyPr/>
          <a:lstStyle/>
          <a:p>
            <a:pPr marL="457200" indent="-457200" fontAlgn="base">
              <a:buFont typeface="+mj-lt"/>
              <a:buAutoNum type="arabicPeriod"/>
            </a:pPr>
            <a:r>
              <a:rPr lang="ru-RU" sz="2400" b="1" dirty="0" smtClean="0"/>
              <a:t>Потеря </a:t>
            </a:r>
            <a:r>
              <a:rPr lang="ru-RU" sz="2400" b="1" dirty="0"/>
              <a:t>лишнего веса</a:t>
            </a:r>
            <a:r>
              <a:rPr lang="ru-RU" sz="2400" dirty="0"/>
              <a:t>. Исследования показывают, что во время спринта жир сжигается в 9 раз интенсивнее, чем при обычных </a:t>
            </a:r>
            <a:r>
              <a:rPr lang="ru-RU" sz="2400" dirty="0" err="1"/>
              <a:t>кардио</a:t>
            </a:r>
            <a:r>
              <a:rPr lang="ru-RU" sz="2400" dirty="0"/>
              <a:t>-тренировках. Данный вид бега также повышает ваш метаболизм, ускоряя скорость протекания обменных процессов в организме. Среди спринтеров отсутствую люди с лишним весом</a:t>
            </a:r>
            <a:r>
              <a:rPr lang="ru-RU" sz="2400" dirty="0" smtClean="0"/>
              <a:t>.</a:t>
            </a:r>
          </a:p>
          <a:p>
            <a:pPr marL="457200" indent="-457200" fontAlgn="base">
              <a:buFont typeface="+mj-lt"/>
              <a:buAutoNum type="arabicPeriod"/>
            </a:pPr>
            <a:endParaRPr lang="ru-RU" sz="2400" dirty="0"/>
          </a:p>
          <a:p>
            <a:pPr marL="457200" indent="-457200" fontAlgn="base">
              <a:buFont typeface="+mj-lt"/>
              <a:buAutoNum type="arabicPeriod"/>
            </a:pPr>
            <a:r>
              <a:rPr lang="ru-RU" sz="2400" b="1" dirty="0" smtClean="0"/>
              <a:t>Укрепление </a:t>
            </a:r>
            <a:r>
              <a:rPr lang="ru-RU" sz="2400" b="1" dirty="0"/>
              <a:t>сердечно-сосудистой системы.</a:t>
            </a:r>
            <a:r>
              <a:rPr lang="ru-RU" sz="2400" dirty="0"/>
              <a:t> Длинные забеги могут вызывать ненужные напряжение на сердце. В отличи от спринта, где существуют всплески максимальной мощности, которые нагружают сердце гораздо меньше. Это повышает выносливость и позволяет проводить несколько тренировок за раз.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46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71" y="1148862"/>
            <a:ext cx="11301044" cy="5533291"/>
          </a:xfrm>
        </p:spPr>
        <p:txBody>
          <a:bodyPr/>
          <a:lstStyle/>
          <a:p>
            <a:pPr marL="457200" indent="-457200" fontAlgn="base">
              <a:buFont typeface="+mj-lt"/>
              <a:buAutoNum type="arabicPeriod" startAt="3"/>
            </a:pPr>
            <a:r>
              <a:rPr lang="ru-RU" b="1" dirty="0" smtClean="0"/>
              <a:t> </a:t>
            </a:r>
            <a:r>
              <a:rPr lang="ru-RU" sz="2800" b="1" dirty="0"/>
              <a:t>Экономия вашего времени</a:t>
            </a:r>
            <a:r>
              <a:rPr lang="ru-RU" sz="2800" dirty="0"/>
              <a:t>. Вы будете поддерживать себя в прекрасной форме и при этом тратить на занятия минимум времени. За 15 – 20 минут вы получаете такую же нагрузку, как от 1 — 1,5 часа занятий в тренажерном зале. Результат — экономия времени и укрепления здоровья</a:t>
            </a:r>
            <a:r>
              <a:rPr lang="ru-RU" sz="2800" dirty="0" smtClean="0"/>
              <a:t>.</a:t>
            </a:r>
          </a:p>
          <a:p>
            <a:pPr marL="457200" indent="-457200" fontAlgn="base">
              <a:buFont typeface="+mj-lt"/>
              <a:buAutoNum type="arabicPeriod" startAt="3"/>
            </a:pPr>
            <a:endParaRPr lang="ru-RU" sz="2800" dirty="0"/>
          </a:p>
          <a:p>
            <a:pPr marL="457200" indent="-457200" fontAlgn="base">
              <a:buFont typeface="+mj-lt"/>
              <a:buAutoNum type="arabicPeriod" startAt="3"/>
            </a:pPr>
            <a:r>
              <a:rPr lang="ru-RU" sz="2800" b="1" dirty="0" smtClean="0"/>
              <a:t> </a:t>
            </a:r>
            <a:r>
              <a:rPr lang="ru-RU" sz="2800" b="1" dirty="0"/>
              <a:t>Быстрые результаты.</a:t>
            </a:r>
            <a:r>
              <a:rPr lang="ru-RU" sz="2800" dirty="0"/>
              <a:t> Нормализация веса, укрепления мышц и связок, увеличение выносливости — уже через 3 недели ежедневный занятий. На то, чтобы получить такие результаты при занятиях другими видами физических упражнений, у вас ушли бы целые месяцы.</a:t>
            </a:r>
          </a:p>
          <a:p>
            <a:pPr marL="457200" indent="-457200">
              <a:buFont typeface="+mj-lt"/>
              <a:buAutoNum type="arabicPeriod" startAt="3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58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Используемая 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708" y="2052918"/>
            <a:ext cx="10890738" cy="4195481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800" dirty="0" smtClean="0"/>
              <a:t>Олимпийская энциклопедия – 2006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800" dirty="0" err="1"/>
              <a:t>Жилкин</a:t>
            </a:r>
            <a:r>
              <a:rPr lang="ru-RU" sz="2800" dirty="0"/>
              <a:t> А.И. и др. Легкая атлетика: Учеб. пособие для студ. </a:t>
            </a:r>
            <a:r>
              <a:rPr lang="ru-RU" sz="2800" dirty="0" err="1"/>
              <a:t>высш</a:t>
            </a:r>
            <a:r>
              <a:rPr lang="ru-RU" sz="2800" dirty="0"/>
              <a:t>. </a:t>
            </a:r>
            <a:r>
              <a:rPr lang="ru-RU" sz="2800" dirty="0" err="1"/>
              <a:t>пед</a:t>
            </a:r>
            <a:r>
              <a:rPr lang="ru-RU" sz="2800" dirty="0"/>
              <a:t>. учеб. заведений / А.И. </a:t>
            </a:r>
            <a:r>
              <a:rPr lang="ru-RU" sz="2800" dirty="0" err="1"/>
              <a:t>Жилкин</a:t>
            </a:r>
            <a:r>
              <a:rPr lang="ru-RU" sz="2800" dirty="0"/>
              <a:t>, В.С. Кузьмин, Е.В. </a:t>
            </a:r>
            <a:r>
              <a:rPr lang="ru-RU" sz="2800" dirty="0" err="1"/>
              <a:t>Сидорчук</a:t>
            </a:r>
            <a:r>
              <a:rPr lang="ru-RU" sz="2800" dirty="0"/>
              <a:t>. — М.: Издательский центр «Академия», 2003. — 464 </a:t>
            </a:r>
            <a:r>
              <a:rPr lang="ru-RU" sz="2800" dirty="0" smtClean="0"/>
              <a:t>с</a:t>
            </a:r>
          </a:p>
          <a:p>
            <a:pPr marL="457200" indent="-457200">
              <a:buFont typeface="+mj-lt"/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8431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232" y="1356360"/>
            <a:ext cx="10174288" cy="53340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Бег на короткие дистанции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История бега на короткие дистанции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Развитие спринта в России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Техника бега на короткие дистанции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Старт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Виды низкого старта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Фальстарт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Физиология спринта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Спринт как Олимпийский вид </a:t>
            </a:r>
            <a:r>
              <a:rPr lang="ru-RU" dirty="0" smtClean="0"/>
              <a:t>спорта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Женский спринт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Бег </a:t>
            </a:r>
            <a:r>
              <a:rPr lang="ru-RU" dirty="0"/>
              <a:t>на короткие дистанции — основные преимущества для </a:t>
            </a:r>
            <a:r>
              <a:rPr lang="ru-RU" dirty="0" smtClean="0"/>
              <a:t>здоровья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Используемая литература</a:t>
            </a:r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0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Бег на короткие дистанции (спринтерский бег)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2045368"/>
            <a:ext cx="10122152" cy="4559969"/>
          </a:xfrm>
        </p:spPr>
        <p:txBody>
          <a:bodyPr>
            <a:normAutofit/>
          </a:bodyPr>
          <a:lstStyle/>
          <a:p>
            <a:pPr marL="0" indent="457200" algn="ctr">
              <a:buNone/>
            </a:pPr>
            <a:r>
              <a:rPr lang="ru-RU" b="1" i="1" dirty="0"/>
              <a:t>Бег на короткие дистанции, или спринт, включает: бег на 60, 100, 200 и 400 м. </a:t>
            </a:r>
            <a:endParaRPr lang="ru-RU" b="1" i="1" dirty="0" smtClean="0"/>
          </a:p>
          <a:p>
            <a:pPr marL="0" indent="457200" algn="ctr">
              <a:buNone/>
            </a:pPr>
            <a:r>
              <a:rPr lang="ru-RU" dirty="0" smtClean="0"/>
              <a:t>В </a:t>
            </a:r>
            <a:r>
              <a:rPr lang="ru-RU" dirty="0"/>
              <a:t>Англии, США, Австралии и некоторых других странах соревнования по спринту проводят на дистанциях 60, 100, 220, 440 ярдов. Вот как выглядит разница во времени </a:t>
            </a:r>
            <a:r>
              <a:rPr lang="ru-RU" dirty="0" err="1"/>
              <a:t>пробегания</a:t>
            </a:r>
            <a:r>
              <a:rPr lang="ru-RU" dirty="0"/>
              <a:t> метрических и </a:t>
            </a:r>
            <a:r>
              <a:rPr lang="ru-RU" dirty="0" err="1"/>
              <a:t>ярдовых</a:t>
            </a:r>
            <a:r>
              <a:rPr lang="ru-RU" dirty="0"/>
              <a:t> дистанций</a:t>
            </a:r>
            <a:r>
              <a:rPr lang="ru-RU" dirty="0" smtClean="0"/>
              <a:t>:</a:t>
            </a:r>
          </a:p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ru-RU" dirty="0" smtClean="0"/>
              <a:t>100 </a:t>
            </a:r>
            <a:r>
              <a:rPr lang="ru-RU" dirty="0"/>
              <a:t>ярдов = 91,44 м; 100 м = 109,36 ярда (+0,9 с</a:t>
            </a:r>
            <a:r>
              <a:rPr lang="ru-RU" dirty="0" smtClean="0"/>
              <a:t>).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220 </a:t>
            </a:r>
            <a:r>
              <a:rPr lang="ru-RU" dirty="0"/>
              <a:t>ярдов = 201,17 м; 200 м = 218,72 ярда (-0,1 с</a:t>
            </a:r>
            <a:r>
              <a:rPr lang="ru-RU" dirty="0" smtClean="0"/>
              <a:t>).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ru-RU" dirty="0" smtClean="0"/>
              <a:t>440 </a:t>
            </a:r>
            <a:r>
              <a:rPr lang="ru-RU" dirty="0"/>
              <a:t>ярдов = 402,34 м; 400 м = 437,44 ярда (-0,3 с).</a:t>
            </a:r>
          </a:p>
          <a:p>
            <a:pPr marL="0" indent="457200" algn="ctr">
              <a:buNone/>
            </a:pPr>
            <a:r>
              <a:rPr lang="ru-RU" dirty="0"/>
              <a:t>Если спортсмен пробежал 100 ярдов за 9,2 с, то его результат в беге на 100 м в пересчете будет (9,2 + 0,9) равен примерно 10,1 с.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36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История бега на короткие дистанции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4" y="2052918"/>
            <a:ext cx="11746522" cy="4624608"/>
          </a:xfrm>
        </p:spPr>
        <p:txBody>
          <a:bodyPr>
            <a:normAutofit/>
          </a:bodyPr>
          <a:lstStyle/>
          <a:p>
            <a:pPr indent="457200">
              <a:buNone/>
            </a:pPr>
            <a:r>
              <a:rPr lang="ru-RU" dirty="0" smtClean="0"/>
              <a:t>Зарождение спринта началось с  </a:t>
            </a:r>
            <a:r>
              <a:rPr lang="ru-RU" dirty="0"/>
              <a:t>Олимпийских игр древности. Бег на </a:t>
            </a:r>
            <a:r>
              <a:rPr lang="ru-RU" b="1" dirty="0"/>
              <a:t>стадий</a:t>
            </a:r>
            <a:r>
              <a:rPr lang="ru-RU" dirty="0"/>
              <a:t> (192,27 м) и два стадия пользовался большой популярностью у греков. Причем древние атлеты применяли не только высокий, но и низкий старт, используя для этого особые стартовые упоры в виде каменных или мраморных плит</a:t>
            </a:r>
            <a:r>
              <a:rPr lang="ru-RU" dirty="0" smtClean="0"/>
              <a:t>.</a:t>
            </a:r>
          </a:p>
          <a:p>
            <a:pPr indent="457200">
              <a:buNone/>
            </a:pPr>
            <a:r>
              <a:rPr lang="ru-RU" dirty="0"/>
              <a:t>В первые годы появления легкой атлетики в Америке применяли старт с ходу, наподобие старта в конных бегах. Затем получил распространение высокий старт, когда спортсмен отставлял одну ногу назад и наклонялся вперед. На I Олимпиаде нашего времени </a:t>
            </a:r>
            <a:r>
              <a:rPr lang="ru-RU" dirty="0" err="1"/>
              <a:t>Т.Бёрк</a:t>
            </a:r>
            <a:r>
              <a:rPr lang="ru-RU" dirty="0"/>
              <a:t> впервые показал </a:t>
            </a:r>
            <a:r>
              <a:rPr lang="ru-RU" b="1" dirty="0"/>
              <a:t>низкий старт </a:t>
            </a:r>
            <a:r>
              <a:rPr lang="ru-RU" dirty="0"/>
              <a:t>на официальных соревнованиях, хотя он был предложен в 1887 г. известным американским тренером </a:t>
            </a:r>
            <a:r>
              <a:rPr lang="ru-RU" dirty="0" err="1"/>
              <a:t>Мерфи</a:t>
            </a:r>
            <a:r>
              <a:rPr lang="ru-RU" dirty="0"/>
              <a:t> и впервые был применен его соотечественником </a:t>
            </a:r>
            <a:r>
              <a:rPr lang="ru-RU" dirty="0" err="1"/>
              <a:t>Шеррилом</a:t>
            </a:r>
            <a:r>
              <a:rPr lang="ru-RU" dirty="0"/>
              <a:t>. Стартовали они из небольших ямок, вырытых в грунте. Появившиеся в 30-х гг. XX в. стартовые колодки позволили усовершенствовать технику низкого старта.</a:t>
            </a:r>
          </a:p>
          <a:p>
            <a:pPr indent="457200">
              <a:buNone/>
            </a:pPr>
            <a:r>
              <a:rPr lang="ru-RU" dirty="0"/>
              <a:t>Бег на короткие дистанции раньше других видов легкой атлетики был признан доступным для женщин и включен в программу Олимпийских игр 1928 г.</a:t>
            </a:r>
          </a:p>
        </p:txBody>
      </p:sp>
    </p:spTree>
    <p:extLst>
      <p:ext uri="{BB962C8B-B14F-4D97-AF65-F5344CB8AC3E}">
        <p14:creationId xmlns:p14="http://schemas.microsoft.com/office/powerpoint/2010/main" val="75959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Развитие спринта в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1704002"/>
            <a:ext cx="11418277" cy="4837475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dirty="0"/>
              <a:t>Спринтерский бег в России получил распространение позже, чем в западных странах. В первых официальных соревнованиях по легкой атлетике в России (1897 г.) в программу был включен бег на 300 футов (91,5 м) и на 188,5 сажени (401,5 м).</a:t>
            </a:r>
          </a:p>
          <a:p>
            <a:pPr indent="457200"/>
            <a:endParaRPr lang="ru-RU" sz="2400" dirty="0"/>
          </a:p>
          <a:p>
            <a:pPr marL="0" indent="457200">
              <a:buNone/>
            </a:pPr>
            <a:r>
              <a:rPr lang="ru-RU" sz="2400" dirty="0"/>
              <a:t>В настоящее время многие тренеры согласны с тем, что техника спринтерского бега сугубо индивидуальна и, несмотря на определенные биомеханические характеристики, зависит от конкретных индивидуальных особенностей спортсмена, а также от достигаемых им уровней мощности и быстроты. Это, конечно, не исключает общих для всех рациональных элементов техники, совершенствованием которых они занимаются и по сей день.</a:t>
            </a:r>
          </a:p>
        </p:txBody>
      </p:sp>
    </p:spTree>
    <p:extLst>
      <p:ext uri="{BB962C8B-B14F-4D97-AF65-F5344CB8AC3E}">
        <p14:creationId xmlns:p14="http://schemas.microsoft.com/office/powerpoint/2010/main" val="15880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221" y="332403"/>
            <a:ext cx="10611852" cy="1400530"/>
          </a:xfrm>
        </p:spPr>
        <p:txBody>
          <a:bodyPr/>
          <a:lstStyle/>
          <a:p>
            <a:pPr algn="ctr"/>
            <a:r>
              <a:rPr lang="ru-RU" dirty="0" smtClean="0"/>
              <a:t>Техника бега на короткие дистанции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765" y="1817154"/>
            <a:ext cx="10122150" cy="4195481"/>
          </a:xfrm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ru-RU" sz="2800" dirty="0"/>
              <a:t>Для анализа техники спринтерского бега выделяют условно в нем</a:t>
            </a:r>
            <a:r>
              <a:rPr lang="ru-RU" sz="28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Старт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Стартовое ускорение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Бег по дистанции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Финиширование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7099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Старт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396" y="1829802"/>
            <a:ext cx="5838909" cy="5040847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/>
              <a:t>В беге на короткие дистанции, согласно правилам соревнований, применяется </a:t>
            </a:r>
            <a:r>
              <a:rPr lang="ru-RU" sz="2800" b="1" dirty="0"/>
              <a:t>низкий старт</a:t>
            </a:r>
            <a:r>
              <a:rPr lang="ru-RU" sz="2800" dirty="0"/>
              <a:t>, используя при этом </a:t>
            </a:r>
            <a:r>
              <a:rPr lang="ru-RU" sz="2800" b="1" dirty="0"/>
              <a:t>стартовые колодки (станки). </a:t>
            </a:r>
            <a:r>
              <a:rPr lang="ru-RU" sz="2800" dirty="0"/>
              <a:t>Расположение стартовых колодок строго индивидуально и зависит от квалификации спортсмена и его физических возможностей.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811" y="2469482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48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низкого старта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1379150"/>
            <a:ext cx="10490811" cy="5334471"/>
          </a:xfrm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ru-RU" sz="2400" dirty="0"/>
              <a:t>В практике применяются четыре </a:t>
            </a:r>
            <a:r>
              <a:rPr lang="ru-RU" sz="2400" b="1" dirty="0"/>
              <a:t>разновидности низкого старта</a:t>
            </a:r>
            <a:r>
              <a:rPr lang="ru-RU" sz="2400" dirty="0"/>
              <a:t> (по расположению </a:t>
            </a:r>
            <a:r>
              <a:rPr lang="ru-RU" sz="2400" dirty="0" smtClean="0"/>
              <a:t>колодок). </a:t>
            </a:r>
          </a:p>
          <a:p>
            <a:r>
              <a:rPr lang="ru-RU" sz="2400" dirty="0" smtClean="0"/>
              <a:t>Обычный</a:t>
            </a:r>
          </a:p>
          <a:p>
            <a:r>
              <a:rPr lang="ru-RU" sz="2400" dirty="0" smtClean="0"/>
              <a:t>Растянутый</a:t>
            </a:r>
          </a:p>
          <a:p>
            <a:r>
              <a:rPr lang="ru-RU" sz="2400" dirty="0" smtClean="0"/>
              <a:t>Сближенный </a:t>
            </a:r>
          </a:p>
          <a:p>
            <a:r>
              <a:rPr lang="ru-RU" sz="2400" dirty="0" smtClean="0"/>
              <a:t>Узкий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457200">
              <a:buNone/>
            </a:pPr>
            <a:r>
              <a:rPr lang="ru-RU" dirty="0" smtClean="0"/>
              <a:t>Применение </a:t>
            </a:r>
            <a:r>
              <a:rPr lang="ru-RU" dirty="0"/>
              <a:t>старта зависит от индивидуальных возможностей каждого спортсмена, в первую очередь от силы мышц ног и реакции спортсмена на сигнал. По продольной оси расстояние между осями колодок устанавливается от 15 до 25 см.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617" y="2129590"/>
            <a:ext cx="4257245" cy="283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554" y="1034717"/>
            <a:ext cx="10820400" cy="5526505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dirty="0"/>
              <a:t>При </a:t>
            </a:r>
            <a:r>
              <a:rPr lang="ru-RU" sz="2400" b="1" dirty="0"/>
              <a:t>обычном</a:t>
            </a:r>
            <a:r>
              <a:rPr lang="ru-RU" sz="2400" dirty="0"/>
              <a:t> старте расстояние от стартовой линии до первой колодки </a:t>
            </a:r>
            <a:r>
              <a:rPr lang="ru-RU" sz="2400" u="sng" dirty="0"/>
              <a:t>1,5 — 2 стопы</a:t>
            </a:r>
            <a:r>
              <a:rPr lang="ru-RU" sz="2400" dirty="0"/>
              <a:t>, такое же расстояние от первой до второй колодки. Для начинающих спортсменов можно применять расстановку по длине голени, т.е. расстояние до первой колодки и от первой до второй равно длине голени.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При </a:t>
            </a:r>
            <a:r>
              <a:rPr lang="ru-RU" sz="2400" b="1" dirty="0"/>
              <a:t>растянутом</a:t>
            </a:r>
            <a:r>
              <a:rPr lang="ru-RU" sz="2400" dirty="0"/>
              <a:t> старте расстояние от стартовой линии до первой колодки увеличено </a:t>
            </a:r>
            <a:r>
              <a:rPr lang="ru-RU" sz="2400" u="sng" dirty="0"/>
              <a:t>от 2 до 3 стоп</a:t>
            </a:r>
            <a:r>
              <a:rPr lang="ru-RU" sz="2400" dirty="0"/>
              <a:t>, от первой до второй колодки — от 1,5 до 2 стоп.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При </a:t>
            </a:r>
            <a:r>
              <a:rPr lang="ru-RU" sz="2400" b="1" dirty="0"/>
              <a:t>сближенном</a:t>
            </a:r>
            <a:r>
              <a:rPr lang="ru-RU" sz="2400" dirty="0"/>
              <a:t> старте расстояние от стартовой линии до первой колодки — </a:t>
            </a:r>
            <a:r>
              <a:rPr lang="ru-RU" sz="2400" u="sng" dirty="0"/>
              <a:t>1,5 стопы</a:t>
            </a:r>
            <a:r>
              <a:rPr lang="ru-RU" sz="2400" dirty="0"/>
              <a:t>, от первой до второй — 1 стопа.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При </a:t>
            </a:r>
            <a:r>
              <a:rPr lang="ru-RU" sz="2400" b="1" dirty="0"/>
              <a:t>узком</a:t>
            </a:r>
            <a:r>
              <a:rPr lang="ru-RU" sz="2400" dirty="0"/>
              <a:t> старте расстояние от стартовой линии до первой колодки не меняется, а меняется расстояние от первой до второй колодки от 0,5 стопы и меньше.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56850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118</TotalTime>
  <Words>1462</Words>
  <Application>Microsoft Office PowerPoint</Application>
  <PresentationFormat>Произвольный</PresentationFormat>
  <Paragraphs>79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Ион</vt:lpstr>
      <vt:lpstr>Бег на короткие дистанции</vt:lpstr>
      <vt:lpstr>Содержание</vt:lpstr>
      <vt:lpstr>Бег на короткие дистанции (спринтерский бег)</vt:lpstr>
      <vt:lpstr>История бега на короткие дистанции</vt:lpstr>
      <vt:lpstr>Развитие спринта в России</vt:lpstr>
      <vt:lpstr>Техника бега на короткие дистанции</vt:lpstr>
      <vt:lpstr>Старт</vt:lpstr>
      <vt:lpstr>Виды низкого старта</vt:lpstr>
      <vt:lpstr>Презентация PowerPoint</vt:lpstr>
      <vt:lpstr>Фальстарт</vt:lpstr>
      <vt:lpstr>Физиология спринта</vt:lpstr>
      <vt:lpstr>Спринт как Олимпийский вид спорта</vt:lpstr>
      <vt:lpstr>Женский спринт</vt:lpstr>
      <vt:lpstr>Бег на короткие дистанции — основные преимущества для здоровья </vt:lpstr>
      <vt:lpstr>Презентация PowerPoint</vt:lpstr>
      <vt:lpstr>Используемая литература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Бег на короткие дистанции</dc:title>
  <dc:creator>booblik</dc:creator>
  <cp:lastModifiedBy>user</cp:lastModifiedBy>
  <cp:revision>13</cp:revision>
  <dcterms:created xsi:type="dcterms:W3CDTF">2013-11-14T16:13:23Z</dcterms:created>
  <dcterms:modified xsi:type="dcterms:W3CDTF">2025-03-18T06:28:03Z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758190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