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9" r:id="rId8"/>
    <p:sldId id="267" r:id="rId9"/>
    <p:sldId id="266" r:id="rId10"/>
    <p:sldId id="268" r:id="rId11"/>
    <p:sldId id="272" r:id="rId12"/>
    <p:sldId id="273" r:id="rId13"/>
    <p:sldId id="270" r:id="rId14"/>
    <p:sldId id="271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660"/>
  </p:normalViewPr>
  <p:slideViewPr>
    <p:cSldViewPr>
      <p:cViewPr varScale="1">
        <p:scale>
          <a:sx n="118" d="100"/>
          <a:sy n="118" d="100"/>
        </p:scale>
        <p:origin x="-8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E9BA51-9517-4B9E-AE94-3F1AE4D4F1E3}" type="datetimeFigureOut">
              <a:rPr lang="ru-RU"/>
              <a:pPr>
                <a:defRPr/>
              </a:pPr>
              <a:t>20.01.2025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BF098F-C64E-4D51-B50E-D5E33C371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D4273-7EE8-4034-AA2B-2C8EFBB77B76}" type="datetimeFigureOut">
              <a:rPr lang="ru-RU"/>
              <a:pPr>
                <a:defRPr/>
              </a:pPr>
              <a:t>20.01.2025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5A514-F5D5-4679-AF7C-DC0D2ADB1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22BF-3FE5-43DC-8F21-B58E08E9FE2B}" type="datetimeFigureOut">
              <a:rPr lang="ru-RU"/>
              <a:pPr>
                <a:defRPr/>
              </a:pPr>
              <a:t>20.01.2025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3944A-F249-46E7-AE25-63E3B7BB4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C0DE2-DD63-4D2D-B036-3A666B606F71}" type="datetimeFigureOut">
              <a:rPr lang="ru-RU"/>
              <a:pPr>
                <a:defRPr/>
              </a:pPr>
              <a:t>20.01.2025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2CFC8-3F9C-431A-A25C-70375A9DF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43A859-DE3D-4976-AE1B-66B4BC8789FC}" type="datetimeFigureOut">
              <a:rPr lang="ru-RU"/>
              <a:pPr>
                <a:defRPr/>
              </a:pPr>
              <a:t>20.01.2025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35D4D1-4C39-4F9D-A2C2-5ACA59417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8ED6B-0FA5-4F96-8F27-0CBD69CD4877}" type="datetimeFigureOut">
              <a:rPr lang="ru-RU"/>
              <a:pPr>
                <a:defRPr/>
              </a:pPr>
              <a:t>20.01.2025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2D6C-37AF-43AE-AFE1-F9F2EA275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5933A4-5533-475D-8D7C-37E4F4E3D236}" type="datetimeFigureOut">
              <a:rPr lang="ru-RU"/>
              <a:pPr>
                <a:defRPr/>
              </a:pPr>
              <a:t>20.01.2025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30F6AF-CEF1-4F31-849D-CA4611627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4FDBF-7227-42C5-81E3-D77651EEE5F5}" type="datetimeFigureOut">
              <a:rPr lang="ru-RU"/>
              <a:pPr>
                <a:defRPr/>
              </a:pPr>
              <a:t>20.01.2025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FA9B7-9738-430F-A7E0-BDD5A1E01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88377A-9B23-4099-A27C-9D1AEF343EEC}" type="datetimeFigureOut">
              <a:rPr lang="ru-RU"/>
              <a:pPr>
                <a:defRPr/>
              </a:pPr>
              <a:t>20.01.2025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B06802-5CEA-4678-9F9F-1878F9F08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3A8277-E58C-4D9B-AA28-A197EC9BD6E3}" type="datetimeFigureOut">
              <a:rPr lang="ru-RU"/>
              <a:pPr>
                <a:defRPr/>
              </a:pPr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11E0CD-9DEB-4362-BEE5-24E882D28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FC622A-61AA-4AA0-AF8E-AC8CA7F949EC}" type="datetimeFigureOut">
              <a:rPr lang="ru-RU"/>
              <a:pPr>
                <a:defRPr/>
              </a:pPr>
              <a:t>20.01.2025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ED504B-9E93-4AC7-AF4C-CAA6BF713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F328AEA-1C4D-4CFA-B07C-D9F295795EED}" type="datetimeFigureOut">
              <a:rPr lang="ru-RU"/>
              <a:pPr>
                <a:defRPr/>
              </a:pPr>
              <a:t>20.01.2025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B0AB08C-E40F-452D-85A5-E2AE9153B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9" r:id="rId2"/>
    <p:sldLayoutId id="2147483745" r:id="rId3"/>
    <p:sldLayoutId id="2147483740" r:id="rId4"/>
    <p:sldLayoutId id="2147483746" r:id="rId5"/>
    <p:sldLayoutId id="2147483741" r:id="rId6"/>
    <p:sldLayoutId id="2147483747" r:id="rId7"/>
    <p:sldLayoutId id="2147483748" r:id="rId8"/>
    <p:sldLayoutId id="2147483749" r:id="rId9"/>
    <p:sldLayoutId id="2147483742" r:id="rId10"/>
    <p:sldLayoutId id="21474837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913" y="1341438"/>
            <a:ext cx="7405687" cy="223202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5000" b="1" i="1" smtClean="0"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Изображения – </a:t>
            </a:r>
            <a:br>
              <a:rPr lang="ru-RU" sz="5000" b="1" i="1" smtClean="0"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</a:br>
            <a:r>
              <a:rPr lang="ru-RU" sz="5000" b="1" i="1" smtClean="0"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виды, разрезы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 txBox="1">
            <a:spLocks/>
          </p:cNvSpPr>
          <p:nvPr/>
        </p:nvSpPr>
        <p:spPr bwMode="auto">
          <a:xfrm>
            <a:off x="1187450" y="477838"/>
            <a:ext cx="79168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000" b="1" i="1" dirty="0">
                <a:latin typeface="Times New Roman" pitchFamily="18" charset="0"/>
              </a:rPr>
              <a:t>2. Вертикальный разрез</a:t>
            </a:r>
          </a:p>
          <a:p>
            <a:pPr algn="ctr"/>
            <a:r>
              <a:rPr lang="ru-RU" sz="3000" b="1" i="1" dirty="0" smtClean="0">
                <a:latin typeface="Times New Roman" pitchFamily="18" charset="0"/>
              </a:rPr>
              <a:t>2.2 </a:t>
            </a:r>
            <a:r>
              <a:rPr lang="ru-RU" sz="3000" b="1" i="1" dirty="0">
                <a:latin typeface="Times New Roman" pitchFamily="18" charset="0"/>
              </a:rPr>
              <a:t>Профильный разрез</a:t>
            </a:r>
          </a:p>
          <a:p>
            <a:r>
              <a:rPr lang="ru-RU" sz="3000" dirty="0">
                <a:latin typeface="Times New Roman" pitchFamily="18" charset="0"/>
              </a:rPr>
              <a:t>секущая плоскость расположена параллельно профильной плоскости проекций</a:t>
            </a:r>
          </a:p>
          <a:p>
            <a:endParaRPr lang="ru-RU" sz="3200" dirty="0">
              <a:latin typeface="Times New Roman" pitchFamily="18" charset="0"/>
            </a:endParaRPr>
          </a:p>
          <a:p>
            <a:endParaRPr lang="ru-RU" sz="3000" dirty="0"/>
          </a:p>
        </p:txBody>
      </p:sp>
      <p:pic>
        <p:nvPicPr>
          <p:cNvPr id="25602" name="Рисунок 5"/>
          <p:cNvPicPr>
            <a:picLocks noChangeAspect="1"/>
          </p:cNvPicPr>
          <p:nvPr/>
        </p:nvPicPr>
        <p:blipFill>
          <a:blip r:embed="rId2"/>
          <a:srcRect l="5415" t="30777" r="12880" b="21844"/>
          <a:stretch>
            <a:fillRect/>
          </a:stretch>
        </p:blipFill>
        <p:spPr bwMode="auto">
          <a:xfrm>
            <a:off x="1232257" y="2636912"/>
            <a:ext cx="7470775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2650306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3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3. Наклонный разрез </a:t>
            </a:r>
            <a:br>
              <a:rPr lang="ru-RU" sz="3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</a:br>
            <a:r>
              <a:rPr lang="ru-RU" sz="3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разрез</a:t>
            </a:r>
            <a:r>
              <a:rPr lang="ru-RU" sz="3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, выполненный плоскостью, расположенной под углом, отличным от прямого, к горизонтальной плоскости проекций</a:t>
            </a:r>
            <a:r>
              <a:rPr lang="ru-RU" sz="3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6350" y="3213100"/>
            <a:ext cx="28479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7700" y="3068638"/>
            <a:ext cx="26098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2"/>
          <p:cNvSpPr>
            <a:spLocks noGrp="1"/>
          </p:cNvSpPr>
          <p:nvPr>
            <p:ph idx="1"/>
          </p:nvPr>
        </p:nvSpPr>
        <p:spPr>
          <a:xfrm>
            <a:off x="1331913" y="260350"/>
            <a:ext cx="7497762" cy="2376562"/>
          </a:xfrm>
        </p:spPr>
        <p:txBody>
          <a:bodyPr/>
          <a:lstStyle/>
          <a:p>
            <a:pPr marL="80963" indent="0" algn="ctr">
              <a:buFont typeface="Wingdings 2" pitchFamily="18" charset="2"/>
              <a:buNone/>
            </a:pPr>
            <a:r>
              <a:rPr lang="ru-RU" sz="3000" b="1" i="1" dirty="0" smtClean="0">
                <a:latin typeface="Times New Roman" pitchFamily="18" charset="0"/>
              </a:rPr>
              <a:t>4. Местный разрез</a:t>
            </a:r>
          </a:p>
          <a:p>
            <a:pPr marL="80963" indent="0" algn="ctr">
              <a:buFont typeface="Wingdings 2" pitchFamily="18" charset="2"/>
              <a:buNone/>
            </a:pPr>
            <a:r>
              <a:rPr lang="ru-RU" sz="3000" dirty="0" smtClean="0">
                <a:latin typeface="Times New Roman" pitchFamily="18" charset="0"/>
              </a:rPr>
              <a:t>разрез, служащий для выяснения устройства детали лишь в отдельном, ограниченном месте.</a:t>
            </a:r>
          </a:p>
        </p:txBody>
      </p:sp>
      <p:pic>
        <p:nvPicPr>
          <p:cNvPr id="27650" name="Рисунок 3"/>
          <p:cNvPicPr>
            <a:picLocks noChangeAspect="1"/>
          </p:cNvPicPr>
          <p:nvPr/>
        </p:nvPicPr>
        <p:blipFill>
          <a:blip r:embed="rId2"/>
          <a:srcRect l="1788" t="22231" r="4205" b="11693"/>
          <a:stretch>
            <a:fillRect/>
          </a:stretch>
        </p:blipFill>
        <p:spPr bwMode="auto">
          <a:xfrm>
            <a:off x="1691680" y="2492896"/>
            <a:ext cx="6824744" cy="359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620713"/>
            <a:ext cx="7993063" cy="16557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Если вид и разрез представляют собой симметричные фигуры, то рекомендуется соединить половину вида и половину разреза, разделяя их штрихпунктирной тонкой линией, являющейся осью симметрии. Часть разреза располагают справа или снизу от оси симметрии. Линии невидимого контура на виде не показывают.</a:t>
            </a:r>
          </a:p>
        </p:txBody>
      </p:sp>
      <p:pic>
        <p:nvPicPr>
          <p:cNvPr id="28674" name="Рисунок 3"/>
          <p:cNvPicPr>
            <a:picLocks noChangeAspect="1"/>
          </p:cNvPicPr>
          <p:nvPr/>
        </p:nvPicPr>
        <p:blipFill>
          <a:blip r:embed="rId2"/>
          <a:srcRect l="3938" t="4797" r="4630" b="30940"/>
          <a:stretch>
            <a:fillRect/>
          </a:stretch>
        </p:blipFill>
        <p:spPr bwMode="auto">
          <a:xfrm>
            <a:off x="1006475" y="2636838"/>
            <a:ext cx="800576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Заголовок 1"/>
          <p:cNvSpPr txBox="1">
            <a:spLocks/>
          </p:cNvSpPr>
          <p:nvPr/>
        </p:nvSpPr>
        <p:spPr bwMode="auto">
          <a:xfrm>
            <a:off x="1258888" y="188640"/>
            <a:ext cx="75311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3500" b="1" i="1" dirty="0">
                <a:latin typeface="Times New Roman" pitchFamily="18" charset="0"/>
              </a:rPr>
              <a:t>Соединение вида и разреза</a:t>
            </a:r>
            <a:r>
              <a:rPr lang="ru-RU" sz="3500" dirty="0">
                <a:latin typeface="Times New Roman" pitchFamily="18" charset="0"/>
              </a:rPr>
              <a:t/>
            </a:r>
            <a:br>
              <a:rPr lang="ru-RU" sz="3500" dirty="0">
                <a:latin typeface="Times New Roman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9937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5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Обозначение разрезов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76" y="1664562"/>
            <a:ext cx="7513878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764704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5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Сложные разрезы</a:t>
            </a:r>
            <a:br>
              <a:rPr lang="ru-RU" sz="35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</a:br>
            <a:r>
              <a:rPr lang="ru-RU" sz="35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1. Ступенчатый </a:t>
            </a:r>
            <a:r>
              <a:rPr lang="ru-RU" sz="35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разрез</a:t>
            </a:r>
            <a:r>
              <a:rPr lang="ru-RU" sz="3900" b="1" dirty="0" smtClean="0">
                <a:effectLst/>
                <a:latin typeface="Arial" charset="0"/>
                <a:cs typeface="Arial" charset="0"/>
              </a:rPr>
              <a:t/>
            </a:r>
            <a:br>
              <a:rPr lang="ru-RU" sz="3900" b="1" dirty="0" smtClean="0">
                <a:effectLst/>
                <a:latin typeface="Arial" charset="0"/>
                <a:cs typeface="Arial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разрез,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где секущие плоскости располагаются парал­лельно друг другу.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060575"/>
            <a:ext cx="7402513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 bwMode="auto">
          <a:xfrm>
            <a:off x="395288" y="260350"/>
            <a:ext cx="3889375" cy="396081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ru-RU" sz="35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Ломаный </a:t>
            </a:r>
            <a:r>
              <a:rPr lang="ru-RU" sz="35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разрез</a:t>
            </a:r>
            <a:br>
              <a:rPr lang="ru-RU" sz="35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разрез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ког­да секущие плоскости пересекаются друг с другом под углом, отличным от </a:t>
            </a:r>
            <a:r>
              <a:rPr lang="ru-RU" sz="25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прямого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effectLst/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3277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6268" y="500063"/>
            <a:ext cx="484505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74638"/>
            <a:ext cx="774700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Выполнить и обозначить разрез детали</a:t>
            </a:r>
          </a:p>
        </p:txBody>
      </p:sp>
      <p:pic>
        <p:nvPicPr>
          <p:cNvPr id="40964" name="Picture 4" descr="img-RMTT07"/>
          <p:cNvPicPr>
            <a:picLocks noChangeAspect="1" noChangeArrowheads="1"/>
          </p:cNvPicPr>
          <p:nvPr/>
        </p:nvPicPr>
        <p:blipFill>
          <a:blip r:embed="rId2"/>
          <a:srcRect r="39444"/>
          <a:stretch>
            <a:fillRect/>
          </a:stretch>
        </p:blipFill>
        <p:spPr bwMode="auto">
          <a:xfrm>
            <a:off x="2339975" y="1341438"/>
            <a:ext cx="5537200" cy="522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500" b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Деталь в разрезе</a:t>
            </a:r>
          </a:p>
        </p:txBody>
      </p:sp>
      <p:pic>
        <p:nvPicPr>
          <p:cNvPr id="41988" name="Picture 4" descr="img-RMTT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30440"/>
            <a:ext cx="9144000" cy="522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09625"/>
            <a:ext cx="90360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03350" y="188913"/>
            <a:ext cx="7407275" cy="6207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5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Основные виды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4321175" cy="42338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effectLst/>
              </a:rPr>
              <a:t>Если на чертеже нет места для располо­жения в проекционной связи какого-либо основного вида, его располагают на свободном месте чертежа, сделав над ним надпись типа </a:t>
            </a:r>
            <a:r>
              <a:rPr lang="ru-RU" sz="2000" i="1" dirty="0">
                <a:effectLst/>
              </a:rPr>
              <a:t>«А». </a:t>
            </a:r>
            <a:r>
              <a:rPr lang="ru-RU" sz="2000" dirty="0">
                <a:effectLst/>
              </a:rPr>
              <a:t>Надпись располагается над изображе­нием горизонтально и обозначает, что это вид в  направлении   «А».   Направление   взгляда указывается стрелкой на основном изображе­нии. </a:t>
            </a:r>
            <a:br>
              <a:rPr lang="ru-RU" sz="2000" dirty="0">
                <a:effectLst/>
              </a:rPr>
            </a:br>
            <a:endParaRPr lang="ru-RU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638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b="2991"/>
          <a:stretch>
            <a:fillRect/>
          </a:stretch>
        </p:blipFill>
        <p:spPr>
          <a:xfrm>
            <a:off x="5364163" y="188913"/>
            <a:ext cx="3600450" cy="627538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976095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88913"/>
            <a:ext cx="787400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 bwMode="auto">
          <a:xfrm>
            <a:off x="1187450" y="274638"/>
            <a:ext cx="7747000" cy="149817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5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Местный вид </a:t>
            </a:r>
            <a:r>
              <a:rPr lang="ru-RU" sz="2500" dirty="0" smtClean="0"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– изображение отдельного, ограниченного места поверхности предмета.</a:t>
            </a:r>
          </a:p>
        </p:txBody>
      </p:sp>
      <p:pic>
        <p:nvPicPr>
          <p:cNvPr id="1945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700808"/>
            <a:ext cx="6326740" cy="490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 bwMode="auto">
          <a:xfrm>
            <a:off x="1331640" y="908720"/>
            <a:ext cx="7675562" cy="4824536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Разрез</a:t>
            </a:r>
            <a:r>
              <a:rPr lang="ru-RU" sz="3000" dirty="0" smtClean="0"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 – изображение предмета, полученное при мысленном  рассечении его одной или несколькими секущими плоскостями.</a:t>
            </a:r>
            <a:br>
              <a:rPr lang="ru-RU" sz="3000" dirty="0" smtClean="0"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</a:br>
            <a:r>
              <a:rPr lang="ru-RU" sz="3000" dirty="0" smtClean="0"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При этом часть предмета, расположенная между наблюдателем и секущей плоскостью, мысленно удаляется, а на плоскости проекции изображается то, что получается в секущей плоскости и что расположено за ней.</a:t>
            </a:r>
            <a:r>
              <a:rPr lang="ru-RU" sz="30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1439834" y="476672"/>
            <a:ext cx="76755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500" b="1" i="1" dirty="0">
                <a:latin typeface="Times New Roman" pitchFamily="18" charset="0"/>
              </a:rPr>
              <a:t>Разрез</a:t>
            </a:r>
            <a:endParaRPr lang="ru-RU" sz="35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Прямоугольник 1"/>
          <p:cNvSpPr>
            <a:spLocks noChangeArrowheads="1"/>
          </p:cNvSpPr>
          <p:nvPr/>
        </p:nvSpPr>
        <p:spPr bwMode="auto">
          <a:xfrm>
            <a:off x="1256908" y="404664"/>
            <a:ext cx="7705725" cy="496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500" b="1" i="1" dirty="0">
                <a:latin typeface="Times New Roman" pitchFamily="18" charset="0"/>
              </a:rPr>
              <a:t>Простой разрез </a:t>
            </a:r>
            <a:r>
              <a:rPr lang="ru-RU" sz="3500" dirty="0">
                <a:latin typeface="Times New Roman" pitchFamily="18" charset="0"/>
              </a:rPr>
              <a:t>выполнен одной секущей плоскостью </a:t>
            </a:r>
            <a:br>
              <a:rPr lang="ru-RU" sz="3500" dirty="0">
                <a:latin typeface="Times New Roman" pitchFamily="18" charset="0"/>
              </a:rPr>
            </a:br>
            <a:endParaRPr lang="ru-RU" sz="3500" b="1" i="1" dirty="0" smtClean="0">
              <a:latin typeface="Times New Roman" pitchFamily="18" charset="0"/>
            </a:endParaRPr>
          </a:p>
          <a:p>
            <a:r>
              <a:rPr lang="ru-RU" sz="3500" b="1" i="1" dirty="0" smtClean="0">
                <a:latin typeface="Times New Roman" pitchFamily="18" charset="0"/>
              </a:rPr>
              <a:t>Простые </a:t>
            </a:r>
            <a:r>
              <a:rPr lang="ru-RU" sz="3500" b="1" i="1" dirty="0">
                <a:latin typeface="Times New Roman" pitchFamily="18" charset="0"/>
              </a:rPr>
              <a:t>разрезы </a:t>
            </a:r>
            <a:r>
              <a:rPr lang="ru-RU" sz="3500" dirty="0">
                <a:latin typeface="Times New Roman" pitchFamily="18" charset="0"/>
              </a:rPr>
              <a:t>делятся на:</a:t>
            </a:r>
          </a:p>
          <a:p>
            <a:endParaRPr lang="ru-RU" sz="2500" i="1" dirty="0">
              <a:latin typeface="Times New Roman" pitchFamily="18" charset="0"/>
            </a:endParaRPr>
          </a:p>
          <a:p>
            <a:r>
              <a:rPr lang="ru-RU" sz="3000" dirty="0">
                <a:latin typeface="Times New Roman" pitchFamily="18" charset="0"/>
              </a:rPr>
              <a:t>1. горизонтальные</a:t>
            </a:r>
          </a:p>
          <a:p>
            <a:endParaRPr lang="ru-RU" sz="1050" dirty="0">
              <a:latin typeface="Times New Roman" pitchFamily="18" charset="0"/>
            </a:endParaRPr>
          </a:p>
          <a:p>
            <a:r>
              <a:rPr lang="ru-RU" sz="3000" dirty="0">
                <a:latin typeface="Times New Roman" pitchFamily="18" charset="0"/>
              </a:rPr>
              <a:t>2. вертикальные: фронтальные, профильные</a:t>
            </a:r>
          </a:p>
          <a:p>
            <a:endParaRPr lang="ru-RU" sz="1050" dirty="0">
              <a:latin typeface="Times New Roman" pitchFamily="18" charset="0"/>
            </a:endParaRPr>
          </a:p>
          <a:p>
            <a:r>
              <a:rPr lang="ru-RU" sz="3000" dirty="0">
                <a:latin typeface="Times New Roman" pitchFamily="18" charset="0"/>
              </a:rPr>
              <a:t>3. наклонные</a:t>
            </a:r>
          </a:p>
          <a:p>
            <a:endParaRPr lang="ru-RU" sz="1050" dirty="0">
              <a:latin typeface="Times New Roman" pitchFamily="18" charset="0"/>
            </a:endParaRPr>
          </a:p>
          <a:p>
            <a:r>
              <a:rPr lang="ru-RU" sz="3000" dirty="0">
                <a:latin typeface="Times New Roman" pitchFamily="18" charset="0"/>
              </a:rPr>
              <a:t>4. местные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 txBox="1">
            <a:spLocks/>
          </p:cNvSpPr>
          <p:nvPr/>
        </p:nvSpPr>
        <p:spPr bwMode="auto">
          <a:xfrm>
            <a:off x="1116013" y="115888"/>
            <a:ext cx="78581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000" b="1" i="1" dirty="0">
                <a:latin typeface="Times New Roman" pitchFamily="18" charset="0"/>
              </a:rPr>
              <a:t>1. Горизонтальный разрез </a:t>
            </a:r>
          </a:p>
          <a:p>
            <a:r>
              <a:rPr lang="ru-RU" sz="3000" dirty="0">
                <a:latin typeface="Times New Roman" pitchFamily="18" charset="0"/>
              </a:rPr>
              <a:t>секущая плоскость расположена параллельно горизонтальной плоскости проекций</a:t>
            </a:r>
          </a:p>
          <a:p>
            <a:endParaRPr lang="ru-RU" sz="3200" dirty="0">
              <a:latin typeface="Times New Roman" pitchFamily="18" charset="0"/>
            </a:endParaRPr>
          </a:p>
        </p:txBody>
      </p:sp>
      <p:pic>
        <p:nvPicPr>
          <p:cNvPr id="23554" name="Рисунок 5"/>
          <p:cNvPicPr>
            <a:picLocks noChangeAspect="1"/>
          </p:cNvPicPr>
          <p:nvPr/>
        </p:nvPicPr>
        <p:blipFill>
          <a:blip r:embed="rId2"/>
          <a:srcRect l="16699" t="32620" r="19514" b="10550"/>
          <a:stretch>
            <a:fillRect/>
          </a:stretch>
        </p:blipFill>
        <p:spPr bwMode="auto">
          <a:xfrm>
            <a:off x="2124075" y="2204864"/>
            <a:ext cx="5832475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4"/>
          <p:cNvPicPr>
            <a:picLocks noChangeAspect="1"/>
          </p:cNvPicPr>
          <p:nvPr/>
        </p:nvPicPr>
        <p:blipFill>
          <a:blip r:embed="rId2"/>
          <a:srcRect l="10971" t="23981" r="9126" b="23981"/>
          <a:stretch>
            <a:fillRect/>
          </a:stretch>
        </p:blipFill>
        <p:spPr bwMode="auto">
          <a:xfrm>
            <a:off x="1391443" y="2132856"/>
            <a:ext cx="7307263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16013" y="260350"/>
            <a:ext cx="7858125" cy="2376488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>
              <a:lnSpc>
                <a:spcPct val="80000"/>
              </a:lnSpc>
            </a:pPr>
            <a:endParaRPr lang="ru-RU" sz="2500" dirty="0"/>
          </a:p>
          <a:p>
            <a:pPr algn="ctr">
              <a:lnSpc>
                <a:spcPct val="80000"/>
              </a:lnSpc>
            </a:pPr>
            <a:endParaRPr lang="ru-RU" sz="2500" b="1" i="1" dirty="0"/>
          </a:p>
          <a:p>
            <a:pPr algn="ctr"/>
            <a:r>
              <a:rPr lang="ru-RU" sz="3000" b="1" i="1" dirty="0" smtClean="0">
                <a:latin typeface="Times New Roman" pitchFamily="18" charset="0"/>
              </a:rPr>
              <a:t>2. Вертикальный разрез</a:t>
            </a:r>
          </a:p>
          <a:p>
            <a:pPr algn="ctr"/>
            <a:r>
              <a:rPr lang="ru-RU" sz="3000" b="1" i="1" dirty="0" smtClean="0">
                <a:latin typeface="Times New Roman" pitchFamily="18" charset="0"/>
              </a:rPr>
              <a:t>2.1 </a:t>
            </a:r>
            <a:r>
              <a:rPr lang="ru-RU" sz="3000" b="1" i="1" dirty="0">
                <a:latin typeface="Times New Roman" pitchFamily="18" charset="0"/>
              </a:rPr>
              <a:t>Фронтальный разрез </a:t>
            </a:r>
          </a:p>
          <a:p>
            <a:r>
              <a:rPr lang="ru-RU" sz="3000" dirty="0">
                <a:latin typeface="Times New Roman" pitchFamily="18" charset="0"/>
              </a:rPr>
              <a:t>секущая плоскость расположена параллельно фронтальной плоскости проекций</a:t>
            </a:r>
          </a:p>
          <a:p>
            <a:pPr>
              <a:lnSpc>
                <a:spcPct val="80000"/>
              </a:lnSpc>
            </a:pPr>
            <a:endParaRPr lang="ru-RU" sz="32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32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329</TotalTime>
  <Words>172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Изображения –  виды, разрезы</vt:lpstr>
      <vt:lpstr>Основные виды</vt:lpstr>
      <vt:lpstr>Если на чертеже нет места для располо­жения в проекционной связи какого-либо основного вида, его располагают на свободном месте чертежа, сделав над ним надпись типа «А». Надпись располагается над изображе­нием горизонтально и обозначает, что это вид в  направлении   «А».   Направление   взгляда указывается стрелкой на основном изображе­нии.  </vt:lpstr>
      <vt:lpstr>Презентация PowerPoint</vt:lpstr>
      <vt:lpstr>Местный вид – изображение отдельного, ограниченного места поверхности предмета.</vt:lpstr>
      <vt:lpstr>Разрез – изображение предмета, полученное при мысленном  рассечении его одной или несколькими секущими плоскостями. При этом часть предмета, расположенная между наблюдателем и секущей плоскостью, мысленно удаляется, а на плоскости проекции изображается то, что получается в секущей плоскости и что расположено за ней.  </vt:lpstr>
      <vt:lpstr>Презентация PowerPoint</vt:lpstr>
      <vt:lpstr>Презентация PowerPoint</vt:lpstr>
      <vt:lpstr>Презентация PowerPoint</vt:lpstr>
      <vt:lpstr>Презентация PowerPoint</vt:lpstr>
      <vt:lpstr>3. Наклонный разрез  разрез, выполненный плоскостью, расположенной под углом, отличным от прямого, к горизонтальной плоскости проекций </vt:lpstr>
      <vt:lpstr>Презентация PowerPoint</vt:lpstr>
      <vt:lpstr> Если вид и разрез представляют собой симметричные фигуры, то рекомендуется соединить половину вида и половину разреза, разделяя их штрихпунктирной тонкой линией, являющейся осью симметрии. Часть разреза располагают справа или снизу от оси симметрии. Линии невидимого контура на виде не показывают.</vt:lpstr>
      <vt:lpstr>Обозначение разрезов</vt:lpstr>
      <vt:lpstr>Сложные разрезы 1. Ступенчатый разрез это разрез, где секущие плоскости располагаются парал­лельно друг другу. </vt:lpstr>
      <vt:lpstr>2. Ломаный разрез разрез, ког­да секущие плоскости пересекаются друг с другом под углом, отличным от прямого  </vt:lpstr>
      <vt:lpstr>Выполнить и обозначить разрез детали</vt:lpstr>
      <vt:lpstr>Деталь в разрезе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Изображения – виды, разрезы</dc:title>
  <dc:creator>OTK</dc:creator>
  <cp:lastModifiedBy>OTK</cp:lastModifiedBy>
  <cp:revision>37</cp:revision>
  <dcterms:created xsi:type="dcterms:W3CDTF">2020-01-13T10:40:29Z</dcterms:created>
  <dcterms:modified xsi:type="dcterms:W3CDTF">2025-01-20T10:07:28Z</dcterms:modified>
</cp:coreProperties>
</file>