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  <p:sldId id="267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776"/>
    <a:srgbClr val="99FFCC"/>
    <a:srgbClr val="FFCCCC"/>
    <a:srgbClr val="F8AAB0"/>
    <a:srgbClr val="F3717A"/>
    <a:srgbClr val="F25D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89AFA-2B36-44F6-84C3-4961F2FB054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127011-3361-4C87-95A0-55C83B0336EA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Факторы, необходимые для процесса горения</a:t>
          </a:r>
          <a:endParaRPr lang="ru-RU" sz="2800" dirty="0">
            <a:solidFill>
              <a:schemeClr val="tx1"/>
            </a:solidFill>
          </a:endParaRPr>
        </a:p>
      </dgm:t>
    </dgm:pt>
    <dgm:pt modelId="{628C37D1-912F-41AD-8AF7-4411FF47EB6A}" type="parTrans" cxnId="{D6CF3EDF-4D26-4620-A42C-15EC46446B66}">
      <dgm:prSet/>
      <dgm:spPr/>
      <dgm:t>
        <a:bodyPr/>
        <a:lstStyle/>
        <a:p>
          <a:endParaRPr lang="ru-RU"/>
        </a:p>
      </dgm:t>
    </dgm:pt>
    <dgm:pt modelId="{CACFDDB0-EF09-4E45-A23C-B4A74E46EB0A}" type="sibTrans" cxnId="{D6CF3EDF-4D26-4620-A42C-15EC46446B66}">
      <dgm:prSet/>
      <dgm:spPr/>
      <dgm:t>
        <a:bodyPr/>
        <a:lstStyle/>
        <a:p>
          <a:endParaRPr lang="ru-RU"/>
        </a:p>
      </dgm:t>
    </dgm:pt>
    <dgm:pt modelId="{5DE2757B-4592-42A6-A372-544D7D0019EB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горючее вещество</a:t>
          </a:r>
        </a:p>
      </dgm:t>
    </dgm:pt>
    <dgm:pt modelId="{3024ACC7-3A91-44D9-AA64-9467D4F3940B}" type="parTrans" cxnId="{BF3EEAB5-BECB-4F44-9C06-6B8EC542DB99}">
      <dgm:prSet/>
      <dgm:spPr/>
      <dgm:t>
        <a:bodyPr/>
        <a:lstStyle/>
        <a:p>
          <a:endParaRPr lang="ru-RU"/>
        </a:p>
      </dgm:t>
    </dgm:pt>
    <dgm:pt modelId="{8764522D-FA87-4DFB-91F2-B666BCEC4C92}" type="sibTrans" cxnId="{BF3EEAB5-BECB-4F44-9C06-6B8EC542DB99}">
      <dgm:prSet/>
      <dgm:spPr/>
      <dgm:t>
        <a:bodyPr/>
        <a:lstStyle/>
        <a:p>
          <a:endParaRPr lang="ru-RU"/>
        </a:p>
      </dgm:t>
    </dgm:pt>
    <dgm:pt modelId="{D3E48C95-7032-4F0F-99B1-97CEF3A685BE}">
      <dgm:prSet phldrT="[Текст]" custT="1"/>
      <dgm:spPr>
        <a:solidFill>
          <a:schemeClr val="accent6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1"/>
              </a:solidFill>
            </a:rPr>
            <a:t>Окислитель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dirty="0" smtClean="0">
              <a:solidFill>
                <a:schemeClr val="tx1"/>
              </a:solidFill>
            </a:rPr>
            <a:t>(Кислород, хлор, фтор)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>
            <a:solidFill>
              <a:schemeClr val="tx1"/>
            </a:solidFill>
          </a:endParaRPr>
        </a:p>
      </dgm:t>
    </dgm:pt>
    <dgm:pt modelId="{70790ADB-34F4-440B-BBF3-6C967990EEA8}" type="parTrans" cxnId="{EC796ACB-8E70-4313-9B2B-E2DBD45BB035}">
      <dgm:prSet/>
      <dgm:spPr/>
      <dgm:t>
        <a:bodyPr/>
        <a:lstStyle/>
        <a:p>
          <a:endParaRPr lang="ru-RU"/>
        </a:p>
      </dgm:t>
    </dgm:pt>
    <dgm:pt modelId="{DA6FB01E-B3E5-4F8C-8B27-E19A68416CE5}" type="sibTrans" cxnId="{EC796ACB-8E70-4313-9B2B-E2DBD45BB035}">
      <dgm:prSet/>
      <dgm:spPr/>
      <dgm:t>
        <a:bodyPr/>
        <a:lstStyle/>
        <a:p>
          <a:endParaRPr lang="ru-RU"/>
        </a:p>
      </dgm:t>
    </dgm:pt>
    <dgm:pt modelId="{76C9B145-C4BE-4BD1-9974-113FDD4437CE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источник зажигания </a:t>
          </a:r>
        </a:p>
        <a:p>
          <a:r>
            <a:rPr lang="ru-RU" sz="1800" dirty="0" smtClean="0">
              <a:solidFill>
                <a:schemeClr val="tx1"/>
              </a:solidFill>
            </a:rPr>
            <a:t>(искры электрические,  от </a:t>
          </a:r>
          <a:r>
            <a:rPr lang="ru-RU" sz="1800" dirty="0" err="1" smtClean="0">
              <a:solidFill>
                <a:schemeClr val="tx1"/>
              </a:solidFill>
            </a:rPr>
            <a:t>газо</a:t>
          </a:r>
          <a:r>
            <a:rPr lang="ru-RU" sz="1800" dirty="0" smtClean="0">
              <a:solidFill>
                <a:schemeClr val="tx1"/>
              </a:solidFill>
            </a:rPr>
            <a:t>- и электросварки , нагретые тела )  </a:t>
          </a:r>
          <a:endParaRPr lang="ru-RU" sz="1800" dirty="0">
            <a:solidFill>
              <a:schemeClr val="tx1"/>
            </a:solidFill>
          </a:endParaRPr>
        </a:p>
      </dgm:t>
    </dgm:pt>
    <dgm:pt modelId="{0BF5ECDD-EE4B-4193-B543-B3F899F4C0C3}" type="parTrans" cxnId="{CA8E0F86-A670-425C-B18A-04E1E343CDD4}">
      <dgm:prSet/>
      <dgm:spPr/>
      <dgm:t>
        <a:bodyPr/>
        <a:lstStyle/>
        <a:p>
          <a:endParaRPr lang="ru-RU"/>
        </a:p>
      </dgm:t>
    </dgm:pt>
    <dgm:pt modelId="{F42C7D42-93D3-4163-841C-BEB34A753754}" type="sibTrans" cxnId="{CA8E0F86-A670-425C-B18A-04E1E343CDD4}">
      <dgm:prSet/>
      <dgm:spPr/>
      <dgm:t>
        <a:bodyPr/>
        <a:lstStyle/>
        <a:p>
          <a:endParaRPr lang="ru-RU"/>
        </a:p>
      </dgm:t>
    </dgm:pt>
    <dgm:pt modelId="{96CDBC77-E5AF-49C5-8A77-CD91FEA37B74}" type="pres">
      <dgm:prSet presAssocID="{23689AFA-2B36-44F6-84C3-4961F2FB05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5E2E0FD-848E-4B73-AF01-2A21499F37A0}" type="pres">
      <dgm:prSet presAssocID="{94127011-3361-4C87-95A0-55C83B0336EA}" presName="hierRoot1" presStyleCnt="0">
        <dgm:presLayoutVars>
          <dgm:hierBranch val="init"/>
        </dgm:presLayoutVars>
      </dgm:prSet>
      <dgm:spPr/>
    </dgm:pt>
    <dgm:pt modelId="{2A80ABE0-7C33-45F7-B097-662B3C0D5380}" type="pres">
      <dgm:prSet presAssocID="{94127011-3361-4C87-95A0-55C83B0336EA}" presName="rootComposite1" presStyleCnt="0"/>
      <dgm:spPr/>
    </dgm:pt>
    <dgm:pt modelId="{405E9910-4BAC-4BB2-ADE3-C566509948C1}" type="pres">
      <dgm:prSet presAssocID="{94127011-3361-4C87-95A0-55C83B0336EA}" presName="rootText1" presStyleLbl="node0" presStyleIdx="0" presStyleCnt="1" custScaleX="248520" custScaleY="1103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2BB6CD-9762-46AD-A20E-D737B80014E6}" type="pres">
      <dgm:prSet presAssocID="{94127011-3361-4C87-95A0-55C83B0336E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F5B50D4-1F1B-45B9-A4A7-B9493614E6F0}" type="pres">
      <dgm:prSet presAssocID="{94127011-3361-4C87-95A0-55C83B0336EA}" presName="hierChild2" presStyleCnt="0"/>
      <dgm:spPr/>
    </dgm:pt>
    <dgm:pt modelId="{D2639696-3D5A-43F8-B2AF-B6491E4A264A}" type="pres">
      <dgm:prSet presAssocID="{3024ACC7-3A91-44D9-AA64-9467D4F3940B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A03BE29-BBC3-4EBE-A5EF-ABD6FE28324D}" type="pres">
      <dgm:prSet presAssocID="{5DE2757B-4592-42A6-A372-544D7D0019EB}" presName="hierRoot2" presStyleCnt="0">
        <dgm:presLayoutVars>
          <dgm:hierBranch val="init"/>
        </dgm:presLayoutVars>
      </dgm:prSet>
      <dgm:spPr/>
    </dgm:pt>
    <dgm:pt modelId="{50963AB9-3AC3-4459-AC19-1F8CC67175CA}" type="pres">
      <dgm:prSet presAssocID="{5DE2757B-4592-42A6-A372-544D7D0019EB}" presName="rootComposite" presStyleCnt="0"/>
      <dgm:spPr/>
    </dgm:pt>
    <dgm:pt modelId="{42E6C672-5006-439B-A298-38675E6F65E4}" type="pres">
      <dgm:prSet presAssocID="{5DE2757B-4592-42A6-A372-544D7D0019E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D530BC-B8F9-457B-AA15-375E784DA1A3}" type="pres">
      <dgm:prSet presAssocID="{5DE2757B-4592-42A6-A372-544D7D0019EB}" presName="rootConnector" presStyleLbl="node2" presStyleIdx="0" presStyleCnt="3"/>
      <dgm:spPr/>
      <dgm:t>
        <a:bodyPr/>
        <a:lstStyle/>
        <a:p>
          <a:endParaRPr lang="ru-RU"/>
        </a:p>
      </dgm:t>
    </dgm:pt>
    <dgm:pt modelId="{6FED8C19-811C-40D2-8B77-9DFEA8FCA9C4}" type="pres">
      <dgm:prSet presAssocID="{5DE2757B-4592-42A6-A372-544D7D0019EB}" presName="hierChild4" presStyleCnt="0"/>
      <dgm:spPr/>
    </dgm:pt>
    <dgm:pt modelId="{A7CE0635-A3A0-4EB7-A43C-749244825701}" type="pres">
      <dgm:prSet presAssocID="{5DE2757B-4592-42A6-A372-544D7D0019EB}" presName="hierChild5" presStyleCnt="0"/>
      <dgm:spPr/>
    </dgm:pt>
    <dgm:pt modelId="{064AC195-37EB-48DF-8BF2-A392A9B89E77}" type="pres">
      <dgm:prSet presAssocID="{70790ADB-34F4-440B-BBF3-6C967990EEA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F2FDFB99-53F7-44D9-9909-EA175AE02FDD}" type="pres">
      <dgm:prSet presAssocID="{D3E48C95-7032-4F0F-99B1-97CEF3A685BE}" presName="hierRoot2" presStyleCnt="0">
        <dgm:presLayoutVars>
          <dgm:hierBranch val="init"/>
        </dgm:presLayoutVars>
      </dgm:prSet>
      <dgm:spPr/>
    </dgm:pt>
    <dgm:pt modelId="{F3C7BC3B-66C5-4F6C-8AF8-C6F44605633D}" type="pres">
      <dgm:prSet presAssocID="{D3E48C95-7032-4F0F-99B1-97CEF3A685BE}" presName="rootComposite" presStyleCnt="0"/>
      <dgm:spPr/>
    </dgm:pt>
    <dgm:pt modelId="{13C9E7B5-8CBD-4D02-9B7B-2A42DEF5DC7F}" type="pres">
      <dgm:prSet presAssocID="{D3E48C95-7032-4F0F-99B1-97CEF3A685B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E64CB4-CAB5-4CC6-9DC8-C421C9A36D6A}" type="pres">
      <dgm:prSet presAssocID="{D3E48C95-7032-4F0F-99B1-97CEF3A685BE}" presName="rootConnector" presStyleLbl="node2" presStyleIdx="1" presStyleCnt="3"/>
      <dgm:spPr/>
      <dgm:t>
        <a:bodyPr/>
        <a:lstStyle/>
        <a:p>
          <a:endParaRPr lang="ru-RU"/>
        </a:p>
      </dgm:t>
    </dgm:pt>
    <dgm:pt modelId="{2AC76F4A-4D90-4C53-A6B4-52FCAB0D30DA}" type="pres">
      <dgm:prSet presAssocID="{D3E48C95-7032-4F0F-99B1-97CEF3A685BE}" presName="hierChild4" presStyleCnt="0"/>
      <dgm:spPr/>
    </dgm:pt>
    <dgm:pt modelId="{4B41CCC4-A843-4822-8519-8D894197F575}" type="pres">
      <dgm:prSet presAssocID="{D3E48C95-7032-4F0F-99B1-97CEF3A685BE}" presName="hierChild5" presStyleCnt="0"/>
      <dgm:spPr/>
    </dgm:pt>
    <dgm:pt modelId="{36AF5A4C-2589-4C57-A88D-5C73DE456AF0}" type="pres">
      <dgm:prSet presAssocID="{0BF5ECDD-EE4B-4193-B543-B3F899F4C0C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CA200AC-19EF-456F-9590-AE43DE9527EA}" type="pres">
      <dgm:prSet presAssocID="{76C9B145-C4BE-4BD1-9974-113FDD4437CE}" presName="hierRoot2" presStyleCnt="0">
        <dgm:presLayoutVars>
          <dgm:hierBranch val="init"/>
        </dgm:presLayoutVars>
      </dgm:prSet>
      <dgm:spPr/>
    </dgm:pt>
    <dgm:pt modelId="{E424F617-EB4C-44D1-9CAA-9CFD4241578F}" type="pres">
      <dgm:prSet presAssocID="{76C9B145-C4BE-4BD1-9974-113FDD4437CE}" presName="rootComposite" presStyleCnt="0"/>
      <dgm:spPr/>
    </dgm:pt>
    <dgm:pt modelId="{E721FFFD-B7B9-4D6F-AB41-9C5EB8B496DA}" type="pres">
      <dgm:prSet presAssocID="{76C9B145-C4BE-4BD1-9974-113FDD4437CE}" presName="rootText" presStyleLbl="node2" presStyleIdx="2" presStyleCnt="3" custScaleX="1494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9142E1-605C-44BF-A50A-7F72DF476A28}" type="pres">
      <dgm:prSet presAssocID="{76C9B145-C4BE-4BD1-9974-113FDD4437CE}" presName="rootConnector" presStyleLbl="node2" presStyleIdx="2" presStyleCnt="3"/>
      <dgm:spPr/>
      <dgm:t>
        <a:bodyPr/>
        <a:lstStyle/>
        <a:p>
          <a:endParaRPr lang="ru-RU"/>
        </a:p>
      </dgm:t>
    </dgm:pt>
    <dgm:pt modelId="{3D9FDD96-5F03-4937-9962-7EE582F8A67D}" type="pres">
      <dgm:prSet presAssocID="{76C9B145-C4BE-4BD1-9974-113FDD4437CE}" presName="hierChild4" presStyleCnt="0"/>
      <dgm:spPr/>
    </dgm:pt>
    <dgm:pt modelId="{4864F3C5-D006-405F-94A2-6ED7138E3C82}" type="pres">
      <dgm:prSet presAssocID="{76C9B145-C4BE-4BD1-9974-113FDD4437CE}" presName="hierChild5" presStyleCnt="0"/>
      <dgm:spPr/>
    </dgm:pt>
    <dgm:pt modelId="{D7F3214F-8783-4E26-94FC-A5A76647094E}" type="pres">
      <dgm:prSet presAssocID="{94127011-3361-4C87-95A0-55C83B0336EA}" presName="hierChild3" presStyleCnt="0"/>
      <dgm:spPr/>
    </dgm:pt>
  </dgm:ptLst>
  <dgm:cxnLst>
    <dgm:cxn modelId="{32FEB756-0C86-440B-910A-7EE936BAFB94}" type="presOf" srcId="{5DE2757B-4592-42A6-A372-544D7D0019EB}" destId="{42E6C672-5006-439B-A298-38675E6F65E4}" srcOrd="0" destOrd="0" presId="urn:microsoft.com/office/officeart/2005/8/layout/orgChart1"/>
    <dgm:cxn modelId="{5E1F7B85-8CAB-48B4-8268-E39BC0463845}" type="presOf" srcId="{3024ACC7-3A91-44D9-AA64-9467D4F3940B}" destId="{D2639696-3D5A-43F8-B2AF-B6491E4A264A}" srcOrd="0" destOrd="0" presId="urn:microsoft.com/office/officeart/2005/8/layout/orgChart1"/>
    <dgm:cxn modelId="{6EF5E0FC-57A5-4E09-9F55-99553B20370E}" type="presOf" srcId="{70790ADB-34F4-440B-BBF3-6C967990EEA8}" destId="{064AC195-37EB-48DF-8BF2-A392A9B89E77}" srcOrd="0" destOrd="0" presId="urn:microsoft.com/office/officeart/2005/8/layout/orgChart1"/>
    <dgm:cxn modelId="{18C5C526-7350-4C85-A356-ED66F5F32389}" type="presOf" srcId="{94127011-3361-4C87-95A0-55C83B0336EA}" destId="{CC2BB6CD-9762-46AD-A20E-D737B80014E6}" srcOrd="1" destOrd="0" presId="urn:microsoft.com/office/officeart/2005/8/layout/orgChart1"/>
    <dgm:cxn modelId="{BF3EEAB5-BECB-4F44-9C06-6B8EC542DB99}" srcId="{94127011-3361-4C87-95A0-55C83B0336EA}" destId="{5DE2757B-4592-42A6-A372-544D7D0019EB}" srcOrd="0" destOrd="0" parTransId="{3024ACC7-3A91-44D9-AA64-9467D4F3940B}" sibTransId="{8764522D-FA87-4DFB-91F2-B666BCEC4C92}"/>
    <dgm:cxn modelId="{17DF5863-8621-4AA5-AA03-665CF0AC85BE}" type="presOf" srcId="{94127011-3361-4C87-95A0-55C83B0336EA}" destId="{405E9910-4BAC-4BB2-ADE3-C566509948C1}" srcOrd="0" destOrd="0" presId="urn:microsoft.com/office/officeart/2005/8/layout/orgChart1"/>
    <dgm:cxn modelId="{D6CF3EDF-4D26-4620-A42C-15EC46446B66}" srcId="{23689AFA-2B36-44F6-84C3-4961F2FB0546}" destId="{94127011-3361-4C87-95A0-55C83B0336EA}" srcOrd="0" destOrd="0" parTransId="{628C37D1-912F-41AD-8AF7-4411FF47EB6A}" sibTransId="{CACFDDB0-EF09-4E45-A23C-B4A74E46EB0A}"/>
    <dgm:cxn modelId="{CA8E0F86-A670-425C-B18A-04E1E343CDD4}" srcId="{94127011-3361-4C87-95A0-55C83B0336EA}" destId="{76C9B145-C4BE-4BD1-9974-113FDD4437CE}" srcOrd="2" destOrd="0" parTransId="{0BF5ECDD-EE4B-4193-B543-B3F899F4C0C3}" sibTransId="{F42C7D42-93D3-4163-841C-BEB34A753754}"/>
    <dgm:cxn modelId="{69B67025-F254-4CA5-AC6E-839B45B970A5}" type="presOf" srcId="{76C9B145-C4BE-4BD1-9974-113FDD4437CE}" destId="{389142E1-605C-44BF-A50A-7F72DF476A28}" srcOrd="1" destOrd="0" presId="urn:microsoft.com/office/officeart/2005/8/layout/orgChart1"/>
    <dgm:cxn modelId="{56562A41-5B0B-4F0A-A22E-5525521F891E}" type="presOf" srcId="{0BF5ECDD-EE4B-4193-B543-B3F899F4C0C3}" destId="{36AF5A4C-2589-4C57-A88D-5C73DE456AF0}" srcOrd="0" destOrd="0" presId="urn:microsoft.com/office/officeart/2005/8/layout/orgChart1"/>
    <dgm:cxn modelId="{CD1FFC92-1C2C-412F-87BB-B9FD7007CD19}" type="presOf" srcId="{76C9B145-C4BE-4BD1-9974-113FDD4437CE}" destId="{E721FFFD-B7B9-4D6F-AB41-9C5EB8B496DA}" srcOrd="0" destOrd="0" presId="urn:microsoft.com/office/officeart/2005/8/layout/orgChart1"/>
    <dgm:cxn modelId="{EC796ACB-8E70-4313-9B2B-E2DBD45BB035}" srcId="{94127011-3361-4C87-95A0-55C83B0336EA}" destId="{D3E48C95-7032-4F0F-99B1-97CEF3A685BE}" srcOrd="1" destOrd="0" parTransId="{70790ADB-34F4-440B-BBF3-6C967990EEA8}" sibTransId="{DA6FB01E-B3E5-4F8C-8B27-E19A68416CE5}"/>
    <dgm:cxn modelId="{5B48085D-245C-4C1A-9BEF-379C9C33E8C0}" type="presOf" srcId="{23689AFA-2B36-44F6-84C3-4961F2FB0546}" destId="{96CDBC77-E5AF-49C5-8A77-CD91FEA37B74}" srcOrd="0" destOrd="0" presId="urn:microsoft.com/office/officeart/2005/8/layout/orgChart1"/>
    <dgm:cxn modelId="{33156DC5-74AB-4CCA-9219-4DF977DCF245}" type="presOf" srcId="{5DE2757B-4592-42A6-A372-544D7D0019EB}" destId="{48D530BC-B8F9-457B-AA15-375E784DA1A3}" srcOrd="1" destOrd="0" presId="urn:microsoft.com/office/officeart/2005/8/layout/orgChart1"/>
    <dgm:cxn modelId="{DE8FFF70-B71C-418B-A197-1970EAF41BA1}" type="presOf" srcId="{D3E48C95-7032-4F0F-99B1-97CEF3A685BE}" destId="{13C9E7B5-8CBD-4D02-9B7B-2A42DEF5DC7F}" srcOrd="0" destOrd="0" presId="urn:microsoft.com/office/officeart/2005/8/layout/orgChart1"/>
    <dgm:cxn modelId="{CABB95CE-EDF4-4A64-99BA-A5C8646C7CCB}" type="presOf" srcId="{D3E48C95-7032-4F0F-99B1-97CEF3A685BE}" destId="{5FE64CB4-CAB5-4CC6-9DC8-C421C9A36D6A}" srcOrd="1" destOrd="0" presId="urn:microsoft.com/office/officeart/2005/8/layout/orgChart1"/>
    <dgm:cxn modelId="{772B62EB-6C97-4591-AB73-23BA2FEAC722}" type="presParOf" srcId="{96CDBC77-E5AF-49C5-8A77-CD91FEA37B74}" destId="{95E2E0FD-848E-4B73-AF01-2A21499F37A0}" srcOrd="0" destOrd="0" presId="urn:microsoft.com/office/officeart/2005/8/layout/orgChart1"/>
    <dgm:cxn modelId="{B7189D95-1DA8-471A-9663-65AA6F1BDCBF}" type="presParOf" srcId="{95E2E0FD-848E-4B73-AF01-2A21499F37A0}" destId="{2A80ABE0-7C33-45F7-B097-662B3C0D5380}" srcOrd="0" destOrd="0" presId="urn:microsoft.com/office/officeart/2005/8/layout/orgChart1"/>
    <dgm:cxn modelId="{6AF331C5-0F3E-4248-A0CE-0FD7707619A7}" type="presParOf" srcId="{2A80ABE0-7C33-45F7-B097-662B3C0D5380}" destId="{405E9910-4BAC-4BB2-ADE3-C566509948C1}" srcOrd="0" destOrd="0" presId="urn:microsoft.com/office/officeart/2005/8/layout/orgChart1"/>
    <dgm:cxn modelId="{9C6A2026-C07F-46B5-B30D-F842958AA7AB}" type="presParOf" srcId="{2A80ABE0-7C33-45F7-B097-662B3C0D5380}" destId="{CC2BB6CD-9762-46AD-A20E-D737B80014E6}" srcOrd="1" destOrd="0" presId="urn:microsoft.com/office/officeart/2005/8/layout/orgChart1"/>
    <dgm:cxn modelId="{4F62AC0D-7141-4B92-B40A-7DCFA22B3462}" type="presParOf" srcId="{95E2E0FD-848E-4B73-AF01-2A21499F37A0}" destId="{6F5B50D4-1F1B-45B9-A4A7-B9493614E6F0}" srcOrd="1" destOrd="0" presId="urn:microsoft.com/office/officeart/2005/8/layout/orgChart1"/>
    <dgm:cxn modelId="{25F166FE-B9BE-4DD2-9186-A426D0AACA09}" type="presParOf" srcId="{6F5B50D4-1F1B-45B9-A4A7-B9493614E6F0}" destId="{D2639696-3D5A-43F8-B2AF-B6491E4A264A}" srcOrd="0" destOrd="0" presId="urn:microsoft.com/office/officeart/2005/8/layout/orgChart1"/>
    <dgm:cxn modelId="{BA1C62E6-57B4-4074-ABF5-88ACF629ECEC}" type="presParOf" srcId="{6F5B50D4-1F1B-45B9-A4A7-B9493614E6F0}" destId="{3A03BE29-BBC3-4EBE-A5EF-ABD6FE28324D}" srcOrd="1" destOrd="0" presId="urn:microsoft.com/office/officeart/2005/8/layout/orgChart1"/>
    <dgm:cxn modelId="{EB29BCB5-D329-4897-8DC5-D2B64F88755A}" type="presParOf" srcId="{3A03BE29-BBC3-4EBE-A5EF-ABD6FE28324D}" destId="{50963AB9-3AC3-4459-AC19-1F8CC67175CA}" srcOrd="0" destOrd="0" presId="urn:microsoft.com/office/officeart/2005/8/layout/orgChart1"/>
    <dgm:cxn modelId="{6E244C00-8D15-4738-B963-990BE461965D}" type="presParOf" srcId="{50963AB9-3AC3-4459-AC19-1F8CC67175CA}" destId="{42E6C672-5006-439B-A298-38675E6F65E4}" srcOrd="0" destOrd="0" presId="urn:microsoft.com/office/officeart/2005/8/layout/orgChart1"/>
    <dgm:cxn modelId="{99C980E2-25DC-49C7-84E3-043714F456ED}" type="presParOf" srcId="{50963AB9-3AC3-4459-AC19-1F8CC67175CA}" destId="{48D530BC-B8F9-457B-AA15-375E784DA1A3}" srcOrd="1" destOrd="0" presId="urn:microsoft.com/office/officeart/2005/8/layout/orgChart1"/>
    <dgm:cxn modelId="{C51D56E2-89A5-463C-8E0F-2C3214215BD7}" type="presParOf" srcId="{3A03BE29-BBC3-4EBE-A5EF-ABD6FE28324D}" destId="{6FED8C19-811C-40D2-8B77-9DFEA8FCA9C4}" srcOrd="1" destOrd="0" presId="urn:microsoft.com/office/officeart/2005/8/layout/orgChart1"/>
    <dgm:cxn modelId="{A5AB8443-91EA-40E1-80D2-37F031488E3C}" type="presParOf" srcId="{3A03BE29-BBC3-4EBE-A5EF-ABD6FE28324D}" destId="{A7CE0635-A3A0-4EB7-A43C-749244825701}" srcOrd="2" destOrd="0" presId="urn:microsoft.com/office/officeart/2005/8/layout/orgChart1"/>
    <dgm:cxn modelId="{5DE454BA-6371-423C-9A85-342C40CD1E01}" type="presParOf" srcId="{6F5B50D4-1F1B-45B9-A4A7-B9493614E6F0}" destId="{064AC195-37EB-48DF-8BF2-A392A9B89E77}" srcOrd="2" destOrd="0" presId="urn:microsoft.com/office/officeart/2005/8/layout/orgChart1"/>
    <dgm:cxn modelId="{FFD467E3-4182-4FBD-BD6B-31379C94C24F}" type="presParOf" srcId="{6F5B50D4-1F1B-45B9-A4A7-B9493614E6F0}" destId="{F2FDFB99-53F7-44D9-9909-EA175AE02FDD}" srcOrd="3" destOrd="0" presId="urn:microsoft.com/office/officeart/2005/8/layout/orgChart1"/>
    <dgm:cxn modelId="{716AE69F-D409-4F91-8E42-08454F62EDCE}" type="presParOf" srcId="{F2FDFB99-53F7-44D9-9909-EA175AE02FDD}" destId="{F3C7BC3B-66C5-4F6C-8AF8-C6F44605633D}" srcOrd="0" destOrd="0" presId="urn:microsoft.com/office/officeart/2005/8/layout/orgChart1"/>
    <dgm:cxn modelId="{3EE997F9-C124-47C7-9760-E924746206F5}" type="presParOf" srcId="{F3C7BC3B-66C5-4F6C-8AF8-C6F44605633D}" destId="{13C9E7B5-8CBD-4D02-9B7B-2A42DEF5DC7F}" srcOrd="0" destOrd="0" presId="urn:microsoft.com/office/officeart/2005/8/layout/orgChart1"/>
    <dgm:cxn modelId="{1EA9545A-73B4-48E5-8A4C-4F5BC5EED437}" type="presParOf" srcId="{F3C7BC3B-66C5-4F6C-8AF8-C6F44605633D}" destId="{5FE64CB4-CAB5-4CC6-9DC8-C421C9A36D6A}" srcOrd="1" destOrd="0" presId="urn:microsoft.com/office/officeart/2005/8/layout/orgChart1"/>
    <dgm:cxn modelId="{7EA5ACF3-B44E-41A8-9449-6DEBDAF3C5BB}" type="presParOf" srcId="{F2FDFB99-53F7-44D9-9909-EA175AE02FDD}" destId="{2AC76F4A-4D90-4C53-A6B4-52FCAB0D30DA}" srcOrd="1" destOrd="0" presId="urn:microsoft.com/office/officeart/2005/8/layout/orgChart1"/>
    <dgm:cxn modelId="{05A89922-FFCD-4550-BC4A-243376374513}" type="presParOf" srcId="{F2FDFB99-53F7-44D9-9909-EA175AE02FDD}" destId="{4B41CCC4-A843-4822-8519-8D894197F575}" srcOrd="2" destOrd="0" presId="urn:microsoft.com/office/officeart/2005/8/layout/orgChart1"/>
    <dgm:cxn modelId="{E52A0B60-6AC2-4D60-BA63-6AF16B95B083}" type="presParOf" srcId="{6F5B50D4-1F1B-45B9-A4A7-B9493614E6F0}" destId="{36AF5A4C-2589-4C57-A88D-5C73DE456AF0}" srcOrd="4" destOrd="0" presId="urn:microsoft.com/office/officeart/2005/8/layout/orgChart1"/>
    <dgm:cxn modelId="{5E258428-41F3-42E7-8FA8-6DCF0399AF20}" type="presParOf" srcId="{6F5B50D4-1F1B-45B9-A4A7-B9493614E6F0}" destId="{BCA200AC-19EF-456F-9590-AE43DE9527EA}" srcOrd="5" destOrd="0" presId="urn:microsoft.com/office/officeart/2005/8/layout/orgChart1"/>
    <dgm:cxn modelId="{E7554C4E-206C-4501-829F-A932A904155A}" type="presParOf" srcId="{BCA200AC-19EF-456F-9590-AE43DE9527EA}" destId="{E424F617-EB4C-44D1-9CAA-9CFD4241578F}" srcOrd="0" destOrd="0" presId="urn:microsoft.com/office/officeart/2005/8/layout/orgChart1"/>
    <dgm:cxn modelId="{137F9487-91EA-4944-B404-FFC14CBB1F86}" type="presParOf" srcId="{E424F617-EB4C-44D1-9CAA-9CFD4241578F}" destId="{E721FFFD-B7B9-4D6F-AB41-9C5EB8B496DA}" srcOrd="0" destOrd="0" presId="urn:microsoft.com/office/officeart/2005/8/layout/orgChart1"/>
    <dgm:cxn modelId="{E7A3F75D-AB8E-4263-BA50-F9372C1D4F93}" type="presParOf" srcId="{E424F617-EB4C-44D1-9CAA-9CFD4241578F}" destId="{389142E1-605C-44BF-A50A-7F72DF476A28}" srcOrd="1" destOrd="0" presId="urn:microsoft.com/office/officeart/2005/8/layout/orgChart1"/>
    <dgm:cxn modelId="{509FAF47-B1AE-4B21-A51B-59524F4D4DE7}" type="presParOf" srcId="{BCA200AC-19EF-456F-9590-AE43DE9527EA}" destId="{3D9FDD96-5F03-4937-9962-7EE582F8A67D}" srcOrd="1" destOrd="0" presId="urn:microsoft.com/office/officeart/2005/8/layout/orgChart1"/>
    <dgm:cxn modelId="{A34209C2-057F-44A9-A694-820EF993CB3D}" type="presParOf" srcId="{BCA200AC-19EF-456F-9590-AE43DE9527EA}" destId="{4864F3C5-D006-405F-94A2-6ED7138E3C82}" srcOrd="2" destOrd="0" presId="urn:microsoft.com/office/officeart/2005/8/layout/orgChart1"/>
    <dgm:cxn modelId="{7C5460E4-40C0-45C4-B193-E4CC044DD27D}" type="presParOf" srcId="{95E2E0FD-848E-4B73-AF01-2A21499F37A0}" destId="{D7F3214F-8783-4E26-94FC-A5A7664709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F5A4C-2589-4C57-A88D-5C73DE456AF0}">
      <dsp:nvSpPr>
        <dsp:cNvPr id="0" name=""/>
        <dsp:cNvSpPr/>
      </dsp:nvSpPr>
      <dsp:spPr>
        <a:xfrm>
          <a:off x="4321999" y="1857389"/>
          <a:ext cx="2671625" cy="463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835"/>
              </a:lnTo>
              <a:lnTo>
                <a:pt x="2671625" y="231835"/>
              </a:lnTo>
              <a:lnTo>
                <a:pt x="2671625" y="4636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AC195-37EB-48DF-8BF2-A392A9B89E77}">
      <dsp:nvSpPr>
        <dsp:cNvPr id="0" name=""/>
        <dsp:cNvSpPr/>
      </dsp:nvSpPr>
      <dsp:spPr>
        <a:xfrm>
          <a:off x="3775629" y="1857389"/>
          <a:ext cx="546369" cy="463670"/>
        </a:xfrm>
        <a:custGeom>
          <a:avLst/>
          <a:gdLst/>
          <a:ahLst/>
          <a:cxnLst/>
          <a:rect l="0" t="0" r="0" b="0"/>
          <a:pathLst>
            <a:path>
              <a:moveTo>
                <a:pt x="546369" y="0"/>
              </a:moveTo>
              <a:lnTo>
                <a:pt x="546369" y="231835"/>
              </a:lnTo>
              <a:lnTo>
                <a:pt x="0" y="231835"/>
              </a:lnTo>
              <a:lnTo>
                <a:pt x="0" y="4636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39696-3D5A-43F8-B2AF-B6491E4A264A}">
      <dsp:nvSpPr>
        <dsp:cNvPr id="0" name=""/>
        <dsp:cNvSpPr/>
      </dsp:nvSpPr>
      <dsp:spPr>
        <a:xfrm>
          <a:off x="1104004" y="1857389"/>
          <a:ext cx="3217994" cy="463670"/>
        </a:xfrm>
        <a:custGeom>
          <a:avLst/>
          <a:gdLst/>
          <a:ahLst/>
          <a:cxnLst/>
          <a:rect l="0" t="0" r="0" b="0"/>
          <a:pathLst>
            <a:path>
              <a:moveTo>
                <a:pt x="3217994" y="0"/>
              </a:moveTo>
              <a:lnTo>
                <a:pt x="3217994" y="231835"/>
              </a:lnTo>
              <a:lnTo>
                <a:pt x="0" y="231835"/>
              </a:lnTo>
              <a:lnTo>
                <a:pt x="0" y="4636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E9910-4BAC-4BB2-ADE3-C566509948C1}">
      <dsp:nvSpPr>
        <dsp:cNvPr id="0" name=""/>
        <dsp:cNvSpPr/>
      </dsp:nvSpPr>
      <dsp:spPr>
        <a:xfrm>
          <a:off x="1578394" y="638962"/>
          <a:ext cx="5487209" cy="1218426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Факторы, необходимые для процесса горения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1578394" y="638962"/>
        <a:ext cx="5487209" cy="1218426"/>
      </dsp:txXfrm>
    </dsp:sp>
    <dsp:sp modelId="{42E6C672-5006-439B-A298-38675E6F65E4}">
      <dsp:nvSpPr>
        <dsp:cNvPr id="0" name=""/>
        <dsp:cNvSpPr/>
      </dsp:nvSpPr>
      <dsp:spPr>
        <a:xfrm>
          <a:off x="26" y="2321059"/>
          <a:ext cx="2207954" cy="1103977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горючее вещество</a:t>
          </a:r>
        </a:p>
      </dsp:txBody>
      <dsp:txXfrm>
        <a:off x="26" y="2321059"/>
        <a:ext cx="2207954" cy="1103977"/>
      </dsp:txXfrm>
    </dsp:sp>
    <dsp:sp modelId="{13C9E7B5-8CBD-4D02-9B7B-2A42DEF5DC7F}">
      <dsp:nvSpPr>
        <dsp:cNvPr id="0" name=""/>
        <dsp:cNvSpPr/>
      </dsp:nvSpPr>
      <dsp:spPr>
        <a:xfrm>
          <a:off x="2671652" y="2321059"/>
          <a:ext cx="2207954" cy="1103977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tx1"/>
              </a:solidFill>
            </a:rPr>
            <a:t>Окислитель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 smtClean="0">
              <a:solidFill>
                <a:schemeClr val="tx1"/>
              </a:solidFill>
            </a:rPr>
            <a:t>(Кислород, хлор, фтор)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solidFill>
              <a:schemeClr val="tx1"/>
            </a:solidFill>
          </a:endParaRPr>
        </a:p>
      </dsp:txBody>
      <dsp:txXfrm>
        <a:off x="2671652" y="2321059"/>
        <a:ext cx="2207954" cy="1103977"/>
      </dsp:txXfrm>
    </dsp:sp>
    <dsp:sp modelId="{E721FFFD-B7B9-4D6F-AB41-9C5EB8B496DA}">
      <dsp:nvSpPr>
        <dsp:cNvPr id="0" name=""/>
        <dsp:cNvSpPr/>
      </dsp:nvSpPr>
      <dsp:spPr>
        <a:xfrm>
          <a:off x="5343277" y="2321059"/>
          <a:ext cx="3300693" cy="1103977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источник зажигания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(искры электрические,  от </a:t>
          </a:r>
          <a:r>
            <a:rPr lang="ru-RU" sz="1800" kern="1200" dirty="0" err="1" smtClean="0">
              <a:solidFill>
                <a:schemeClr val="tx1"/>
              </a:solidFill>
            </a:rPr>
            <a:t>газо</a:t>
          </a:r>
          <a:r>
            <a:rPr lang="ru-RU" sz="1800" kern="1200" dirty="0" smtClean="0">
              <a:solidFill>
                <a:schemeClr val="tx1"/>
              </a:solidFill>
            </a:rPr>
            <a:t>- и электросварки , нагретые тела ) 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343277" y="2321059"/>
        <a:ext cx="3300693" cy="1103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79D3F-2F8E-49B6-ABB7-6EDE2D85FC23}" type="datetimeFigureOut">
              <a:rPr lang="ru-RU"/>
              <a:pPr>
                <a:defRPr/>
              </a:pPr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361C9-0072-4760-91A9-94F86BA29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C09C5-ED85-4CA3-A0B6-191CFE2E1006}" type="datetimeFigureOut">
              <a:rPr lang="ru-RU"/>
              <a:pPr>
                <a:defRPr/>
              </a:pPr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7BF61-E475-4B89-9580-606A7B4B3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8510A-3E1A-4BEF-9248-14559598F876}" type="datetimeFigureOut">
              <a:rPr lang="ru-RU"/>
              <a:pPr>
                <a:defRPr/>
              </a:pPr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0BD53-ACB5-4204-9C5C-3CCF60239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74110-3962-4192-ACB8-8DD28CAC1A1B}" type="datetimeFigureOut">
              <a:rPr lang="ru-RU"/>
              <a:pPr>
                <a:defRPr/>
              </a:pPr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A7D20-B914-459C-B21B-592FED901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67C9C-9EA0-438A-B384-DBEB1073567E}" type="datetimeFigureOut">
              <a:rPr lang="ru-RU"/>
              <a:pPr>
                <a:defRPr/>
              </a:pPr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4EDBD-EE57-4623-9E47-E2481C23E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EB14-FA30-40CB-9ADE-AE34264EC59D}" type="datetimeFigureOut">
              <a:rPr lang="ru-RU"/>
              <a:pPr>
                <a:defRPr/>
              </a:pPr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1F1B1-0F0C-469F-B6D0-B0E2B8D33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14A20-0DB8-4B21-9F42-FDA2D952B8E0}" type="datetimeFigureOut">
              <a:rPr lang="ru-RU"/>
              <a:pPr>
                <a:defRPr/>
              </a:pPr>
              <a:t>27.09.2024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5A1AB-5720-4F45-BAD7-A13962ADA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376CE-01D6-48AB-9367-FB4F76A8B777}" type="datetimeFigureOut">
              <a:rPr lang="ru-RU"/>
              <a:pPr>
                <a:defRPr/>
              </a:pPr>
              <a:t>27.09.2024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48900-0E45-4B15-95C4-2DD8EB4D7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FE7F2-9C82-4A1C-AAC0-5D3AFD278727}" type="datetimeFigureOut">
              <a:rPr lang="ru-RU"/>
              <a:pPr>
                <a:defRPr/>
              </a:pPr>
              <a:t>27.09.2024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89EAC-89C0-462C-AD69-1E659265C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F12B0-71C6-4A20-B86F-25CAAD3C4DD7}" type="datetimeFigureOut">
              <a:rPr lang="ru-RU"/>
              <a:pPr>
                <a:defRPr/>
              </a:pPr>
              <a:t>27.09.2024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C09A4-B3B9-4B08-AE02-EE0927754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61063-428D-459E-B994-852296139455}" type="datetimeFigureOut">
              <a:rPr lang="ru-RU"/>
              <a:pPr>
                <a:defRPr/>
              </a:pPr>
              <a:t>27.09.2024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71A0-155A-4A1A-A73A-39664634D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D9035-63CC-4D1C-A48B-3289F6ECAD39}" type="datetimeFigureOut">
              <a:rPr lang="ru-RU"/>
              <a:pPr>
                <a:defRPr/>
              </a:pPr>
              <a:t>27.09.2024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767D2-BA75-4EC8-AE01-BDCFC3A5F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A11D9A-2D8D-43A9-97A7-5B8562E329EC}" type="datetimeFigureOut">
              <a:rPr lang="ru-RU"/>
              <a:pPr>
                <a:defRPr/>
              </a:pPr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9AB2B5-510D-4630-B2C6-1D92B204D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10" y="2571744"/>
            <a:ext cx="7772400" cy="147002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Пожарная и взрывопожарная </a:t>
            </a:r>
            <a:r>
              <a:rPr lang="ru-RU" dirty="0" smtClean="0"/>
              <a:t>безопасность</a:t>
            </a:r>
            <a:br>
              <a:rPr lang="ru-RU" dirty="0" smtClean="0"/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исполнил Некрасов А.П</a:t>
            </a:r>
            <a:endParaRPr lang="ru-RU" dirty="0"/>
          </a:p>
        </p:txBody>
      </p:sp>
      <p:pic>
        <p:nvPicPr>
          <p:cNvPr id="2053" name="Picture 2" descr="http://office.microsoft.com/global/images/cop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0795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ttp://office.microsoft.com/global/images/cop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0795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908050"/>
            <a:ext cx="185737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4857750"/>
            <a:ext cx="222567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4929188"/>
            <a:ext cx="164306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>
                <a:latin typeface="Arial" charset="0"/>
              </a:rPr>
              <a:t>Огнестойкость</a:t>
            </a:r>
            <a:r>
              <a:rPr lang="ru-RU" sz="2800" smtClean="0">
                <a:latin typeface="Arial" charset="0"/>
              </a:rPr>
              <a:t> - способность строительной конструкции сопротивляться воздействию высокой температуры в условиях пожара и выполнять при этом свои обычные эксплуатационные функции.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latin typeface="Arial" charset="0"/>
              </a:rPr>
              <a:t>Предел огнестойкости - </a:t>
            </a:r>
            <a:r>
              <a:rPr lang="ru-RU" sz="2800" smtClean="0">
                <a:latin typeface="Arial" charset="0"/>
              </a:rPr>
              <a:t>время (в часах) от начала испытания конструкции на огнестойкость до момента, при котором она теряет способность сохранять несущие или ограждающие функции.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Arial" charset="0"/>
              </a:rPr>
              <a:t>Потеря несущей способности определяется обрушением конструкции, потеря ограждающей способности – образованием в несущих конструкциях трещин, через которые в соседние помещения могут проникать продукты горения и пламя.</a:t>
            </a:r>
          </a:p>
        </p:txBody>
      </p:sp>
      <p:pic>
        <p:nvPicPr>
          <p:cNvPr id="11267" name="Picture 4" descr="C:\Users\Nazarenko\AppData\Local\Microsoft\Windows\Temporary Internet Files\Low\Content.IE5\OOG8YI40\j043162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5489575"/>
            <a:ext cx="18002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C:\Users\Nazarenko\AppData\Local\Microsoft\Windows\Temporary Internet Files\Low\Content.IE5\Q2FX8OO8\j0431590[1].png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001000" y="0"/>
            <a:ext cx="1143000" cy="114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Arial" charset="0"/>
              </a:rPr>
              <a:t>Классификация пожаров</a:t>
            </a:r>
          </a:p>
        </p:txBody>
      </p:sp>
      <p:graphicFrame>
        <p:nvGraphicFramePr>
          <p:cNvPr id="28804" name="Group 132"/>
          <p:cNvGraphicFramePr>
            <a:graphicFrameLocks noGrp="1"/>
          </p:cNvGraphicFramePr>
          <p:nvPr>
            <p:ph idx="1"/>
          </p:nvPr>
        </p:nvGraphicFramePr>
        <p:xfrm>
          <a:off x="0" y="1357313"/>
          <a:ext cx="9144000" cy="5261293"/>
        </p:xfrm>
        <a:graphic>
          <a:graphicData uri="http://schemas.openxmlformats.org/drawingml/2006/table">
            <a:tbl>
              <a:tblPr/>
              <a:tblGrid>
                <a:gridCol w="1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Класс пожара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Характеристики горящих материалов и веществ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Огнетушащие составы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горение твердых горючих материалов кроме металлов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Вода и др.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Горение жидких и плавящихся материалов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Распыленная вода, пена, порошки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Горение газов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Газовые составы, порошки, вода для охлаждения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Горение металлов и сплавов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Порошки при их спокойной подаче на горящую поверхность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Оборудование под напряжением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Порошки, углекислый газ, хладоны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FFCC"/>
          </a:solidFill>
        </p:spPr>
        <p:txBody>
          <a:bodyPr/>
          <a:lstStyle/>
          <a:p>
            <a:pPr eaLnBrk="1" hangingPunct="1"/>
            <a:r>
              <a:rPr lang="ru-RU" b="1" smtClean="0">
                <a:latin typeface="Arial" charset="0"/>
              </a:rPr>
              <a:t>Средства тушения пожаров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91440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Arial" charset="0"/>
              </a:rPr>
              <a:t>прекращение доступа в зону горения окислителя (кислорода воздуха) или горючего вещества, а также снижение их поступления до величин, при которых горение прекращается;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Arial" charset="0"/>
              </a:rPr>
              <a:t>охлаждение очага горения  ниже определённой температуры;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Arial" charset="0"/>
              </a:rPr>
              <a:t>механический срыв пламени струёй жидкости или газа;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Arial" charset="0"/>
              </a:rPr>
              <a:t>снижение скорости химической реакции, протекающей в пламени;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Arial" charset="0"/>
              </a:rPr>
              <a:t>создание условий огнепреграждения, при которых пламя распространяется через узкие каналы.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 err="1" smtClean="0">
                <a:latin typeface="Arial" charset="0"/>
              </a:rPr>
              <a:t>Огнегасительные</a:t>
            </a:r>
            <a:r>
              <a:rPr lang="ru-RU" dirty="0" smtClean="0">
                <a:latin typeface="Arial" charset="0"/>
              </a:rPr>
              <a:t> вещества</a:t>
            </a:r>
            <a:r>
              <a:rPr lang="ru-RU" dirty="0" smtClean="0"/>
              <a:t> 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914400" y="1628775"/>
            <a:ext cx="8229600" cy="4525963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Огнегасительными называются вещества, которые при введении в зону сгорания прекращают горение. </a:t>
            </a:r>
          </a:p>
          <a:p>
            <a:pPr eaLnBrk="1" hangingPunct="1"/>
            <a:r>
              <a:rPr lang="ru-RU" smtClean="0">
                <a:latin typeface="Arial" charset="0"/>
              </a:rPr>
              <a:t>Это вода и водяной пар, пена, песок, инертные газы, сухие (твёрдые) огнегасительные вещества и др.</a:t>
            </a: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5091113"/>
            <a:ext cx="2058987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  <a:solidFill>
            <a:srgbClr val="EED776"/>
          </a:solidFill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Средства пожаротушения</a:t>
            </a:r>
            <a:r>
              <a:rPr lang="ru-RU" smtClean="0"/>
              <a:t> 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Первичные, стационарные и передвижные (пожарные автомобили)</a:t>
            </a:r>
            <a:r>
              <a:rPr lang="ru-RU" smtClean="0"/>
              <a:t> </a:t>
            </a:r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>
                <a:latin typeface="Arial" charset="0"/>
              </a:rPr>
              <a:t>Огнетушители делятся на водные, углекислотные, пенные, хладоновые, порошковые</a:t>
            </a:r>
          </a:p>
        </p:txBody>
      </p:sp>
      <p:pic>
        <p:nvPicPr>
          <p:cNvPr id="15364" name="Picture 4" descr="пожаротуш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33813"/>
            <a:ext cx="45720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AZARE~1\AppData\Local\Temp\Rar$DI15.875\Общие требования пожарной безопаснос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AZARE~1\AppData\Local\Temp\Rar$DI26.156\Первичные средства пожаротуше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AZARE~1\AppData\Local\Temp\Rar$DI21.625\Правило работы с огнетушителя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4294967295"/>
          </p:nvPr>
        </p:nvSpPr>
        <p:spPr>
          <a:xfrm>
            <a:off x="0" y="1428750"/>
            <a:ext cx="8229600" cy="51546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000" b="1" smtClean="0"/>
              <a:t>Пожар</a:t>
            </a:r>
            <a:r>
              <a:rPr lang="ru-RU" sz="3000" b="1" i="1" smtClean="0"/>
              <a:t> </a:t>
            </a:r>
            <a:r>
              <a:rPr lang="ru-RU" sz="3000" smtClean="0"/>
              <a:t>– это неконтролируемое горение, развивающееся во времени и пространстве, опасное для людей и наносящее материальный ущерб. </a:t>
            </a:r>
          </a:p>
          <a:p>
            <a:pPr eaLnBrk="1" hangingPunct="1">
              <a:lnSpc>
                <a:spcPct val="90000"/>
              </a:lnSpc>
            </a:pPr>
            <a:endParaRPr lang="ru-RU" sz="3000" smtClean="0"/>
          </a:p>
          <a:p>
            <a:pPr eaLnBrk="1" hangingPunct="1">
              <a:lnSpc>
                <a:spcPct val="90000"/>
              </a:lnSpc>
            </a:pPr>
            <a:r>
              <a:rPr lang="ru-RU" sz="3000" b="1" smtClean="0"/>
              <a:t>Пожарная и взрывная безопасность</a:t>
            </a:r>
            <a:r>
              <a:rPr lang="ru-RU" sz="3000" smtClean="0"/>
              <a:t> – это система организационных мероприятий и технических средств, направленная на профилактику и ликвидацию пожаров и взрывов.</a:t>
            </a:r>
          </a:p>
        </p:txBody>
      </p:sp>
      <p:pic>
        <p:nvPicPr>
          <p:cNvPr id="3075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25" y="0"/>
            <a:ext cx="1285875" cy="1479550"/>
          </a:xfrm>
        </p:spPr>
      </p:pic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000" y="2286000"/>
            <a:ext cx="177800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5072063"/>
            <a:ext cx="20669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AutoShape 9"/>
          <p:cNvSpPr>
            <a:spLocks noChangeArrowheads="1"/>
          </p:cNvSpPr>
          <p:nvPr/>
        </p:nvSpPr>
        <p:spPr bwMode="auto">
          <a:xfrm rot="989337">
            <a:off x="6516688" y="2349500"/>
            <a:ext cx="1008062" cy="287338"/>
          </a:xfrm>
          <a:prstGeom prst="rightArrow">
            <a:avLst>
              <a:gd name="adj1" fmla="val 50000"/>
              <a:gd name="adj2" fmla="val 87707"/>
            </a:avLst>
          </a:prstGeom>
          <a:solidFill>
            <a:srgbClr val="F25D1A"/>
          </a:solidFill>
          <a:ln w="9525">
            <a:solidFill>
              <a:srgbClr val="F25D1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285750"/>
            <a:ext cx="8372475" cy="2143125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Горение</a:t>
            </a:r>
            <a:r>
              <a:rPr lang="ru-RU" dirty="0" smtClean="0"/>
              <a:t> – это быстропротекающее физико-химическое превращение веществ, сопровождающееся выделением тепла и света.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57158" y="2571744"/>
          <a:ext cx="864399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97913" cy="1071563"/>
          </a:xfrm>
          <a:solidFill>
            <a:srgbClr val="FFCCCC"/>
          </a:solidFill>
        </p:spPr>
        <p:txBody>
          <a:bodyPr/>
          <a:lstStyle/>
          <a:p>
            <a:pPr eaLnBrk="1" hangingPunct="1"/>
            <a:r>
              <a:rPr lang="ru-RU" smtClean="0"/>
              <a:t>Виды горения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 eaLnBrk="1" hangingPunct="1">
              <a:lnSpc>
                <a:spcPts val="2000"/>
              </a:lnSpc>
              <a:spcBef>
                <a:spcPct val="0"/>
              </a:spcBef>
            </a:pPr>
            <a:r>
              <a:rPr lang="ru-RU" sz="2400" b="1" smtClean="0"/>
              <a:t>Вспышка</a:t>
            </a:r>
            <a:r>
              <a:rPr lang="ru-RU" sz="2400" smtClean="0"/>
              <a:t> – быстрое сгорание газопаровоздушной смеси над поверхностью горючего вещества, которое сопровождается кратковременным видимым свечением.</a:t>
            </a:r>
          </a:p>
          <a:p>
            <a:pPr eaLnBrk="1" hangingPunct="1">
              <a:lnSpc>
                <a:spcPts val="2000"/>
              </a:lnSpc>
            </a:pPr>
            <a:r>
              <a:rPr lang="ru-RU" sz="2400" b="1" smtClean="0"/>
              <a:t>Воспламенение</a:t>
            </a:r>
            <a:r>
              <a:rPr lang="ru-RU" sz="2400" smtClean="0"/>
              <a:t> – пламенное горение вещества, инициированное источником зажигания и продолжающееся после его удаления.</a:t>
            </a:r>
          </a:p>
          <a:p>
            <a:pPr eaLnBrk="1" hangingPunct="1">
              <a:lnSpc>
                <a:spcPts val="2000"/>
              </a:lnSpc>
            </a:pPr>
            <a:r>
              <a:rPr lang="ru-RU" sz="2400" b="1" smtClean="0"/>
              <a:t>Самовоспламенение </a:t>
            </a:r>
            <a:r>
              <a:rPr lang="ru-RU" sz="2400" smtClean="0"/>
              <a:t>– резкое увеличение скорости экзотермических объемных реакций, сопровождающееся пламенным горением или взрывом.</a:t>
            </a:r>
          </a:p>
          <a:p>
            <a:pPr eaLnBrk="1" hangingPunct="1">
              <a:lnSpc>
                <a:spcPts val="2000"/>
              </a:lnSpc>
            </a:pPr>
            <a:r>
              <a:rPr lang="ru-RU" sz="2400" b="1" smtClean="0"/>
              <a:t>Тление </a:t>
            </a:r>
            <a:r>
              <a:rPr lang="ru-RU" sz="2400" smtClean="0"/>
              <a:t>– беспламенное горение твердого вещества при сравнительно низких температурах (400 – 600 °С), часто сопровождающееся выделением дыма.</a:t>
            </a:r>
          </a:p>
          <a:p>
            <a:pPr eaLnBrk="1" hangingPunct="1">
              <a:lnSpc>
                <a:spcPts val="2000"/>
              </a:lnSpc>
            </a:pPr>
            <a:r>
              <a:rPr lang="ru-RU" sz="2400" b="1" smtClean="0"/>
              <a:t>Самовозгорание </a:t>
            </a:r>
            <a:r>
              <a:rPr lang="ru-RU" sz="2400" smtClean="0"/>
              <a:t>– резкое увеличение скорости экзотермических процессов в веществе, приводящее к возникновению очага горения.</a:t>
            </a:r>
          </a:p>
          <a:p>
            <a:pPr eaLnBrk="1" hangingPunct="1">
              <a:lnSpc>
                <a:spcPts val="2000"/>
              </a:lnSpc>
            </a:pPr>
            <a:r>
              <a:rPr lang="ru-RU" sz="2400" b="1" smtClean="0"/>
              <a:t>Взрыв </a:t>
            </a:r>
            <a:r>
              <a:rPr lang="ru-RU" sz="2400" smtClean="0"/>
              <a:t>– быстрое химическое превращение среды, сопровождающееся выделением энергии и образованием сжатых газов.</a:t>
            </a:r>
          </a:p>
        </p:txBody>
      </p:sp>
      <p:pic>
        <p:nvPicPr>
          <p:cNvPr id="512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63" y="0"/>
            <a:ext cx="121443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но 1 7"/>
          <p:cNvSpPr/>
          <p:nvPr/>
        </p:nvSpPr>
        <p:spPr>
          <a:xfrm>
            <a:off x="2857500" y="3143250"/>
            <a:ext cx="3786188" cy="2214563"/>
          </a:xfrm>
          <a:prstGeom prst="irregularSeal1">
            <a:avLst/>
          </a:prstGeom>
          <a:solidFill>
            <a:srgbClr val="F3717A"/>
          </a:solidFill>
          <a:ln>
            <a:solidFill>
              <a:srgbClr val="F37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Опасные факторы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пожара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75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Причины возникновения пожаров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 промышленных объектах</a:t>
            </a:r>
            <a:endParaRPr lang="ru-RU" dirty="0"/>
          </a:p>
        </p:txBody>
      </p:sp>
      <p:sp>
        <p:nvSpPr>
          <p:cNvPr id="6148" name="Содержимое 2"/>
          <p:cNvSpPr>
            <a:spLocks noGrp="1"/>
          </p:cNvSpPr>
          <p:nvPr>
            <p:ph idx="1"/>
          </p:nvPr>
        </p:nvSpPr>
        <p:spPr>
          <a:xfrm>
            <a:off x="142875" y="1428750"/>
            <a:ext cx="8858250" cy="1785938"/>
          </a:xfrm>
        </p:spPr>
        <p:txBody>
          <a:bodyPr/>
          <a:lstStyle/>
          <a:p>
            <a:pPr eaLnBrk="1" hangingPunct="1"/>
            <a:r>
              <a:rPr lang="ru-RU" sz="2400" smtClean="0"/>
              <a:t>нарушение противопожарного режима или неосторожное обращение с огнем;</a:t>
            </a:r>
          </a:p>
          <a:p>
            <a:pPr eaLnBrk="1" hangingPunct="1"/>
            <a:r>
              <a:rPr lang="ru-RU" sz="2400" smtClean="0"/>
              <a:t>нарушение мер пожарной безопасности при проектировании и строительстве зданий.</a:t>
            </a:r>
          </a:p>
          <a:p>
            <a:pPr eaLnBrk="1" hangingPunct="1"/>
            <a:endParaRPr lang="ru-RU" smtClean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500813" y="3143250"/>
            <a:ext cx="2214562" cy="714375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открытый огонь и искры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 flipH="1">
            <a:off x="428625" y="3214688"/>
            <a:ext cx="2286000" cy="714375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токсичные продукты горения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85750" y="4714875"/>
            <a:ext cx="2500313" cy="85725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пониженная концентрация кислорода в воздухе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86125" y="5786438"/>
            <a:ext cx="3000375" cy="8572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повышенная температура воздуха и окружающих предметов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 flipH="1">
            <a:off x="6357938" y="4643438"/>
            <a:ext cx="2643187" cy="928687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обрушение и повреждение зданий, сооружений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  <a:solidFill>
            <a:srgbClr val="F8AAB0"/>
          </a:solidFill>
        </p:spPr>
        <p:txBody>
          <a:bodyPr/>
          <a:lstStyle/>
          <a:p>
            <a:pPr eaLnBrk="1" hangingPunct="1"/>
            <a:r>
              <a:rPr lang="ru-RU" sz="4000" smtClean="0"/>
              <a:t>Основные характеристики пожаровзрывоопасности веществ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2149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600" b="1" dirty="0" smtClean="0"/>
              <a:t>Температура воспламенения </a:t>
            </a:r>
            <a:r>
              <a:rPr lang="ru-RU" sz="2600" dirty="0" smtClean="0"/>
              <a:t>– наименьшая температура вещества, при которой вещество выделяет горючие пары и газы с такой скоростью, что при воздействии на них источника зажигания наблюдается воспламенение.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b="1" dirty="0" smtClean="0"/>
              <a:t>Температура вспышки </a:t>
            </a:r>
            <a:r>
              <a:rPr lang="ru-RU" sz="2600" dirty="0" smtClean="0"/>
              <a:t>– наименьшая температура конденсированного вещества, при которой над его поверхностью образуются пары, способные вспыхивать в воздухе от источника зажигания; устойчивое горение при этом не возникает.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500" dirty="0" smtClean="0"/>
              <a:t>Температура вспышки используется для характеристики горючих жидкостей</a:t>
            </a:r>
            <a:r>
              <a:rPr lang="ru-RU" sz="2500" dirty="0" smtClean="0">
                <a:latin typeface="Arial" charset="0"/>
              </a:rPr>
              <a:t> по ПБ</a:t>
            </a:r>
            <a:r>
              <a:rPr lang="ru-RU" sz="2500" dirty="0" smtClean="0"/>
              <a:t>. </a:t>
            </a:r>
            <a:r>
              <a:rPr lang="ru-RU" sz="2500" b="1" dirty="0" smtClean="0"/>
              <a:t>Два класса</a:t>
            </a:r>
            <a:r>
              <a:rPr lang="ru-RU" sz="2500" dirty="0" smtClean="0"/>
              <a:t>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200" dirty="0" smtClean="0"/>
              <a:t>легковоспламеняющиеся (ЛВЖ) – </a:t>
            </a:r>
            <a:r>
              <a:rPr lang="en-US" sz="2200" b="1" dirty="0" smtClean="0"/>
              <a:t>t</a:t>
            </a:r>
            <a:r>
              <a:rPr lang="ru-RU" sz="2200" b="1" dirty="0" err="1" smtClean="0"/>
              <a:t>всп</a:t>
            </a:r>
            <a:r>
              <a:rPr lang="ru-RU" sz="2200" b="1" dirty="0" smtClean="0"/>
              <a:t> ≤ 61 °С </a:t>
            </a:r>
            <a:r>
              <a:rPr lang="ru-RU" sz="2200" dirty="0" smtClean="0"/>
              <a:t>(бензин, этиловый спирт</a:t>
            </a:r>
            <a:r>
              <a:rPr lang="en-US" sz="2200" dirty="0" smtClean="0"/>
              <a:t>)</a:t>
            </a:r>
            <a:r>
              <a:rPr lang="ru-RU" sz="2200" dirty="0" smtClean="0"/>
              <a:t>;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200" dirty="0" smtClean="0"/>
              <a:t>горючие (ГЖ) – </a:t>
            </a:r>
            <a:r>
              <a:rPr lang="en-US" sz="2200" b="1" dirty="0" smtClean="0"/>
              <a:t>t</a:t>
            </a:r>
            <a:r>
              <a:rPr lang="ru-RU" sz="2200" b="1" dirty="0" err="1" smtClean="0"/>
              <a:t>всп</a:t>
            </a:r>
            <a:r>
              <a:rPr lang="ru-RU" sz="2200" b="1" dirty="0" smtClean="0"/>
              <a:t> </a:t>
            </a:r>
            <a:r>
              <a:rPr lang="en-US" sz="2200" b="1" dirty="0" smtClean="0"/>
              <a:t>&gt;</a:t>
            </a:r>
            <a:r>
              <a:rPr lang="ru-RU" sz="2200" b="1" dirty="0" smtClean="0"/>
              <a:t> 61 °С </a:t>
            </a:r>
            <a:r>
              <a:rPr lang="ru-RU" sz="2200" dirty="0" smtClean="0"/>
              <a:t>(масло, мазут, формалин)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b="1" dirty="0" smtClean="0">
                <a:latin typeface="Arial" charset="0"/>
              </a:rPr>
              <a:t>Концентрационные пределы воспламенения</a:t>
            </a:r>
            <a:r>
              <a:rPr lang="ru-RU" sz="2600" dirty="0" smtClean="0">
                <a:latin typeface="Arial" charset="0"/>
              </a:rPr>
              <a:t> – </a:t>
            </a:r>
            <a:r>
              <a:rPr lang="ru-RU" sz="2600" dirty="0" smtClean="0"/>
              <a:t>это минимальное (нижний предел – НКП) и максимальное (верхний предел – ВКП) содержание горючего вещества в однородной смеси с окислительной средой, при котором возможно распространение пламени по смеси на любое расстояние от источника зажигания</a:t>
            </a:r>
            <a:r>
              <a:rPr lang="en-US" sz="2600" dirty="0" smtClean="0"/>
              <a:t>. </a:t>
            </a:r>
            <a:endParaRPr lang="ru-RU" sz="26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Категории помещений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4000" dirty="0" smtClean="0"/>
              <a:t>по </a:t>
            </a:r>
            <a:r>
              <a:rPr lang="ru-RU" sz="4000" dirty="0" err="1" smtClean="0"/>
              <a:t>пожаро</a:t>
            </a:r>
            <a:r>
              <a:rPr lang="ru-RU" sz="4000" dirty="0" smtClean="0"/>
              <a:t>- и взрывоопасности</a:t>
            </a:r>
            <a:r>
              <a:rPr lang="ru-RU" sz="4000" dirty="0" smtClean="0">
                <a:latin typeface="Arial" charset="0"/>
              </a:rPr>
              <a:t> </a:t>
            </a:r>
            <a:r>
              <a:rPr lang="en-US" sz="4000" dirty="0" smtClean="0">
                <a:latin typeface="Arial" charset="0"/>
              </a:rPr>
              <a:t/>
            </a:r>
            <a:br>
              <a:rPr lang="en-US" sz="4000" dirty="0" smtClean="0">
                <a:latin typeface="Arial" charset="0"/>
              </a:rPr>
            </a:br>
            <a:r>
              <a:rPr lang="ru-RU" sz="4000" dirty="0" smtClean="0">
                <a:latin typeface="Arial" charset="0"/>
              </a:rPr>
              <a:t>(НПБ 105-03)</a:t>
            </a:r>
          </a:p>
        </p:txBody>
      </p:sp>
      <p:sp>
        <p:nvSpPr>
          <p:cNvPr id="8195" name="Rectangle 5"/>
          <p:cNvSpPr>
            <a:spLocks noGrp="1"/>
          </p:cNvSpPr>
          <p:nvPr>
            <p:ph type="body" idx="4294967295"/>
          </p:nvPr>
        </p:nvSpPr>
        <p:spPr>
          <a:xfrm>
            <a:off x="468313" y="2332038"/>
            <a:ext cx="8229600" cy="3976687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По взрывопожарной и пожарной опасности помещения подразделяются на категории А, Б, В1-В4, Г и Д, а здания  - на категории А, Б, В, Г и Д.</a:t>
            </a:r>
          </a:p>
          <a:p>
            <a:pPr eaLnBrk="1" hangingPunct="1"/>
            <a:r>
              <a:rPr lang="ru-RU" smtClean="0">
                <a:latin typeface="Arial" charset="0"/>
              </a:rPr>
              <a:t>Категории помещений по взрывопожарной и пожарной опасности принимаются в соответствии с табл.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53" name="Group 105"/>
          <p:cNvGraphicFramePr>
            <a:graphicFrameLocks noGrp="1"/>
          </p:cNvGraphicFramePr>
          <p:nvPr/>
        </p:nvGraphicFramePr>
        <p:xfrm>
          <a:off x="0" y="0"/>
          <a:ext cx="9144000" cy="6831013"/>
        </p:xfrm>
        <a:graphic>
          <a:graphicData uri="http://schemas.openxmlformats.org/drawingml/2006/table">
            <a:tbl>
              <a:tblPr/>
              <a:tblGrid>
                <a:gridCol w="1544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9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помещения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веществ и материалов, находящихся в помещении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8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Взрыво-пожароопасная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Горючие газы, ЛВЖ с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всп ≤ 28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С, которые могут образовывать взрывоопасные смеси, при воспламенении которых развивается расчетное избыточное давление взрыва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изб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 кПа.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Вещества и материалы, способные взрываться и гореть при взаимодействии с водой, кислородом воздуха или друг с другом,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Δ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изб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5 кПа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 Взрыво-пожароопасная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Горючие пыли или волокна, ЛВЖ с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всп &gt; 28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С, ГЖ,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Δ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изб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5 кПа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92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В1 - В4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пожароопасные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Горючие и трудногорючие жидкости, твердые горючие и трудногорючие вещества (в т. ч. пыли и волокна), способные при взаимодействии с водой, кислородом воздуха или друг с другом только гореть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Негорючие вещества и материалы в горячем, раскаленном или расплавленном состоянии; горючие газы, жидкости и твердые вещества, которые сжигаются в качестве топлива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Негорючие вещества и материалы в холодном состоянии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Пожарная профилактика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повышение огнестойкости зданий и сооружений;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зонирование территории;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применение противопожарных разрывов;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применение противопожарных преград;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обеспечение безопасной эвакуации людей на случай возникновения пожара;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обеспечение удаления из помещения дыма при пожаре.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024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5643563"/>
            <a:ext cx="16637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925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Тема Office</vt:lpstr>
      <vt:lpstr>Пожарная и взрывопожарная безопасность исполнил Некрасов А.П</vt:lpstr>
      <vt:lpstr>Презентация PowerPoint</vt:lpstr>
      <vt:lpstr>Презентация PowerPoint</vt:lpstr>
      <vt:lpstr>Виды горения</vt:lpstr>
      <vt:lpstr>Причины возникновения пожаров  на промышленных объектах</vt:lpstr>
      <vt:lpstr>Основные характеристики пожаровзрывоопасности веществ</vt:lpstr>
      <vt:lpstr>Категории помещений  по пожаро- и взрывоопасности  (НПБ 105-03)</vt:lpstr>
      <vt:lpstr>Презентация PowerPoint</vt:lpstr>
      <vt:lpstr>Пожарная профилактика</vt:lpstr>
      <vt:lpstr>Презентация PowerPoint</vt:lpstr>
      <vt:lpstr>Классификация пожаров</vt:lpstr>
      <vt:lpstr>Средства тушения пожаров</vt:lpstr>
      <vt:lpstr>Огнегасительные вещества </vt:lpstr>
      <vt:lpstr>Средства пожаротушения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Пожарная и взрывная безопасность</dc:title>
  <dc:creator>Nazarenko</dc:creator>
  <cp:lastModifiedBy>PC</cp:lastModifiedBy>
  <cp:revision>15</cp:revision>
  <dcterms:created xsi:type="dcterms:W3CDTF">2008-04-15T11:56:07Z</dcterms:created>
  <dcterms:modified xsi:type="dcterms:W3CDTF">2024-09-27T16:11:35Z</dcterms:modified>
</cp:coreProperties>
</file>