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98448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6114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65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510037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7640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34140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371751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380995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1260116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F4D28A-568E-4A32-BDDD-A5E530A01B9F}" type="datetimeFigureOut">
              <a:rPr lang="ru-RU" smtClean="0"/>
              <a:t>06.02.2015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53538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BF4D28A-568E-4A32-BDDD-A5E530A01B9F}"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167471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BF4D28A-568E-4A32-BDDD-A5E530A01B9F}" type="datetimeFigureOut">
              <a:rPr lang="ru-RU" smtClean="0"/>
              <a:t>06.02.2015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362129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BF4D28A-568E-4A32-BDDD-A5E530A01B9F}" type="datetimeFigureOut">
              <a:rPr lang="ru-RU" smtClean="0"/>
              <a:t>06.02.2015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213993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4D28A-568E-4A32-BDDD-A5E530A01B9F}" type="datetimeFigureOut">
              <a:rPr lang="ru-RU" smtClean="0"/>
              <a:t>06.02.2015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3646193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F4D28A-568E-4A32-BDDD-A5E530A01B9F}"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57215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F4D28A-568E-4A32-BDDD-A5E530A01B9F}" type="datetimeFigureOut">
              <a:rPr lang="ru-RU" smtClean="0"/>
              <a:t>06.02.2015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86CA48-7549-439A-8213-3B8B94907742}" type="slidenum">
              <a:rPr lang="ru-RU" smtClean="0"/>
              <a:t>‹#›</a:t>
            </a:fld>
            <a:endParaRPr lang="ru-RU"/>
          </a:p>
        </p:txBody>
      </p:sp>
    </p:spTree>
    <p:extLst>
      <p:ext uri="{BB962C8B-B14F-4D97-AF65-F5344CB8AC3E}">
        <p14:creationId xmlns:p14="http://schemas.microsoft.com/office/powerpoint/2010/main" val="396208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F4D28A-568E-4A32-BDDD-A5E530A01B9F}" type="datetimeFigureOut">
              <a:rPr lang="ru-RU" smtClean="0"/>
              <a:t>06.02.2015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86CA48-7549-439A-8213-3B8B94907742}" type="slidenum">
              <a:rPr lang="ru-RU" smtClean="0"/>
              <a:t>‹#›</a:t>
            </a:fld>
            <a:endParaRPr lang="ru-RU"/>
          </a:p>
        </p:txBody>
      </p:sp>
    </p:spTree>
    <p:extLst>
      <p:ext uri="{BB962C8B-B14F-4D97-AF65-F5344CB8AC3E}">
        <p14:creationId xmlns:p14="http://schemas.microsoft.com/office/powerpoint/2010/main" val="159871143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Система управления самолета Ан-2. </a:t>
            </a:r>
            <a:endParaRPr lang="ru-RU" dirty="0"/>
          </a:p>
        </p:txBody>
      </p:sp>
      <p:sp>
        <p:nvSpPr>
          <p:cNvPr id="3" name="Подзаголовок 2"/>
          <p:cNvSpPr>
            <a:spLocks noGrp="1"/>
          </p:cNvSpPr>
          <p:nvPr>
            <p:ph type="subTitle" idx="1"/>
          </p:nvPr>
        </p:nvSpPr>
        <p:spPr/>
        <p:txBody>
          <a:bodyPr>
            <a:normAutofit fontScale="62500" lnSpcReduction="20000"/>
          </a:bodyPr>
          <a:lstStyle/>
          <a:p>
            <a:endParaRPr lang="en-US" dirty="0" smtClean="0"/>
          </a:p>
          <a:p>
            <a:endParaRPr lang="en-US" dirty="0"/>
          </a:p>
          <a:p>
            <a:pPr algn="r"/>
            <a:r>
              <a:rPr lang="ru-RU" dirty="0"/>
              <a:t>В</a:t>
            </a:r>
            <a:r>
              <a:rPr lang="ru-RU" dirty="0" smtClean="0"/>
              <a:t>ыполнил:Гайфулин Р.В.</a:t>
            </a:r>
          </a:p>
          <a:p>
            <a:pPr algn="r"/>
            <a:r>
              <a:rPr lang="ru-RU" dirty="0" smtClean="0"/>
              <a:t>Проверил:Загфаров</a:t>
            </a:r>
            <a:r>
              <a:rPr lang="ru-RU" dirty="0"/>
              <a:t> </a:t>
            </a:r>
            <a:r>
              <a:rPr lang="ru-RU" dirty="0" smtClean="0"/>
              <a:t>Т.Т.</a:t>
            </a:r>
            <a:endParaRPr lang="ru-RU" dirty="0"/>
          </a:p>
        </p:txBody>
      </p:sp>
    </p:spTree>
    <p:extLst>
      <p:ext uri="{BB962C8B-B14F-4D97-AF65-F5344CB8AC3E}">
        <p14:creationId xmlns:p14="http://schemas.microsoft.com/office/powerpoint/2010/main" val="2148622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2011"/>
            <a:ext cx="10515600" cy="5894952"/>
          </a:xfrm>
        </p:spPr>
        <p:txBody>
          <a:bodyPr>
            <a:normAutofit fontScale="92500" lnSpcReduction="10000"/>
          </a:bodyPr>
          <a:lstStyle/>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pPr algn="ctr"/>
            <a:r>
              <a:rPr lang="ru-RU" sz="1400" dirty="0" smtClean="0"/>
              <a:t>Схема управления элеронами и закрылками:</a:t>
            </a:r>
          </a:p>
          <a:p>
            <a:r>
              <a:rPr lang="ru-RU" sz="1400" dirty="0" smtClean="0"/>
              <a:t> 1— верхние ролики на шпангоуте № 5; 2— нижние ролики на шпангоуте № 5; 3— ролики на левой штурвальной колонке; 4— ролики на правом борту левой силовой балки; 5— ролики на правой штурвальной колонке; 6— тросы управления элеронами; 7— звездочка; 8— штурвалы; 9— </a:t>
            </a:r>
            <a:r>
              <a:rPr lang="ru-RU" sz="1400" dirty="0" err="1" smtClean="0"/>
              <a:t>тандеры</a:t>
            </a:r>
            <a:r>
              <a:rPr lang="ru-RU" sz="1400" dirty="0" smtClean="0"/>
              <a:t> тросов управления элеронами; 10— тяга к элерону; 11, 12, 13, 15, 17, 20— тяги управления элеронами; 16— качалка управления элеронами на шпангоуте № 6; 18— коротка механизма управления закрылками верхних крыльев; 19— верхний </a:t>
            </a:r>
            <a:r>
              <a:rPr lang="ru-RU" sz="1400" dirty="0" err="1" smtClean="0"/>
              <a:t>электромеханизм</a:t>
            </a:r>
            <a:r>
              <a:rPr lang="ru-RU" sz="1400" dirty="0" smtClean="0"/>
              <a:t> УЗ-1А; 14, 21, 22, 24, 25— тяги управления закрылками верхних крыльев; 23— тяга к закрылку верхнего крыла; 26, 27, 28— механизм зависания элерона; 29— тяги к закрылкам нижних крыльев; 30, 31, 32, 33— тяги управления закрылками нижних крыльев; 34— нижний </a:t>
            </a:r>
            <a:r>
              <a:rPr lang="ru-RU" sz="1400" dirty="0" err="1" smtClean="0"/>
              <a:t>электромеханизм</a:t>
            </a:r>
            <a:r>
              <a:rPr lang="ru-RU" sz="1400" dirty="0" smtClean="0"/>
              <a:t> УЗ-1А; 35— коробка механизма управления закрылками нижних крыльев </a:t>
            </a:r>
            <a:endParaRPr lang="ru-RU" sz="1400" dirty="0"/>
          </a:p>
        </p:txBody>
      </p:sp>
      <p:pic>
        <p:nvPicPr>
          <p:cNvPr id="5" name="Рисунок 4"/>
          <p:cNvPicPr>
            <a:picLocks noChangeAspect="1"/>
          </p:cNvPicPr>
          <p:nvPr/>
        </p:nvPicPr>
        <p:blipFill>
          <a:blip r:embed="rId2"/>
          <a:stretch>
            <a:fillRect/>
          </a:stretch>
        </p:blipFill>
        <p:spPr>
          <a:xfrm>
            <a:off x="2739327" y="113944"/>
            <a:ext cx="5534025" cy="3810000"/>
          </a:xfrm>
          <a:prstGeom prst="rect">
            <a:avLst/>
          </a:prstGeom>
        </p:spPr>
      </p:pic>
    </p:spTree>
    <p:extLst>
      <p:ext uri="{BB962C8B-B14F-4D97-AF65-F5344CB8AC3E}">
        <p14:creationId xmlns:p14="http://schemas.microsoft.com/office/powerpoint/2010/main" val="259245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0557"/>
            <a:ext cx="10515600" cy="5886406"/>
          </a:xfrm>
        </p:spPr>
        <p:txBody>
          <a:bodyPr>
            <a:normAutofit fontScale="92500" lnSpcReduction="10000"/>
          </a:bodyPr>
          <a:lstStyle/>
          <a:p>
            <a:r>
              <a:rPr lang="ru-RU" sz="1600" dirty="0" smtClean="0"/>
              <a:t>Верхний роликовый узел на шпангоуте № 5 состоит из кронштейна и трех обойм с роликами. Кронштейн крепится к шпангоутам пятью болтами. Шпангоут в этом месте подкреплен ребристой накладкой. Две крайние ориентирующиеся обоймы, служащие для крепления роликов элеронов, расположены ближе к оси фюзеляжа. Третья обойма с двумя </a:t>
            </a:r>
            <a:r>
              <a:rPr lang="ru-RU" sz="1600" dirty="0" err="1" smtClean="0"/>
              <a:t>двухканавочными</a:t>
            </a:r>
            <a:r>
              <a:rPr lang="ru-RU" sz="1600" dirty="0" smtClean="0"/>
              <a:t> роликами под тросы руля направления установлена жестко. </a:t>
            </a:r>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r>
              <a:rPr lang="ru-RU" sz="1600" dirty="0" err="1" smtClean="0"/>
              <a:t>Тандеры</a:t>
            </a:r>
            <a:r>
              <a:rPr lang="ru-RU" sz="1600" dirty="0" smtClean="0"/>
              <a:t> для регулирования тросов управления элеронами установлены у качалки шпангоута № 6. Натяжение тросов управления элеронами составляет 60—65 кгс. Проводка от двуплечей качалки на шпангоуте №6 до элеронов производится жесткими тягами, подвешенными на качалках. Все шарниры этих передач выполнены на радиальных двухрядных сферических подшипниках. Тяги управления элеронами проходят от двуплечей качалки до </a:t>
            </a:r>
            <a:r>
              <a:rPr lang="ru-RU" sz="1600" dirty="0" err="1" smtClean="0"/>
              <a:t>Гобразных</a:t>
            </a:r>
            <a:r>
              <a:rPr lang="ru-RU" sz="1600" dirty="0" smtClean="0"/>
              <a:t> качалок установленных на коробке механизма УЗ-1А, и дальше через отверстие в обшивке фюзеляжа — в отъемные части верхнего крыла </a:t>
            </a:r>
            <a:endParaRPr lang="ru-RU" sz="1600" dirty="0"/>
          </a:p>
        </p:txBody>
      </p:sp>
      <p:pic>
        <p:nvPicPr>
          <p:cNvPr id="4" name="Рисунок 3"/>
          <p:cNvPicPr>
            <a:picLocks noChangeAspect="1"/>
          </p:cNvPicPr>
          <p:nvPr/>
        </p:nvPicPr>
        <p:blipFill>
          <a:blip r:embed="rId2"/>
          <a:stretch>
            <a:fillRect/>
          </a:stretch>
        </p:blipFill>
        <p:spPr>
          <a:xfrm>
            <a:off x="3157537" y="2333625"/>
            <a:ext cx="5876925" cy="2190750"/>
          </a:xfrm>
          <a:prstGeom prst="rect">
            <a:avLst/>
          </a:prstGeom>
        </p:spPr>
      </p:pic>
    </p:spTree>
    <p:extLst>
      <p:ext uri="{BB962C8B-B14F-4D97-AF65-F5344CB8AC3E}">
        <p14:creationId xmlns:p14="http://schemas.microsoft.com/office/powerpoint/2010/main" val="204072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2742" y="452927"/>
            <a:ext cx="10515600" cy="5766765"/>
          </a:xfrm>
        </p:spPr>
        <p:txBody>
          <a:bodyPr>
            <a:normAutofit fontScale="85000" lnSpcReduction="20000"/>
          </a:bodyPr>
          <a:lstStyle/>
          <a:p>
            <a:pPr marL="0" indent="0">
              <a:buNone/>
            </a:pPr>
            <a:endParaRPr lang="ru-RU" dirty="0" smtClean="0"/>
          </a:p>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r>
              <a:rPr lang="ru-RU" sz="1900" dirty="0"/>
              <a:t>В отъемных частях верхнего крыла на кронштейнах, отлитых из сплава АЛ9, расположенных на задних лонжеронах между хвостиками нервюр № 1—2, 6—7, 11—12, 14—15, 17—18, монтируются ходовые или передаточные качалки, отштампованные из сплава АК6. </a:t>
            </a:r>
          </a:p>
          <a:p>
            <a:r>
              <a:rPr lang="ru-RU" sz="1900" dirty="0"/>
              <a:t>Качалка отклонения элеронами (рис. 7.9 поз.4) монтируется на Г-образной качалке 8 механизма зависания элеронов. </a:t>
            </a:r>
          </a:p>
          <a:p>
            <a:r>
              <a:rPr lang="ru-RU" sz="1900" dirty="0"/>
              <a:t>Тяга 3 к рычагу управления элеронами изготовлена из стальной трубы, остальные тяги — из дюралюминия. Наконечники тяг — стальные. Концы дюралюминиевых тяг обжаты для уменьшения веса наконечников. Тяги собраны наконечниками на трубчатых заклепках. </a:t>
            </a:r>
          </a:p>
          <a:p>
            <a:r>
              <a:rPr lang="ru-RU" sz="1900" dirty="0"/>
              <a:t>Зависание элеронов на угол 16° при отклонении закрылков осуществляется поворотом Г-образных качалок зависания 8, связанных тягами 9 отклонения закрылков. </a:t>
            </a:r>
          </a:p>
          <a:p>
            <a:r>
              <a:rPr lang="ru-RU" sz="1900" dirty="0" err="1"/>
              <a:t>Дифференциальность</a:t>
            </a:r>
            <a:r>
              <a:rPr lang="ru-RU" sz="1900" dirty="0"/>
              <a:t> отклонения элеронов вверх на угол 30° и вниз на угол 14° (при нейтральном положении закрылков) осуществляется треугольной качалкой (см. рис. 7.9 поз.4).управления элеронами  </a:t>
            </a:r>
          </a:p>
          <a:p>
            <a:endParaRPr lang="ru-RU" dirty="0"/>
          </a:p>
        </p:txBody>
      </p:sp>
      <p:pic>
        <p:nvPicPr>
          <p:cNvPr id="5" name="Рисунок 4"/>
          <p:cNvPicPr>
            <a:picLocks noChangeAspect="1"/>
          </p:cNvPicPr>
          <p:nvPr/>
        </p:nvPicPr>
        <p:blipFill>
          <a:blip r:embed="rId2"/>
          <a:stretch>
            <a:fillRect/>
          </a:stretch>
        </p:blipFill>
        <p:spPr>
          <a:xfrm>
            <a:off x="2810142" y="188008"/>
            <a:ext cx="6400800" cy="2597922"/>
          </a:xfrm>
          <a:prstGeom prst="rect">
            <a:avLst/>
          </a:prstGeom>
        </p:spPr>
      </p:pic>
    </p:spTree>
    <p:extLst>
      <p:ext uri="{BB962C8B-B14F-4D97-AF65-F5344CB8AC3E}">
        <p14:creationId xmlns:p14="http://schemas.microsoft.com/office/powerpoint/2010/main" val="2794907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6746" y="572567"/>
            <a:ext cx="10515600" cy="5604395"/>
          </a:xfrm>
        </p:spPr>
        <p:txBody>
          <a:bodyPr/>
          <a:lstStyle/>
          <a:p>
            <a:pPr marL="0" indent="0">
              <a:buNone/>
            </a:pPr>
            <a:endParaRPr lang="ru-RU" dirty="0"/>
          </a:p>
          <a:p>
            <a:endParaRPr lang="ru-RU" dirty="0" smtClean="0"/>
          </a:p>
          <a:p>
            <a:endParaRPr lang="ru-RU" dirty="0"/>
          </a:p>
          <a:p>
            <a:endParaRPr lang="ru-RU" dirty="0" smtClean="0"/>
          </a:p>
          <a:p>
            <a:pPr marL="0" indent="0">
              <a:buNone/>
            </a:pPr>
            <a:endParaRPr lang="ru-RU" dirty="0"/>
          </a:p>
          <a:p>
            <a:endParaRPr lang="ru-RU" dirty="0" smtClean="0"/>
          </a:p>
          <a:p>
            <a:endParaRPr lang="ru-RU" dirty="0"/>
          </a:p>
          <a:p>
            <a:r>
              <a:rPr lang="ru-RU" sz="1600" dirty="0"/>
              <a:t>При отклонении штурвала в кабине пилотов в левую сторону на угол 90° качалка отклонения правого элерона 4, вращаясь вокруг своей оси, перемещает тягу правого элерона 3 на расстояние в 2 раза большее, чем при отклонении штурвала на угол 90°. в правую сторону. Поэтому элероны отклоняется вверх на угол 30° и вниз на угол 14°  </a:t>
            </a:r>
          </a:p>
          <a:p>
            <a:endParaRPr lang="ru-RU" dirty="0" smtClean="0"/>
          </a:p>
          <a:p>
            <a:endParaRPr lang="ru-RU" dirty="0"/>
          </a:p>
        </p:txBody>
      </p:sp>
      <p:pic>
        <p:nvPicPr>
          <p:cNvPr id="5" name="Рисунок 4"/>
          <p:cNvPicPr>
            <a:picLocks noChangeAspect="1"/>
          </p:cNvPicPr>
          <p:nvPr/>
        </p:nvPicPr>
        <p:blipFill>
          <a:blip r:embed="rId2"/>
          <a:stretch>
            <a:fillRect/>
          </a:stretch>
        </p:blipFill>
        <p:spPr>
          <a:xfrm>
            <a:off x="2821758" y="393440"/>
            <a:ext cx="6257925" cy="3375255"/>
          </a:xfrm>
          <a:prstGeom prst="rect">
            <a:avLst/>
          </a:prstGeom>
        </p:spPr>
      </p:pic>
    </p:spTree>
    <p:extLst>
      <p:ext uri="{BB962C8B-B14F-4D97-AF65-F5344CB8AC3E}">
        <p14:creationId xmlns:p14="http://schemas.microsoft.com/office/powerpoint/2010/main" val="2432813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73465"/>
            <a:ext cx="10515600" cy="5903498"/>
          </a:xfrm>
        </p:spPr>
        <p:txBody>
          <a:bodyPr>
            <a:normAutofit/>
          </a:bodyPr>
          <a:lstStyle/>
          <a:p>
            <a:r>
              <a:rPr lang="ru-RU" sz="1600" dirty="0" smtClean="0"/>
              <a:t>Проводка управления рулем высоты, так же, как и элеронами, смешанная, но преимущественно тросовая. Тросы в проводке применяются ∩3,5 мм. Тросы — сдвоенные и проходят от рычагов штурвальной установки до </a:t>
            </a:r>
            <a:r>
              <a:rPr lang="ru-RU" sz="1600" dirty="0" err="1" smtClean="0"/>
              <a:t>трехплечей</a:t>
            </a:r>
            <a:r>
              <a:rPr lang="ru-RU" sz="1600" dirty="0" smtClean="0"/>
              <a:t> качалки установленной на шпангоуте № 25 фюзеляжа. От качалки до рычага руля высоты проходит тяга 11, изготовленная из стальной трубы. Длина тросов от заднего кронштейна штурвальной установки до </a:t>
            </a:r>
            <a:r>
              <a:rPr lang="ru-RU" sz="1600" dirty="0" err="1" smtClean="0"/>
              <a:t>тандера</a:t>
            </a:r>
            <a:r>
              <a:rPr lang="ru-RU" sz="1600" dirty="0" smtClean="0"/>
              <a:t> — 6920 мм и от </a:t>
            </a:r>
            <a:r>
              <a:rPr lang="ru-RU" sz="1600" dirty="0" err="1" smtClean="0"/>
              <a:t>тандера</a:t>
            </a:r>
            <a:r>
              <a:rPr lang="ru-RU" sz="1600" dirty="0" smtClean="0"/>
              <a:t> до качалки— 3200 мм  Конструкция тросов</a:t>
            </a:r>
            <a:endParaRPr lang="ru-RU" sz="1600" dirty="0"/>
          </a:p>
        </p:txBody>
      </p:sp>
      <p:pic>
        <p:nvPicPr>
          <p:cNvPr id="4" name="Рисунок 3"/>
          <p:cNvPicPr>
            <a:picLocks noChangeAspect="1"/>
          </p:cNvPicPr>
          <p:nvPr/>
        </p:nvPicPr>
        <p:blipFill>
          <a:blip r:embed="rId2"/>
          <a:stretch>
            <a:fillRect/>
          </a:stretch>
        </p:blipFill>
        <p:spPr>
          <a:xfrm>
            <a:off x="2896178" y="2185988"/>
            <a:ext cx="6638925" cy="3990975"/>
          </a:xfrm>
          <a:prstGeom prst="rect">
            <a:avLst/>
          </a:prstGeom>
        </p:spPr>
      </p:pic>
    </p:spTree>
    <p:extLst>
      <p:ext uri="{BB962C8B-B14F-4D97-AF65-F5344CB8AC3E}">
        <p14:creationId xmlns:p14="http://schemas.microsoft.com/office/powerpoint/2010/main" val="2730317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8564"/>
            <a:ext cx="10515600" cy="5698399"/>
          </a:xfrm>
        </p:spPr>
        <p:txBody>
          <a:bodyPr/>
          <a:lstStyle/>
          <a:p>
            <a:endParaRPr lang="ru-RU" dirty="0"/>
          </a:p>
          <a:p>
            <a:endParaRPr lang="ru-RU" dirty="0" smtClean="0"/>
          </a:p>
          <a:p>
            <a:endParaRPr lang="ru-RU" dirty="0"/>
          </a:p>
          <a:p>
            <a:endParaRPr lang="ru-RU" dirty="0" smtClean="0"/>
          </a:p>
          <a:p>
            <a:r>
              <a:rPr lang="ru-RU" dirty="0" err="1" smtClean="0"/>
              <a:t>Тандеры</a:t>
            </a:r>
            <a:r>
              <a:rPr lang="ru-RU" dirty="0" smtClean="0"/>
              <a:t> тросов управления рулем направления  размещены в хвостовом отсеке. Натяжение тросов руля направления 40—45 кгс. </a:t>
            </a:r>
          </a:p>
          <a:p>
            <a:endParaRPr lang="ru-RU" dirty="0"/>
          </a:p>
        </p:txBody>
      </p:sp>
      <p:pic>
        <p:nvPicPr>
          <p:cNvPr id="5" name="Рисунок 4"/>
          <p:cNvPicPr>
            <a:picLocks noChangeAspect="1"/>
          </p:cNvPicPr>
          <p:nvPr/>
        </p:nvPicPr>
        <p:blipFill>
          <a:blip r:embed="rId2"/>
          <a:stretch>
            <a:fillRect/>
          </a:stretch>
        </p:blipFill>
        <p:spPr>
          <a:xfrm>
            <a:off x="3247403" y="547064"/>
            <a:ext cx="4876800" cy="1285875"/>
          </a:xfrm>
          <a:prstGeom prst="rect">
            <a:avLst/>
          </a:prstGeom>
        </p:spPr>
      </p:pic>
    </p:spTree>
    <p:extLst>
      <p:ext uri="{BB962C8B-B14F-4D97-AF65-F5344CB8AC3E}">
        <p14:creationId xmlns:p14="http://schemas.microsoft.com/office/powerpoint/2010/main" val="97752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7223"/>
            <a:ext cx="10515600" cy="701720"/>
          </a:xfrm>
        </p:spPr>
        <p:txBody>
          <a:bodyPr/>
          <a:lstStyle/>
          <a:p>
            <a:pPr algn="ctr"/>
            <a:r>
              <a:rPr lang="ru-RU" dirty="0" smtClean="0"/>
              <a:t> УПРАВЛЕНИЕ ЗАКРЫЛКАМИ </a:t>
            </a:r>
            <a:endParaRPr lang="ru-RU" dirty="0"/>
          </a:p>
        </p:txBody>
      </p:sp>
      <p:sp>
        <p:nvSpPr>
          <p:cNvPr id="3" name="Объект 2"/>
          <p:cNvSpPr>
            <a:spLocks noGrp="1"/>
          </p:cNvSpPr>
          <p:nvPr>
            <p:ph idx="1"/>
          </p:nvPr>
        </p:nvSpPr>
        <p:spPr>
          <a:xfrm>
            <a:off x="838200" y="828943"/>
            <a:ext cx="10515600" cy="5348020"/>
          </a:xfrm>
        </p:spPr>
        <p:txBody>
          <a:bodyPr>
            <a:normAutofit fontScale="70000" lnSpcReduction="20000"/>
          </a:bodyPr>
          <a:lstStyle/>
          <a:p>
            <a:r>
              <a:rPr lang="ru-RU" sz="1200" dirty="0"/>
              <a:t>Управление верхними и нижними </a:t>
            </a:r>
            <a:r>
              <a:rPr lang="ru-RU" sz="1200" dirty="0" smtClean="0"/>
              <a:t>закрылками— </a:t>
            </a:r>
            <a:r>
              <a:rPr lang="ru-RU" sz="1200" dirty="0"/>
              <a:t>дистанционное и осуществляется из кабины пилотов. Механизмы управления верхними закрылками расположены между шпангоутами № 8 и 9, один в верхней части фюзеляжа (поз.18), другой под полом грузовой кабины (поз.35). </a:t>
            </a:r>
          </a:p>
          <a:p>
            <a:r>
              <a:rPr lang="ru-RU" sz="1200" dirty="0"/>
              <a:t>Механизм управления верхними закрылками </a:t>
            </a:r>
            <a:r>
              <a:rPr lang="ru-RU" sz="1200" dirty="0" smtClean="0"/>
              <a:t>состоит </a:t>
            </a:r>
            <a:r>
              <a:rPr lang="ru-RU" sz="1200" dirty="0"/>
              <a:t>из коробки 2 с заключенными в ней шарнирными механизмами и </a:t>
            </a:r>
            <a:r>
              <a:rPr lang="ru-RU" sz="1200" dirty="0" err="1"/>
              <a:t>электромеханизма</a:t>
            </a:r>
            <a:r>
              <a:rPr lang="ru-RU" sz="1200" dirty="0"/>
              <a:t> УЗ-1АМ (поз.22). </a:t>
            </a:r>
          </a:p>
          <a:p>
            <a:r>
              <a:rPr lang="ru-RU" sz="1200" dirty="0"/>
              <a:t>Коробка механизма изготовлена из двух штампованных дюралюминиевых половин, связанных между собой на заклепках стальными профилями и кронштейнами. По профилям перемещается </a:t>
            </a:r>
            <a:r>
              <a:rPr lang="ru-RU" sz="1200" dirty="0" err="1"/>
              <a:t>ползушка</a:t>
            </a:r>
            <a:r>
              <a:rPr lang="ru-RU" sz="1200" dirty="0"/>
              <a:t> 11, снабженная для уменьшения сил трения двумя парами шарикоподшипников10. Движение </a:t>
            </a:r>
            <a:r>
              <a:rPr lang="ru-RU" sz="1200" dirty="0" err="1"/>
              <a:t>ползушки</a:t>
            </a:r>
            <a:r>
              <a:rPr lang="ru-RU" sz="1200" dirty="0"/>
              <a:t> через поводки 3 передается качалками 9, от которых идут к закрылкам тяги 6. </a:t>
            </a:r>
          </a:p>
          <a:p>
            <a:r>
              <a:rPr lang="ru-RU" sz="1200" dirty="0"/>
              <a:t>Кронштейны, </a:t>
            </a:r>
            <a:r>
              <a:rPr lang="ru-RU" sz="1200" dirty="0" err="1"/>
              <a:t>ползушки</a:t>
            </a:r>
            <a:r>
              <a:rPr lang="ru-RU" sz="1200" dirty="0"/>
              <a:t> и поводки изготовлены из стали ЗОХГСА, профили </a:t>
            </a:r>
            <a:r>
              <a:rPr lang="ru-RU" sz="1200" i="1" dirty="0"/>
              <a:t>—</a:t>
            </a:r>
            <a:r>
              <a:rPr lang="ru-RU" sz="1200" dirty="0"/>
              <a:t> из стали 45. Для уменьшения износа профилей поверхность, по которой катятся шарикоподшипники, хромирована. </a:t>
            </a:r>
          </a:p>
          <a:p>
            <a:r>
              <a:rPr lang="ru-RU" sz="1200" dirty="0" err="1"/>
              <a:t>Электромеханизм</a:t>
            </a:r>
            <a:r>
              <a:rPr lang="ru-RU" sz="1200" dirty="0"/>
              <a:t> УЗ-1АМ (поз.21) состоит из реверсивного электродвигателя постоянного тока Д-100ТФ, червячного редуктора и винтовой шариковой пары. Винтовая пара заключена в цилиндрический кожух, приклепанный болтами к корпусу электродвигателя. Гайка винтовой пары заканчивается рабочим штоком, который при работе электродвигателя движется поступательно в том или ином направлении, в зависимости от направления реверсирования. Ушко штока соединено с вилкой </a:t>
            </a:r>
            <a:r>
              <a:rPr lang="ru-RU" sz="1200" dirty="0" err="1"/>
              <a:t>ползушки</a:t>
            </a:r>
            <a:r>
              <a:rPr lang="ru-RU" sz="1200" dirty="0"/>
              <a:t> болтом 17. Верхний </a:t>
            </a:r>
            <a:r>
              <a:rPr lang="ru-RU" sz="1200" dirty="0" err="1"/>
              <a:t>электромеханизм</a:t>
            </a:r>
            <a:r>
              <a:rPr lang="ru-RU" sz="1200" dirty="0"/>
              <a:t> крепится к каркасу фюзеляжа двумя хомутами. </a:t>
            </a:r>
          </a:p>
          <a:p>
            <a:pPr algn="r"/>
            <a:r>
              <a:rPr lang="ru-RU" sz="1000" i="1" dirty="0"/>
              <a:t>Механизм управления закрылками верхнего крыла: </a:t>
            </a:r>
            <a:endParaRPr lang="ru-RU" sz="1000" dirty="0"/>
          </a:p>
          <a:p>
            <a:pPr algn="r"/>
            <a:r>
              <a:rPr lang="ru-RU" sz="1000" i="1" dirty="0"/>
              <a:t>1— кронштейн; </a:t>
            </a:r>
          </a:p>
          <a:p>
            <a:pPr algn="r"/>
            <a:r>
              <a:rPr lang="ru-RU" sz="1000" i="1" dirty="0" smtClean="0"/>
              <a:t>2</a:t>
            </a:r>
            <a:r>
              <a:rPr lang="ru-RU" sz="1000" i="1" dirty="0"/>
              <a:t>— коробки механизма; </a:t>
            </a:r>
            <a:endParaRPr lang="ru-RU" sz="1000" i="1" dirty="0" smtClean="0"/>
          </a:p>
          <a:p>
            <a:pPr algn="r"/>
            <a:r>
              <a:rPr lang="ru-RU" sz="1000" i="1" dirty="0" smtClean="0"/>
              <a:t>3</a:t>
            </a:r>
            <a:r>
              <a:rPr lang="ru-RU" sz="1000" i="1" dirty="0"/>
              <a:t>— поводок</a:t>
            </a:r>
            <a:r>
              <a:rPr lang="ru-RU" sz="1000" i="1" dirty="0" smtClean="0"/>
              <a:t>;</a:t>
            </a:r>
          </a:p>
          <a:p>
            <a:pPr algn="r"/>
            <a:r>
              <a:rPr lang="ru-RU" sz="1000" i="1" dirty="0" smtClean="0"/>
              <a:t> </a:t>
            </a:r>
            <a:r>
              <a:rPr lang="ru-RU" sz="1000" i="1" dirty="0"/>
              <a:t>4— датчик указателя отклонения закрылков</a:t>
            </a:r>
            <a:r>
              <a:rPr lang="ru-RU" sz="1000" i="1" dirty="0" smtClean="0"/>
              <a:t>;</a:t>
            </a:r>
          </a:p>
          <a:p>
            <a:pPr algn="r"/>
            <a:r>
              <a:rPr lang="ru-RU" sz="1000" i="1" dirty="0" smtClean="0"/>
              <a:t> </a:t>
            </a:r>
            <a:r>
              <a:rPr lang="ru-RU" sz="1000" i="1" dirty="0"/>
              <a:t>5— тяга датчика; 6— тяга управления закрылками; </a:t>
            </a:r>
            <a:endParaRPr lang="ru-RU" sz="1000" i="1" dirty="0" smtClean="0"/>
          </a:p>
          <a:p>
            <a:pPr algn="r"/>
            <a:r>
              <a:rPr lang="ru-RU" sz="1000" i="1" dirty="0" smtClean="0"/>
              <a:t>7</a:t>
            </a:r>
            <a:r>
              <a:rPr lang="ru-RU" sz="1000" i="1" dirty="0"/>
              <a:t>— тяга управления элеронами; 8— качалка управления </a:t>
            </a:r>
            <a:endParaRPr lang="ru-RU" sz="1000" dirty="0"/>
          </a:p>
          <a:p>
            <a:pPr algn="r"/>
            <a:r>
              <a:rPr lang="ru-RU" sz="1000" i="1" dirty="0"/>
              <a:t>элеронами; 9— качалка управление закрылками</a:t>
            </a:r>
            <a:r>
              <a:rPr lang="ru-RU" sz="1000" i="1" dirty="0" smtClean="0"/>
              <a:t>;</a:t>
            </a:r>
          </a:p>
          <a:p>
            <a:pPr algn="r"/>
            <a:r>
              <a:rPr lang="ru-RU" sz="1000" i="1" dirty="0" smtClean="0"/>
              <a:t> </a:t>
            </a:r>
            <a:r>
              <a:rPr lang="ru-RU" sz="1000" i="1" dirty="0"/>
              <a:t>10— шарикоподшипник </a:t>
            </a:r>
            <a:r>
              <a:rPr lang="ru-RU" sz="1000" i="1" dirty="0" err="1"/>
              <a:t>ползушки</a:t>
            </a:r>
            <a:r>
              <a:rPr lang="ru-RU" sz="1000" i="1" dirty="0"/>
              <a:t>; 11— </a:t>
            </a:r>
            <a:r>
              <a:rPr lang="ru-RU" sz="1000" i="1" dirty="0" err="1"/>
              <a:t>ползушка</a:t>
            </a:r>
            <a:r>
              <a:rPr lang="ru-RU" sz="1000" i="1" dirty="0"/>
              <a:t>; </a:t>
            </a:r>
            <a:endParaRPr lang="ru-RU" sz="1000" i="1" dirty="0" smtClean="0"/>
          </a:p>
          <a:p>
            <a:pPr algn="r"/>
            <a:r>
              <a:rPr lang="ru-RU" sz="1000" i="1" dirty="0" smtClean="0"/>
              <a:t>12</a:t>
            </a:r>
            <a:r>
              <a:rPr lang="ru-RU" sz="1000" i="1" dirty="0"/>
              <a:t>— шток </a:t>
            </a:r>
            <a:r>
              <a:rPr lang="ru-RU" sz="1000" i="1" dirty="0" err="1" smtClean="0"/>
              <a:t>электромеханизма</a:t>
            </a:r>
            <a:r>
              <a:rPr lang="ru-RU" sz="1000" i="1" dirty="0"/>
              <a:t>; 13— хомут; </a:t>
            </a:r>
            <a:endParaRPr lang="ru-RU" sz="1000" i="1" dirty="0" smtClean="0"/>
          </a:p>
          <a:p>
            <a:pPr algn="r"/>
            <a:r>
              <a:rPr lang="ru-RU" sz="1000" i="1" dirty="0" smtClean="0"/>
              <a:t>14</a:t>
            </a:r>
            <a:r>
              <a:rPr lang="ru-RU" sz="1000" i="1" dirty="0"/>
              <a:t>— задний концевой выключатель</a:t>
            </a:r>
            <a:r>
              <a:rPr lang="ru-RU" sz="1000" i="1" dirty="0" smtClean="0"/>
              <a:t>;</a:t>
            </a:r>
          </a:p>
          <a:p>
            <a:pPr algn="r"/>
            <a:r>
              <a:rPr lang="ru-RU" sz="1000" i="1" dirty="0" smtClean="0"/>
              <a:t> </a:t>
            </a:r>
            <a:r>
              <a:rPr lang="ru-RU" sz="1000" i="1" dirty="0"/>
              <a:t>15— регулируемый штифт концевого </a:t>
            </a:r>
            <a:endParaRPr lang="ru-RU" sz="1000" dirty="0"/>
          </a:p>
          <a:p>
            <a:pPr algn="r"/>
            <a:r>
              <a:rPr lang="ru-RU" sz="1000" i="1" dirty="0"/>
              <a:t>выключателя; 16— регулируемый упор; 17— болт</a:t>
            </a:r>
            <a:r>
              <a:rPr lang="ru-RU" sz="1000" i="1" dirty="0" smtClean="0"/>
              <a:t>;</a:t>
            </a:r>
          </a:p>
          <a:p>
            <a:pPr algn="r"/>
            <a:r>
              <a:rPr lang="ru-RU" sz="1000" i="1" dirty="0" smtClean="0"/>
              <a:t> </a:t>
            </a:r>
            <a:r>
              <a:rPr lang="ru-RU" sz="1000" i="1" dirty="0"/>
              <a:t>18— направляющий профиль; 19— тяга управления </a:t>
            </a:r>
            <a:endParaRPr lang="ru-RU" sz="1000" dirty="0"/>
          </a:p>
          <a:p>
            <a:pPr algn="r"/>
            <a:r>
              <a:rPr lang="ru-RU" sz="1000" i="1" dirty="0"/>
              <a:t>элеронами; 20— передний концевой выключатель; </a:t>
            </a:r>
            <a:endParaRPr lang="ru-RU" sz="1000" i="1" dirty="0" smtClean="0"/>
          </a:p>
          <a:p>
            <a:pPr algn="r"/>
            <a:r>
              <a:rPr lang="ru-RU" sz="1000" i="1" dirty="0" smtClean="0"/>
              <a:t>21</a:t>
            </a:r>
            <a:r>
              <a:rPr lang="ru-RU" sz="1000" i="1" dirty="0"/>
              <a:t>— </a:t>
            </a:r>
            <a:r>
              <a:rPr lang="ru-RU" sz="1000" i="1" dirty="0" err="1"/>
              <a:t>электромеханизм</a:t>
            </a:r>
            <a:r>
              <a:rPr lang="ru-RU" sz="1000" i="1" dirty="0"/>
              <a:t> УЗ-1АМ </a:t>
            </a:r>
            <a:endParaRPr lang="ru-RU" sz="1000" dirty="0"/>
          </a:p>
          <a:p>
            <a:endParaRPr lang="ru-RU" dirty="0"/>
          </a:p>
        </p:txBody>
      </p:sp>
      <p:pic>
        <p:nvPicPr>
          <p:cNvPr id="5" name="Рисунок 4"/>
          <p:cNvPicPr>
            <a:picLocks noChangeAspect="1"/>
          </p:cNvPicPr>
          <p:nvPr/>
        </p:nvPicPr>
        <p:blipFill>
          <a:blip r:embed="rId2"/>
          <a:stretch>
            <a:fillRect/>
          </a:stretch>
        </p:blipFill>
        <p:spPr>
          <a:xfrm>
            <a:off x="1197124" y="2565741"/>
            <a:ext cx="5089676" cy="3159941"/>
          </a:xfrm>
          <a:prstGeom prst="rect">
            <a:avLst/>
          </a:prstGeom>
        </p:spPr>
      </p:pic>
    </p:spTree>
    <p:extLst>
      <p:ext uri="{BB962C8B-B14F-4D97-AF65-F5344CB8AC3E}">
        <p14:creationId xmlns:p14="http://schemas.microsoft.com/office/powerpoint/2010/main" val="3868572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27290"/>
            <a:ext cx="10515600" cy="5749673"/>
          </a:xfrm>
        </p:spPr>
        <p:txBody>
          <a:bodyPr>
            <a:normAutofit/>
          </a:bodyPr>
          <a:lstStyle/>
          <a:p>
            <a:r>
              <a:rPr lang="ru-RU" sz="1200" dirty="0"/>
              <a:t>На коробке верхнего механизма на одном болте (оси) с Г-образными качалками закрылков 9 монтируются Г-образные качалки управления элеронами 8. </a:t>
            </a:r>
          </a:p>
          <a:p>
            <a:r>
              <a:rPr lang="ru-RU" sz="1200" dirty="0"/>
              <a:t>Механизм управления закрылками нижнего крыла </a:t>
            </a:r>
            <a:r>
              <a:rPr lang="ru-RU" sz="1200" dirty="0" smtClean="0"/>
              <a:t>по </a:t>
            </a:r>
            <a:r>
              <a:rPr lang="ru-RU" sz="1200" dirty="0"/>
              <a:t>своей конструкции одинаков с механизмом управления закрылками верхнего крыла, за исключением: отсутствуют качалки управления элеронами, отсутствуют концевые выключатели. </a:t>
            </a:r>
          </a:p>
          <a:p>
            <a:r>
              <a:rPr lang="ru-RU" sz="1200" dirty="0"/>
              <a:t>Включение электромеханизмов УЗ-1АМ производится кнопками: выпуск закрылков — кнопкой на секторе газа, уборка — кнопкой на центральном пульте </a:t>
            </a:r>
            <a:r>
              <a:rPr lang="ru-RU" sz="1200" dirty="0" err="1" smtClean="0"/>
              <a:t>Электромеханизмы</a:t>
            </a:r>
            <a:r>
              <a:rPr lang="ru-RU" sz="1200" dirty="0" smtClean="0"/>
              <a:t> </a:t>
            </a:r>
            <a:r>
              <a:rPr lang="ru-RU" sz="1200" dirty="0"/>
              <a:t>работают до тех пор, пока нажаты кнопки, и поэтому закрылки можно установить в любое положение в пределах рабочего диапазона. В крайних положениях закрылки останавливаются автоматически при помощи двух концевых выключателей, установленных на механизме управления закрылками верхнего </a:t>
            </a:r>
            <a:r>
              <a:rPr lang="ru-RU" sz="1200" dirty="0" smtClean="0"/>
              <a:t>крыла</a:t>
            </a:r>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pPr algn="ctr"/>
            <a:r>
              <a:rPr lang="ru-RU" sz="1200" i="1" dirty="0"/>
              <a:t>Механизм  управления закрылками нижнего крыла: </a:t>
            </a:r>
            <a:endParaRPr lang="ru-RU" sz="1200" dirty="0"/>
          </a:p>
          <a:p>
            <a:r>
              <a:rPr lang="ru-RU" sz="1200" i="1" dirty="0"/>
              <a:t>1— качалка; 2— болт; 3— нижняя часть шпангоута № 8; 4— тяга; 5— поводок; 6—шарикоподшипник </a:t>
            </a:r>
            <a:r>
              <a:rPr lang="ru-RU" sz="1200" i="1" dirty="0" err="1"/>
              <a:t>ползушки</a:t>
            </a:r>
            <a:r>
              <a:rPr lang="ru-RU" sz="1200" i="1" dirty="0"/>
              <a:t>; 7— </a:t>
            </a:r>
            <a:r>
              <a:rPr lang="ru-RU" sz="1200" i="1" dirty="0" err="1"/>
              <a:t>ползушка</a:t>
            </a:r>
            <a:r>
              <a:rPr lang="ru-RU" sz="1200" i="1" dirty="0"/>
              <a:t>; 8— шток </a:t>
            </a:r>
            <a:r>
              <a:rPr lang="ru-RU" sz="1200" i="1" dirty="0" err="1"/>
              <a:t>электромеханизма</a:t>
            </a:r>
            <a:r>
              <a:rPr lang="ru-RU" sz="1200" i="1" dirty="0"/>
              <a:t>; 9— болт; 10— коробка механизма; 11— </a:t>
            </a:r>
            <a:r>
              <a:rPr lang="ru-RU" sz="1200" i="1" dirty="0" err="1"/>
              <a:t>электромеханизм</a:t>
            </a:r>
            <a:r>
              <a:rPr lang="ru-RU" sz="1200" i="1" dirty="0"/>
              <a:t> УЗ-1АМ </a:t>
            </a:r>
            <a:endParaRPr lang="ru-RU" sz="1200" dirty="0"/>
          </a:p>
          <a:p>
            <a:endParaRPr lang="ru-RU" sz="1200" dirty="0"/>
          </a:p>
        </p:txBody>
      </p:sp>
      <p:pic>
        <p:nvPicPr>
          <p:cNvPr id="4" name="Рисунок 3"/>
          <p:cNvPicPr>
            <a:picLocks noChangeAspect="1"/>
          </p:cNvPicPr>
          <p:nvPr/>
        </p:nvPicPr>
        <p:blipFill>
          <a:blip r:embed="rId2"/>
          <a:stretch>
            <a:fillRect/>
          </a:stretch>
        </p:blipFill>
        <p:spPr>
          <a:xfrm>
            <a:off x="3514725" y="1995487"/>
            <a:ext cx="5162550" cy="2867025"/>
          </a:xfrm>
          <a:prstGeom prst="rect">
            <a:avLst/>
          </a:prstGeom>
        </p:spPr>
      </p:pic>
    </p:spTree>
    <p:extLst>
      <p:ext uri="{BB962C8B-B14F-4D97-AF65-F5344CB8AC3E}">
        <p14:creationId xmlns:p14="http://schemas.microsoft.com/office/powerpoint/2010/main" val="1230574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0916"/>
            <a:ext cx="10515600" cy="6006047"/>
          </a:xfrm>
        </p:spPr>
        <p:txBody>
          <a:bodyPr>
            <a:normAutofit fontScale="92500" lnSpcReduction="10000"/>
          </a:bodyPr>
          <a:lstStyle/>
          <a:p>
            <a:r>
              <a:rPr lang="ru-RU" sz="1400" dirty="0"/>
              <a:t>Положение закрылков регистрируется электрическим указателем, расположенным на центральном пульте. Датчик указателя </a:t>
            </a:r>
            <a:r>
              <a:rPr lang="ru-RU" sz="1400" dirty="0" smtClean="0"/>
              <a:t>расположен </a:t>
            </a:r>
            <a:r>
              <a:rPr lang="ru-RU" sz="1400" dirty="0"/>
              <a:t>на шпангоуте № 8 и связан с Г-образной качалкой управления закрылком. </a:t>
            </a:r>
          </a:p>
          <a:p>
            <a:r>
              <a:rPr lang="ru-RU" sz="1400" dirty="0"/>
              <a:t>Проводка управления закрылками </a:t>
            </a:r>
            <a:r>
              <a:rPr lang="ru-RU" sz="1400" dirty="0" smtClean="0"/>
              <a:t>осуществляется </a:t>
            </a:r>
            <a:r>
              <a:rPr lang="ru-RU" sz="1400" dirty="0"/>
              <a:t>жесткими тягами через передаточные качалки, смонтированные на тех же кронштейнах, где смонтированы и качалки элеронов. Тяги, идущие от качалки к рычагам управления закрылков 3, изготовлены из стальных </a:t>
            </a:r>
            <a:r>
              <a:rPr lang="ru-RU" sz="1400" dirty="0" smtClean="0"/>
              <a:t>труб</a:t>
            </a:r>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endParaRPr lang="ru-RU" sz="1400" dirty="0"/>
          </a:p>
          <a:p>
            <a:endParaRPr lang="ru-RU" sz="1400" dirty="0" smtClean="0"/>
          </a:p>
          <a:p>
            <a:r>
              <a:rPr lang="ru-RU" sz="1400" dirty="0"/>
              <a:t>Качалка управления закрылком связана жесткими тягами с механизмом зависания элеронов, который расположен на заднем лонжероне верхнего крыла между хвостиками нервюр № 17 и 18. Механизм зависания элерона верхнего левого крыла показан на рис. 7.9. Г-образная качалка зависания элерона смонтирована на кронштейне, установленном на заднем лонжероне крыла; одно плечо ее связано тягой с управлением закрылками, а на другом плече при помощи шпильки подвешена </a:t>
            </a:r>
            <a:r>
              <a:rPr lang="ru-RU" sz="1400" dirty="0" err="1"/>
              <a:t>трехплечая</a:t>
            </a:r>
            <a:r>
              <a:rPr lang="ru-RU" sz="1400" dirty="0"/>
              <a:t> качалка управления элеронами. При опускании закрылков вниз Г-образные качалки смещают назад </a:t>
            </a:r>
            <a:r>
              <a:rPr lang="ru-RU" sz="1400" dirty="0" err="1"/>
              <a:t>трехплечие</a:t>
            </a:r>
            <a:r>
              <a:rPr lang="ru-RU" sz="1400" dirty="0"/>
              <a:t> качалки элеронов, что вызывает перемещение качалок и зависание элеронов. </a:t>
            </a:r>
          </a:p>
          <a:p>
            <a:endParaRPr lang="ru-RU" sz="1400" dirty="0" smtClean="0"/>
          </a:p>
          <a:p>
            <a:endParaRPr lang="ru-RU" sz="1400" dirty="0"/>
          </a:p>
        </p:txBody>
      </p:sp>
      <p:pic>
        <p:nvPicPr>
          <p:cNvPr id="5" name="Рисунок 4"/>
          <p:cNvPicPr>
            <a:picLocks noChangeAspect="1"/>
          </p:cNvPicPr>
          <p:nvPr/>
        </p:nvPicPr>
        <p:blipFill>
          <a:blip r:embed="rId2"/>
          <a:stretch>
            <a:fillRect/>
          </a:stretch>
        </p:blipFill>
        <p:spPr>
          <a:xfrm>
            <a:off x="3157715" y="1401510"/>
            <a:ext cx="6372225" cy="3200400"/>
          </a:xfrm>
          <a:prstGeom prst="rect">
            <a:avLst/>
          </a:prstGeom>
        </p:spPr>
      </p:pic>
    </p:spTree>
    <p:extLst>
      <p:ext uri="{BB962C8B-B14F-4D97-AF65-F5344CB8AC3E}">
        <p14:creationId xmlns:p14="http://schemas.microsoft.com/office/powerpoint/2010/main" val="176418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УПРАВЛЕНИЕ </a:t>
            </a:r>
            <a:r>
              <a:rPr lang="ru-RU" dirty="0"/>
              <a:t>ТРИММЕРАМИ </a:t>
            </a:r>
          </a:p>
        </p:txBody>
      </p:sp>
      <p:sp>
        <p:nvSpPr>
          <p:cNvPr id="3" name="Объект 2"/>
          <p:cNvSpPr>
            <a:spLocks noGrp="1"/>
          </p:cNvSpPr>
          <p:nvPr>
            <p:ph idx="1"/>
          </p:nvPr>
        </p:nvSpPr>
        <p:spPr/>
        <p:txBody>
          <a:bodyPr>
            <a:noAutofit/>
          </a:bodyPr>
          <a:lstStyle/>
          <a:p>
            <a:r>
              <a:rPr lang="ru-RU" sz="1800" dirty="0"/>
              <a:t>Управление триммерами элерона, руля высоты и руля направления — дистанционное и осуществляется из кабины пилотов при помощи реверсивных электромеханизмов УТ-6Д. </a:t>
            </a:r>
            <a:r>
              <a:rPr lang="ru-RU" sz="1800" dirty="0" err="1"/>
              <a:t>Электромеханизмы</a:t>
            </a:r>
            <a:r>
              <a:rPr lang="ru-RU" sz="1800" dirty="0"/>
              <a:t> смонтированы в новой части на лонжеронах левого элерона и левой половины руля высоты и сзади — на лонжероне руля направления. Для доступа к механизмам в местах их установки имеются лючки. </a:t>
            </a:r>
          </a:p>
          <a:p>
            <a:r>
              <a:rPr lang="ru-RU" sz="1800" dirty="0"/>
              <a:t>Ходовые винты механизмов соединены с кронштейнами триммера жесткими регулирующими тягами, проходящими внутри элерона и рулей. В кронштейнах триммеров для соединения с тягой управления введен шарикоподшипник. </a:t>
            </a:r>
          </a:p>
          <a:p>
            <a:r>
              <a:rPr lang="ru-RU" sz="1800" dirty="0"/>
              <a:t>Управляют триммерами нажимными переключателями, установленными на центральном пульте кабины пилотов; механизмы работают при нажатии переключателей. Предельное отклонение триммеров фиксируется концевыми выключателями, имеющимися в самих механизмах. Цепи питания УТ-6Д снабжены отдельными автоматами защиты цепи, расположенными на центральном </a:t>
            </a:r>
            <a:r>
              <a:rPr lang="ru-RU" sz="1800" dirty="0" err="1"/>
              <a:t>электрощитке</a:t>
            </a:r>
            <a:r>
              <a:rPr lang="ru-RU" sz="1800" dirty="0"/>
              <a:t> рядом с АЗС управления механизмами УЗ-1АМ. </a:t>
            </a:r>
          </a:p>
          <a:p>
            <a:r>
              <a:rPr lang="ru-RU" sz="1800" dirty="0"/>
              <a:t>Нейтральное положение триммеров сигнализируется синими сигнальными лампами, расположенными на центральном пульте кабины пилотов между нажимными переключателями управления триммерами</a:t>
            </a:r>
          </a:p>
        </p:txBody>
      </p:sp>
    </p:spTree>
    <p:extLst>
      <p:ext uri="{BB962C8B-B14F-4D97-AF65-F5344CB8AC3E}">
        <p14:creationId xmlns:p14="http://schemas.microsoft.com/office/powerpoint/2010/main" val="74203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ОБЩИЕ СВЕДЕНИЯ О СИСТЕМЕ УПРАВЛЕНИЯ </a:t>
            </a:r>
            <a:endParaRPr lang="ru-RU" dirty="0"/>
          </a:p>
        </p:txBody>
      </p:sp>
      <p:sp>
        <p:nvSpPr>
          <p:cNvPr id="3" name="Объект 2"/>
          <p:cNvSpPr>
            <a:spLocks noGrp="1"/>
          </p:cNvSpPr>
          <p:nvPr>
            <p:ph idx="1"/>
          </p:nvPr>
        </p:nvSpPr>
        <p:spPr>
          <a:xfrm>
            <a:off x="838200" y="1902537"/>
            <a:ext cx="10515600" cy="4351338"/>
          </a:xfrm>
        </p:spPr>
        <p:txBody>
          <a:bodyPr>
            <a:normAutofit fontScale="47500" lnSpcReduction="20000"/>
          </a:bodyPr>
          <a:lstStyle/>
          <a:p>
            <a:r>
              <a:rPr lang="ru-RU" sz="2200" dirty="0" smtClean="0"/>
              <a:t>Система управления самолетом Ан-2 обеспечивает:</a:t>
            </a:r>
          </a:p>
          <a:p>
            <a:r>
              <a:rPr lang="ru-RU" sz="2200" dirty="0" smtClean="0"/>
              <a:t>— управление элеронами (поперечное управление): </a:t>
            </a:r>
          </a:p>
          <a:p>
            <a:r>
              <a:rPr lang="ru-RU" sz="2200" dirty="0" smtClean="0"/>
              <a:t>— управление рулем высоты (продольное управление); </a:t>
            </a:r>
          </a:p>
          <a:p>
            <a:r>
              <a:rPr lang="ru-RU" sz="2200" dirty="0" smtClean="0"/>
              <a:t>— управление рулем направления (путевое управление);</a:t>
            </a:r>
          </a:p>
          <a:p>
            <a:r>
              <a:rPr lang="ru-RU" sz="2200" dirty="0" smtClean="0"/>
              <a:t>— управление закрылками;</a:t>
            </a:r>
          </a:p>
          <a:p>
            <a:r>
              <a:rPr lang="ru-RU" sz="2200" dirty="0" smtClean="0"/>
              <a:t>— управление триммерами рулей и элеронов; </a:t>
            </a:r>
          </a:p>
          <a:p>
            <a:r>
              <a:rPr lang="ru-RU" sz="2200" dirty="0" smtClean="0"/>
              <a:t>— управление тормозами колес и лыж шасси*.</a:t>
            </a:r>
          </a:p>
          <a:p>
            <a:r>
              <a:rPr lang="ru-RU" sz="2500" dirty="0" smtClean="0"/>
              <a:t>Командными рычагами продольного и поперечного управления являются две штурвальные колонки (правая и левая), объединенные в единый узел — штурвальную установку. Командные рычаги путевого управления — педали. Так как штурвальную колонку пилоты перемещают руками, то управление элеронами и рулем высоты получило название «ручное управление»; соответственно, управление рулем направления — «ножное управление». Управление самолетом двойное (ручное и ножное). Это означает что, командные рычаги правого и левого летчиков жестко связаны, поэтому оба летчика могут в равной мере управлять самолетом.  Штурвальная установка ручного управления и педали ножного управления смонтированы на двух силовых балках пола кабины пилотов. Балки воспринимают все нагрузки, возникающие при передачах усилий к рулям и элеронам. Штурвальная установка и педали связаны с рулями и элеронами посредством тросов и жестких тяг. Правая колонка штурвальной установки и правое ножное управление может быть снято без нарушения передачи к рулям и элеронам. Управление верхними и нижними закрылками — электродистанционное и осуществляется от двух отдельных электромеханизмов УЗ-1АМ. Связь между электромеханизмами УЗ-1АМ и закрылками  осуществляется посредством жестких тяг. Управление закрылками верхнего крыла кинематический связано с управлением элеронами так, что при выпуске закрылков элероны зависают и дополнительно работают как закрылки. Управление триммерами также электродистанционное и осуществляется от электромеханизмов УТ-6Д. Кнопки и переключатели управления электромеханизмами находятся на центральном пульте в кабине пилотов </a:t>
            </a:r>
          </a:p>
          <a:p>
            <a:pPr marL="0" indent="0">
              <a:buNone/>
            </a:pPr>
            <a:endParaRPr lang="ru-RU" dirty="0"/>
          </a:p>
        </p:txBody>
      </p:sp>
    </p:spTree>
    <p:extLst>
      <p:ext uri="{BB962C8B-B14F-4D97-AF65-F5344CB8AC3E}">
        <p14:creationId xmlns:p14="http://schemas.microsoft.com/office/powerpoint/2010/main" val="1591438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 </a:t>
            </a:r>
            <a:r>
              <a:rPr lang="ru-RU" b="1" dirty="0"/>
              <a:t>РЕГУЛИРОВАНИЕ СИСТЕМЫ УПРАВЛЕНИЯ САМОЛЕТОМ</a:t>
            </a:r>
            <a:r>
              <a:rPr lang="ru-RU" dirty="0"/>
              <a:t> </a:t>
            </a:r>
          </a:p>
        </p:txBody>
      </p:sp>
      <p:sp>
        <p:nvSpPr>
          <p:cNvPr id="3" name="Объект 2"/>
          <p:cNvSpPr>
            <a:spLocks noGrp="1"/>
          </p:cNvSpPr>
          <p:nvPr>
            <p:ph idx="1"/>
          </p:nvPr>
        </p:nvSpPr>
        <p:spPr/>
        <p:txBody>
          <a:bodyPr>
            <a:normAutofit fontScale="62500" lnSpcReduction="20000"/>
          </a:bodyPr>
          <a:lstStyle/>
          <a:p>
            <a:r>
              <a:rPr lang="ru-RU" dirty="0"/>
              <a:t>Перед регулированием системы управления необходимо установить штурвальные колонки, штурвалы и педали ножного управления в нейтральное положение и зафиксировать их в этом положении </a:t>
            </a:r>
            <a:r>
              <a:rPr lang="ru-RU" dirty="0" err="1"/>
              <a:t>кабинным</a:t>
            </a:r>
            <a:r>
              <a:rPr lang="ru-RU" dirty="0"/>
              <a:t> стопором. </a:t>
            </a:r>
          </a:p>
          <a:p>
            <a:r>
              <a:rPr lang="ru-RU" b="1" dirty="0"/>
              <a:t> </a:t>
            </a:r>
            <a:endParaRPr lang="ru-RU" dirty="0"/>
          </a:p>
          <a:p>
            <a:r>
              <a:rPr lang="ru-RU" b="1" dirty="0"/>
              <a:t>Регулирование управления рулем высоты </a:t>
            </a:r>
          </a:p>
          <a:p>
            <a:r>
              <a:rPr lang="ru-RU" dirty="0"/>
              <a:t>Нейтральное и крайние положения штурвальных колонок, а также углы отклонения руля высоты и соответствующие замеры (отклонений) по задней кромке руля высоты самолета приведены в табл. 1. Регулирование производится в следующем порядке: </a:t>
            </a:r>
          </a:p>
          <a:p>
            <a:r>
              <a:rPr lang="ru-RU" dirty="0"/>
              <a:t>— при ненатянутых тросах закрепить колонки и руль высоты в нейтральном положении </a:t>
            </a:r>
            <a:r>
              <a:rPr lang="ru-RU" dirty="0" err="1"/>
              <a:t>кабинным</a:t>
            </a:r>
            <a:r>
              <a:rPr lang="ru-RU" dirty="0"/>
              <a:t> стопором; </a:t>
            </a:r>
          </a:p>
          <a:p>
            <a:r>
              <a:rPr lang="ru-RU" dirty="0"/>
              <a:t>— отрегулировать длину тяги 2 </a:t>
            </a:r>
            <a:r>
              <a:rPr lang="ru-RU" dirty="0" smtClean="0"/>
              <a:t>так</a:t>
            </a:r>
            <a:r>
              <a:rPr lang="ru-RU" dirty="0"/>
              <a:t>, чтобы верхний и нижний шарниры качалки 1 были на одинаковом расстоянии от шпангоута № 25; </a:t>
            </a:r>
          </a:p>
          <a:p>
            <a:r>
              <a:rPr lang="ru-RU" dirty="0"/>
              <a:t>— отрегулировать тросы, натянув при помощи </a:t>
            </a:r>
            <a:r>
              <a:rPr lang="ru-RU" dirty="0" err="1"/>
              <a:t>тандера</a:t>
            </a:r>
            <a:r>
              <a:rPr lang="ru-RU" dirty="0"/>
              <a:t> их усилием 50—55 кгс; </a:t>
            </a:r>
          </a:p>
          <a:p>
            <a:r>
              <a:rPr lang="ru-RU" dirty="0"/>
              <a:t>— снять </a:t>
            </a:r>
            <a:r>
              <a:rPr lang="ru-RU" dirty="0" err="1"/>
              <a:t>кабинный</a:t>
            </a:r>
            <a:r>
              <a:rPr lang="ru-RU" dirty="0"/>
              <a:t> стопор и отклоняя штурвальные колонки до упоров в обе стороны, проверить углы отклонения руля (см. табл. 1). </a:t>
            </a:r>
          </a:p>
          <a:p>
            <a:r>
              <a:rPr lang="ru-RU" dirty="0"/>
              <a:t>С самолета № 132-01 нижние упоры, ограничивающие отклонения штурвальных колонок назад, изменены и могут регулироваться </a:t>
            </a:r>
            <a:r>
              <a:rPr lang="ru-RU" dirty="0" smtClean="0"/>
              <a:t>Если </a:t>
            </a:r>
            <a:r>
              <a:rPr lang="ru-RU" dirty="0"/>
              <a:t>регулировка нижних упоров нарушена, необходимо их вновь отрегулировать для получения требуемого угла отклонения руля высоты вверх. </a:t>
            </a:r>
          </a:p>
          <a:p>
            <a:endParaRPr lang="ru-RU" dirty="0"/>
          </a:p>
        </p:txBody>
      </p:sp>
    </p:spTree>
    <p:extLst>
      <p:ext uri="{BB962C8B-B14F-4D97-AF65-F5344CB8AC3E}">
        <p14:creationId xmlns:p14="http://schemas.microsoft.com/office/powerpoint/2010/main" val="161356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838200" y="76912"/>
            <a:ext cx="10515600" cy="6100051"/>
          </a:xfrm>
        </p:spPr>
        <p:txBody>
          <a:bodyPr>
            <a:normAutofit/>
          </a:bodyPr>
          <a:lstStyle/>
          <a:p>
            <a:r>
              <a:rPr lang="ru-RU" sz="1400" b="1" dirty="0"/>
              <a:t>Регулирование управления рулем направления </a:t>
            </a:r>
          </a:p>
          <a:p>
            <a:r>
              <a:rPr lang="ru-RU" sz="1400" dirty="0"/>
              <a:t>Отклонение ножных педалей от нейтрального положения в обе стороны до упора равно 30°±1°. </a:t>
            </a:r>
          </a:p>
          <a:p>
            <a:r>
              <a:rPr lang="ru-RU" sz="1400" dirty="0"/>
              <a:t>Порядок регулирования рулем поворота следующий: </a:t>
            </a:r>
          </a:p>
          <a:p>
            <a:r>
              <a:rPr lang="ru-RU" sz="1400" dirty="0"/>
              <a:t>— при ослабленных тросах зафиксировать левую педаль и руль поворота в нейтральном положении и отрегулировать тросы, натянув их с усилием 40—45 кгс; </a:t>
            </a:r>
          </a:p>
          <a:p>
            <a:r>
              <a:rPr lang="ru-RU" sz="1400" dirty="0"/>
              <a:t>— регулируя тягу между левой и правой педалями (рис.7.4 поз.26), установить правую педаль в нейтральное положение; </a:t>
            </a:r>
          </a:p>
          <a:p>
            <a:r>
              <a:rPr lang="ru-RU" sz="1400" dirty="0"/>
              <a:t>— снять фиксаторы и, отклоняя левую педаль в обе стороны до упоров, проверить углы отклонения руля. </a:t>
            </a:r>
          </a:p>
          <a:p>
            <a:r>
              <a:rPr lang="ru-RU" sz="1400" dirty="0"/>
              <a:t>Отклонение руля направления в обе стороны должно быть 28°</a:t>
            </a:r>
            <a:r>
              <a:rPr lang="ru-RU" sz="1400" baseline="-25000" dirty="0"/>
              <a:t>-2</a:t>
            </a:r>
            <a:r>
              <a:rPr lang="ru-RU" sz="1400" baseline="30000" dirty="0"/>
              <a:t>+1 </a:t>
            </a:r>
            <a:r>
              <a:rPr lang="ru-RU" sz="1400" dirty="0"/>
              <a:t> или 393</a:t>
            </a:r>
            <a:r>
              <a:rPr lang="ru-RU" sz="1400" baseline="30000" dirty="0"/>
              <a:t>о</a:t>
            </a:r>
            <a:r>
              <a:rPr lang="ru-RU" sz="1400" baseline="-25000" dirty="0"/>
              <a:t>-28</a:t>
            </a:r>
            <a:r>
              <a:rPr lang="ru-RU" sz="1400" baseline="30000" dirty="0"/>
              <a:t>+13</a:t>
            </a:r>
            <a:r>
              <a:rPr lang="ru-RU" sz="1400" dirty="0"/>
              <a:t> мм по задней кромке руля в плоскости  нервюры № 6. </a:t>
            </a:r>
          </a:p>
          <a:p>
            <a:endParaRPr lang="ru-RU" dirty="0"/>
          </a:p>
        </p:txBody>
      </p:sp>
      <p:pic>
        <p:nvPicPr>
          <p:cNvPr id="7" name="Рисунок 6"/>
          <p:cNvPicPr>
            <a:picLocks noChangeAspect="1"/>
          </p:cNvPicPr>
          <p:nvPr/>
        </p:nvPicPr>
        <p:blipFill>
          <a:blip r:embed="rId2"/>
          <a:stretch>
            <a:fillRect/>
          </a:stretch>
        </p:blipFill>
        <p:spPr>
          <a:xfrm>
            <a:off x="3009900" y="2662237"/>
            <a:ext cx="6172200" cy="1533525"/>
          </a:xfrm>
          <a:prstGeom prst="rect">
            <a:avLst/>
          </a:prstGeom>
        </p:spPr>
      </p:pic>
    </p:spTree>
    <p:extLst>
      <p:ext uri="{BB962C8B-B14F-4D97-AF65-F5344CB8AC3E}">
        <p14:creationId xmlns:p14="http://schemas.microsoft.com/office/powerpoint/2010/main" val="2671478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7649"/>
            <a:ext cx="10515600" cy="5869314"/>
          </a:xfrm>
        </p:spPr>
        <p:txBody>
          <a:bodyPr>
            <a:normAutofit fontScale="77500" lnSpcReduction="20000"/>
          </a:bodyPr>
          <a:lstStyle/>
          <a:p>
            <a:pPr algn="ctr"/>
            <a:r>
              <a:rPr lang="ru-RU" sz="1200" b="1" dirty="0"/>
              <a:t>Регулирование управления элеронами и закрылками </a:t>
            </a:r>
          </a:p>
          <a:p>
            <a:r>
              <a:rPr lang="ru-RU" sz="1050" dirty="0"/>
              <a:t>Регулирование управления элеронами и закрылками в обтянутых полотном крыльях затруднено, поэтому не следует нарушать заводскую регулировку. При замене регулируемых тяг нужно точно измерить их длины и по ним отрегулировать новые тяги. </a:t>
            </a:r>
          </a:p>
          <a:p>
            <a:r>
              <a:rPr lang="ru-RU" sz="1050" dirty="0"/>
              <a:t>В случае необходимости управление элеронами и закрылками должно регулироваться заново в определенной последовательности, как указано ниже. При этом управление в крыльях и в фюзеляже рекомендуется регулировать отдельно, а тяги подсоединять в последнюю очередь, отрегулировав их длину по месту. </a:t>
            </a:r>
          </a:p>
          <a:p>
            <a:r>
              <a:rPr lang="ru-RU" sz="1050" u="sng" dirty="0"/>
              <a:t>Регулирование управления элеронами и закрылками в верхнем крыле</a:t>
            </a:r>
            <a:r>
              <a:rPr lang="ru-RU" sz="1050" dirty="0"/>
              <a:t> выполняют одновременно, так как проводка управления элеронами и закрылками связана через механизмы зависания. </a:t>
            </a:r>
          </a:p>
          <a:p>
            <a:r>
              <a:rPr lang="ru-RU" sz="1050" dirty="0"/>
              <a:t>Порядок регулирования следующий: </a:t>
            </a:r>
          </a:p>
          <a:p>
            <a:r>
              <a:rPr lang="ru-RU" sz="1050" dirty="0"/>
              <a:t>— отсоединить тяги от механизма управления закрылками </a:t>
            </a:r>
            <a:r>
              <a:rPr lang="ru-RU" sz="1050" dirty="0" smtClean="0"/>
              <a:t>и </a:t>
            </a:r>
            <a:r>
              <a:rPr lang="ru-RU" sz="1050" dirty="0"/>
              <a:t>зафиксировать элерон и закрылок в нейтральном положении; </a:t>
            </a:r>
          </a:p>
          <a:p>
            <a:r>
              <a:rPr lang="ru-RU" sz="1050" i="1" dirty="0"/>
              <a:t>— </a:t>
            </a:r>
            <a:r>
              <a:rPr lang="ru-RU" sz="1050" dirty="0"/>
              <a:t>отрегулировать последовательно длины тяг так, чтобы каждая тяга приводила соответствующую качалку в положение, показанное на рис. 7.18, а. Для чего: тягой 3 установить качалку 2; тягой 5 установить качалку 6; тягой 8 установить качалку 7; тягой 4 установить качалку 1. Указанная последовательность дает возможность каждую тягу регулировать по одному разу. </a:t>
            </a:r>
          </a:p>
          <a:p>
            <a:pPr algn="r"/>
            <a:r>
              <a:rPr lang="ru-RU" sz="1050" dirty="0"/>
              <a:t> </a:t>
            </a:r>
            <a:r>
              <a:rPr lang="ru-RU" sz="1050" i="1" dirty="0"/>
              <a:t>Схема регулирования управления элеронами и закрылками в крыльях</a:t>
            </a:r>
            <a:r>
              <a:rPr lang="ru-RU" sz="1050" i="1" dirty="0" smtClean="0"/>
              <a:t>:</a:t>
            </a:r>
          </a:p>
          <a:p>
            <a:pPr algn="r"/>
            <a:r>
              <a:rPr lang="ru-RU" sz="1050" i="1" dirty="0" smtClean="0"/>
              <a:t> </a:t>
            </a:r>
            <a:r>
              <a:rPr lang="ru-RU" sz="1050" i="1" dirty="0"/>
              <a:t>а — правая отъемная часть верхнего крыла: </a:t>
            </a:r>
            <a:endParaRPr lang="ru-RU" sz="1050" dirty="0"/>
          </a:p>
          <a:p>
            <a:pPr algn="r"/>
            <a:r>
              <a:rPr lang="ru-RU" sz="1050" i="1" dirty="0"/>
              <a:t>1— передаточная (ходовая) качалка управления элеронами</a:t>
            </a:r>
            <a:r>
              <a:rPr lang="ru-RU" sz="1050" i="1" dirty="0" smtClean="0"/>
              <a:t>;</a:t>
            </a:r>
          </a:p>
          <a:p>
            <a:pPr algn="r"/>
            <a:r>
              <a:rPr lang="ru-RU" sz="1050" i="1" dirty="0" smtClean="0"/>
              <a:t> </a:t>
            </a:r>
            <a:r>
              <a:rPr lang="ru-RU" sz="1050" i="1" dirty="0"/>
              <a:t>2— качалка отклонения закрылка; </a:t>
            </a:r>
            <a:endParaRPr lang="ru-RU" sz="1050" i="1" dirty="0" smtClean="0"/>
          </a:p>
          <a:p>
            <a:pPr algn="r"/>
            <a:r>
              <a:rPr lang="ru-RU" sz="1050" i="1" dirty="0" smtClean="0"/>
              <a:t>3</a:t>
            </a:r>
            <a:r>
              <a:rPr lang="ru-RU" sz="1050" i="1" dirty="0"/>
              <a:t>— тяга к закрылку</a:t>
            </a:r>
            <a:r>
              <a:rPr lang="ru-RU" sz="1050" i="1" dirty="0" smtClean="0"/>
              <a:t>;</a:t>
            </a:r>
          </a:p>
          <a:p>
            <a:pPr algn="r"/>
            <a:r>
              <a:rPr lang="ru-RU" sz="1050" i="1" dirty="0" smtClean="0"/>
              <a:t> </a:t>
            </a:r>
            <a:r>
              <a:rPr lang="ru-RU" sz="1050" i="1" dirty="0"/>
              <a:t>4— тяга элерона; </a:t>
            </a:r>
            <a:endParaRPr lang="ru-RU" sz="1050" i="1" dirty="0" smtClean="0"/>
          </a:p>
          <a:p>
            <a:pPr algn="r"/>
            <a:r>
              <a:rPr lang="ru-RU" sz="1050" i="1" dirty="0" smtClean="0"/>
              <a:t>5</a:t>
            </a:r>
            <a:r>
              <a:rPr lang="ru-RU" sz="1050" i="1" dirty="0"/>
              <a:t>— тяга к качалке зависания элерона</a:t>
            </a:r>
            <a:r>
              <a:rPr lang="ru-RU" sz="1050" i="1" dirty="0" smtClean="0"/>
              <a:t>;</a:t>
            </a:r>
          </a:p>
          <a:p>
            <a:pPr algn="r"/>
            <a:r>
              <a:rPr lang="ru-RU" sz="1050" i="1" dirty="0" smtClean="0"/>
              <a:t> </a:t>
            </a:r>
            <a:r>
              <a:rPr lang="ru-RU" sz="1050" i="1" dirty="0"/>
              <a:t>6— Г-образная качалка зависания элерона</a:t>
            </a:r>
            <a:r>
              <a:rPr lang="ru-RU" sz="1050" i="1" dirty="0" smtClean="0"/>
              <a:t>;</a:t>
            </a:r>
          </a:p>
          <a:p>
            <a:pPr algn="r"/>
            <a:r>
              <a:rPr lang="ru-RU" sz="1050" i="1" dirty="0" smtClean="0"/>
              <a:t> </a:t>
            </a:r>
            <a:r>
              <a:rPr lang="ru-RU" sz="1050" i="1" dirty="0"/>
              <a:t>7— качалка отклонения элерона</a:t>
            </a:r>
            <a:r>
              <a:rPr lang="ru-RU" sz="1050" i="1" dirty="0" smtClean="0"/>
              <a:t>;</a:t>
            </a:r>
          </a:p>
          <a:p>
            <a:pPr algn="r"/>
            <a:r>
              <a:rPr lang="ru-RU" sz="1050" i="1" dirty="0" smtClean="0"/>
              <a:t> </a:t>
            </a:r>
            <a:r>
              <a:rPr lang="ru-RU" sz="1050" i="1" dirty="0"/>
              <a:t>8— тяга к </a:t>
            </a:r>
            <a:r>
              <a:rPr lang="ru-RU" sz="1050" i="1" dirty="0" smtClean="0"/>
              <a:t>элерону</a:t>
            </a:r>
          </a:p>
          <a:p>
            <a:pPr algn="r"/>
            <a:r>
              <a:rPr lang="ru-RU" sz="1050" i="1" dirty="0" smtClean="0"/>
              <a:t>; </a:t>
            </a:r>
            <a:r>
              <a:rPr lang="ru-RU" sz="1050" i="1" dirty="0"/>
              <a:t>б — правая отъемная часть нижнего крыла: </a:t>
            </a:r>
            <a:endParaRPr lang="ru-RU" sz="1050" dirty="0"/>
          </a:p>
          <a:p>
            <a:pPr algn="r"/>
            <a:r>
              <a:rPr lang="ru-RU" sz="1050" i="1" dirty="0"/>
              <a:t>1— качалка отклонения корневого закрылка; </a:t>
            </a:r>
            <a:endParaRPr lang="ru-RU" sz="1050" i="1" dirty="0" smtClean="0"/>
          </a:p>
          <a:p>
            <a:pPr algn="r"/>
            <a:r>
              <a:rPr lang="ru-RU" sz="1050" i="1" dirty="0" smtClean="0"/>
              <a:t>2</a:t>
            </a:r>
            <a:r>
              <a:rPr lang="ru-RU" sz="1050" i="1" dirty="0"/>
              <a:t>— тяга к корневому закрылку</a:t>
            </a:r>
            <a:r>
              <a:rPr lang="ru-RU" sz="1050" i="1" dirty="0" smtClean="0"/>
              <a:t>;</a:t>
            </a:r>
          </a:p>
          <a:p>
            <a:pPr algn="r"/>
            <a:r>
              <a:rPr lang="ru-RU" sz="1050" i="1" dirty="0" smtClean="0"/>
              <a:t> </a:t>
            </a:r>
            <a:r>
              <a:rPr lang="ru-RU" sz="1050" i="1" dirty="0"/>
              <a:t>3— тяга; </a:t>
            </a:r>
            <a:endParaRPr lang="ru-RU" sz="1050" i="1" dirty="0" smtClean="0"/>
          </a:p>
          <a:p>
            <a:pPr algn="r"/>
            <a:r>
              <a:rPr lang="ru-RU" sz="1050" i="1" dirty="0" smtClean="0"/>
              <a:t>4</a:t>
            </a:r>
            <a:r>
              <a:rPr lang="ru-RU" sz="1050" i="1" dirty="0"/>
              <a:t>— качалка отклонения концевого закрылка</a:t>
            </a:r>
            <a:r>
              <a:rPr lang="ru-RU" sz="1050" i="1" dirty="0" smtClean="0"/>
              <a:t>;</a:t>
            </a:r>
          </a:p>
          <a:p>
            <a:pPr algn="r"/>
            <a:r>
              <a:rPr lang="ru-RU" sz="1050" i="1" dirty="0" smtClean="0"/>
              <a:t> </a:t>
            </a:r>
            <a:r>
              <a:rPr lang="ru-RU" sz="1050" i="1" dirty="0"/>
              <a:t>5— тяга к концевому закрылку </a:t>
            </a:r>
            <a:endParaRPr lang="ru-RU" sz="1050" dirty="0"/>
          </a:p>
          <a:p>
            <a:pPr algn="r"/>
            <a:endParaRPr lang="ru-RU" sz="1050" dirty="0"/>
          </a:p>
          <a:p>
            <a:endParaRPr lang="ru-RU" dirty="0"/>
          </a:p>
        </p:txBody>
      </p:sp>
      <p:pic>
        <p:nvPicPr>
          <p:cNvPr id="4" name="Рисунок 3"/>
          <p:cNvPicPr>
            <a:picLocks noChangeAspect="1"/>
          </p:cNvPicPr>
          <p:nvPr/>
        </p:nvPicPr>
        <p:blipFill>
          <a:blip r:embed="rId2"/>
          <a:stretch>
            <a:fillRect/>
          </a:stretch>
        </p:blipFill>
        <p:spPr>
          <a:xfrm>
            <a:off x="1243514" y="2712327"/>
            <a:ext cx="4985314" cy="3083621"/>
          </a:xfrm>
          <a:prstGeom prst="rect">
            <a:avLst/>
          </a:prstGeom>
        </p:spPr>
      </p:pic>
    </p:spTree>
    <p:extLst>
      <p:ext uri="{BB962C8B-B14F-4D97-AF65-F5344CB8AC3E}">
        <p14:creationId xmlns:p14="http://schemas.microsoft.com/office/powerpoint/2010/main" val="1537200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30736"/>
            <a:ext cx="10515600" cy="5946227"/>
          </a:xfrm>
        </p:spPr>
        <p:txBody>
          <a:bodyPr>
            <a:normAutofit fontScale="55000" lnSpcReduction="20000"/>
          </a:bodyPr>
          <a:lstStyle/>
          <a:p>
            <a:r>
              <a:rPr lang="ru-RU" u="sng" dirty="0"/>
              <a:t>Регулирование управления закрылками в нижнем крыле.</a:t>
            </a:r>
            <a:r>
              <a:rPr lang="ru-RU" dirty="0"/>
              <a:t>  </a:t>
            </a:r>
          </a:p>
          <a:p>
            <a:r>
              <a:rPr lang="ru-RU" dirty="0"/>
              <a:t>Порядок регулирования следующий: </a:t>
            </a:r>
          </a:p>
          <a:p>
            <a:r>
              <a:rPr lang="ru-RU" i="1" dirty="0"/>
              <a:t>— </a:t>
            </a:r>
            <a:r>
              <a:rPr lang="ru-RU" dirty="0"/>
              <a:t>снять тяги управления закрылками в корневой части нижнего крыла </a:t>
            </a:r>
            <a:r>
              <a:rPr lang="ru-RU" dirty="0" smtClean="0"/>
              <a:t>и </a:t>
            </a:r>
            <a:r>
              <a:rPr lang="ru-RU" dirty="0"/>
              <a:t>зафиксировать корневой закрылок в нейтральном положении; </a:t>
            </a:r>
          </a:p>
          <a:p>
            <a:r>
              <a:rPr lang="ru-RU" i="1" dirty="0"/>
              <a:t>— </a:t>
            </a:r>
            <a:r>
              <a:rPr lang="ru-RU" dirty="0"/>
              <a:t>отрегулировать последовательно длины тяг так, чтобы каждая тяга приводила соответствующую ей качалку в положение, показанное на рис. 7.18, б. Для чего тягой 2 установить качалку 1; тягой 3 установить качалку 4; </a:t>
            </a:r>
            <a:r>
              <a:rPr lang="ru-RU" i="1" dirty="0"/>
              <a:t>— </a:t>
            </a:r>
            <a:r>
              <a:rPr lang="ru-RU" dirty="0"/>
              <a:t>не снимая фиксатора с корневого закрылка, отрегулировать тягу 5 так, чтобы концевой закрылок принял нейтральное положение. </a:t>
            </a:r>
          </a:p>
          <a:p>
            <a:r>
              <a:rPr lang="ru-RU" u="sng" dirty="0"/>
              <a:t>Регулирование управления элеронами в фюзеляже.</a:t>
            </a:r>
            <a:r>
              <a:rPr lang="ru-RU" dirty="0"/>
              <a:t> </a:t>
            </a:r>
          </a:p>
          <a:p>
            <a:r>
              <a:rPr lang="ru-RU" dirty="0"/>
              <a:t>Порядок регулирования следующий: </a:t>
            </a:r>
          </a:p>
          <a:p>
            <a:r>
              <a:rPr lang="ru-RU" i="1" dirty="0"/>
              <a:t>— </a:t>
            </a:r>
            <a:r>
              <a:rPr lang="ru-RU" dirty="0"/>
              <a:t>при ненатянутых тросах зафиксировать штурвал левой колонки в нейтральном положении; </a:t>
            </a:r>
          </a:p>
          <a:p>
            <a:r>
              <a:rPr lang="ru-RU" i="1" dirty="0"/>
              <a:t>— </a:t>
            </a:r>
            <a:r>
              <a:rPr lang="ru-RU" dirty="0"/>
              <a:t>отрегулировать тросы управления элеронами, идущие от левого штурвала так, чтобы концевые шарниры качалки (рис. 7.8 поз.2) были на одинаковом расстоянии от шпангоута № 6. Тросы должны быть натянуты с усилием 60—65 кгс; </a:t>
            </a:r>
          </a:p>
          <a:p>
            <a:r>
              <a:rPr lang="ru-RU" i="1" dirty="0"/>
              <a:t>— </a:t>
            </a:r>
            <a:r>
              <a:rPr lang="ru-RU" dirty="0"/>
              <a:t>отрегулировать тросы управления элеронами, идущие от правого штурвала так, чтобы штурвал принял нейтральное положение. Тросы должны быть натянуты с усилием 60—65 кгс; </a:t>
            </a:r>
          </a:p>
          <a:p>
            <a:r>
              <a:rPr lang="ru-RU" i="1" dirty="0"/>
              <a:t>— </a:t>
            </a:r>
            <a:r>
              <a:rPr lang="ru-RU" dirty="0"/>
              <a:t>регулируя тяги в фюзеляже </a:t>
            </a:r>
            <a:r>
              <a:rPr lang="ru-RU" dirty="0" smtClean="0"/>
              <a:t>установить </a:t>
            </a:r>
            <a:r>
              <a:rPr lang="ru-RU" dirty="0"/>
              <a:t>верхние качалки (поз.14) на верхней коробке механизма управления закрылками так, чтобы плечи обеих качалок были параллельны оси самолета; </a:t>
            </a:r>
          </a:p>
          <a:p>
            <a:r>
              <a:rPr lang="ru-RU" i="1" dirty="0"/>
              <a:t>— </a:t>
            </a:r>
            <a:r>
              <a:rPr lang="ru-RU" dirty="0"/>
              <a:t>не снимая стопоров с элеронов, закрылков и штурвала, отрегулировать по длине </a:t>
            </a:r>
            <a:r>
              <a:rPr lang="ru-RU" dirty="0" smtClean="0"/>
              <a:t>тяги и </a:t>
            </a:r>
            <a:r>
              <a:rPr lang="ru-RU" dirty="0"/>
              <a:t>присоединить их к верхним качалкам на верхней коробке механизма УЗ-1АМ и к качалкам в верхнем крыле; </a:t>
            </a:r>
            <a:r>
              <a:rPr lang="ru-RU" i="1" dirty="0"/>
              <a:t>— </a:t>
            </a:r>
            <a:r>
              <a:rPr lang="ru-RU" dirty="0"/>
              <a:t>снять стопоры с элеронов и </a:t>
            </a:r>
            <a:r>
              <a:rPr lang="ru-RU" dirty="0" smtClean="0"/>
              <a:t>штурвала </a:t>
            </a:r>
            <a:r>
              <a:rPr lang="ru-RU" dirty="0"/>
              <a:t>(с закрылков стопор не снимать) и повернуть левый штурвал так, чтобы левый элерон отклонился вверх на 30°</a:t>
            </a:r>
            <a:r>
              <a:rPr lang="ru-RU" baseline="-25000" dirty="0"/>
              <a:t>-1,5</a:t>
            </a:r>
            <a:r>
              <a:rPr lang="ru-RU" baseline="30000" dirty="0"/>
              <a:t>+1</a:t>
            </a:r>
            <a:r>
              <a:rPr lang="ru-RU" dirty="0"/>
              <a:t> или на 263</a:t>
            </a:r>
            <a:r>
              <a:rPr lang="ru-RU" baseline="-25000" dirty="0"/>
              <a:t>-13</a:t>
            </a:r>
            <a:r>
              <a:rPr lang="ru-RU" baseline="30000" dirty="0"/>
              <a:t>+8</a:t>
            </a:r>
            <a:r>
              <a:rPr lang="ru-RU" dirty="0"/>
              <a:t> мм по задней кромке элерона. При этом правый элерон должен опуститься на 14°</a:t>
            </a:r>
            <a:r>
              <a:rPr lang="ru-RU" baseline="-25000" dirty="0"/>
              <a:t>-1,5</a:t>
            </a:r>
            <a:r>
              <a:rPr lang="ru-RU" baseline="30000" dirty="0"/>
              <a:t>+1</a:t>
            </a:r>
            <a:r>
              <a:rPr lang="ru-RU" dirty="0"/>
              <a:t> или на 124</a:t>
            </a:r>
            <a:r>
              <a:rPr lang="ru-RU" baseline="-25000" dirty="0"/>
              <a:t>-13</a:t>
            </a:r>
            <a:r>
              <a:rPr lang="ru-RU" baseline="30000" dirty="0"/>
              <a:t>+8</a:t>
            </a:r>
            <a:r>
              <a:rPr lang="ru-RU" dirty="0"/>
              <a:t> мм при замере по задней кромке. </a:t>
            </a:r>
            <a:r>
              <a:rPr lang="ru-RU" i="1" dirty="0"/>
              <a:t>— </a:t>
            </a:r>
            <a:r>
              <a:rPr lang="ru-RU" dirty="0"/>
              <a:t>не меняя положения штурвала, отрегулировать левые упоры обоих штурвалов; </a:t>
            </a:r>
          </a:p>
          <a:p>
            <a:r>
              <a:rPr lang="ru-RU" i="1" dirty="0"/>
              <a:t>— </a:t>
            </a:r>
            <a:r>
              <a:rPr lang="ru-RU" dirty="0"/>
              <a:t>повернув штурвалы вправо, таким же образом отрегулировать их правые упоры. </a:t>
            </a:r>
          </a:p>
          <a:p>
            <a:r>
              <a:rPr lang="ru-RU" u="sng" dirty="0"/>
              <a:t>Регулирование коробки механизмов управления закрылками.</a:t>
            </a:r>
            <a:r>
              <a:rPr lang="ru-RU" dirty="0"/>
              <a:t> </a:t>
            </a:r>
          </a:p>
          <a:p>
            <a:r>
              <a:rPr lang="ru-RU" dirty="0"/>
              <a:t>Механизм верхней и нижней коробок регулируются одинаково и в следующем порядке: </a:t>
            </a:r>
          </a:p>
          <a:p>
            <a:r>
              <a:rPr lang="ru-RU" i="1" dirty="0"/>
              <a:t>— </a:t>
            </a:r>
            <a:r>
              <a:rPr lang="ru-RU" dirty="0" smtClean="0"/>
              <a:t>тяги </a:t>
            </a:r>
            <a:r>
              <a:rPr lang="ru-RU" dirty="0"/>
              <a:t>от механизмов снять. Отрегулировать штифт </a:t>
            </a:r>
            <a:r>
              <a:rPr lang="ru-RU" dirty="0" smtClean="0"/>
              <a:t>заднего </a:t>
            </a:r>
            <a:r>
              <a:rPr lang="ru-RU" dirty="0"/>
              <a:t>концевого выключателя так, чтобы механизм управления закрылками останавливался концевым выключателем в заднем положении. Заднее положение проверяется по расстоянию от оси шарикоподшипников (рис. 7.15 поз.10) штока коробки до шпангоута № 8. Это расстояние равно 170 мм и соответствует убранному положению закрылков; </a:t>
            </a:r>
            <a:r>
              <a:rPr lang="ru-RU" i="1" dirty="0"/>
              <a:t>— </a:t>
            </a:r>
            <a:r>
              <a:rPr lang="ru-RU" dirty="0"/>
              <a:t>зафиксировать стопорами закрылки в нейтральном положении, отрегулировать тяги </a:t>
            </a:r>
            <a:r>
              <a:rPr lang="ru-RU" dirty="0" smtClean="0"/>
              <a:t>по </a:t>
            </a:r>
            <a:r>
              <a:rPr lang="ru-RU" dirty="0"/>
              <a:t>месту и присоединить их к качалкам коробок и качалкам в крыльях; </a:t>
            </a:r>
          </a:p>
          <a:p>
            <a:r>
              <a:rPr lang="ru-RU" i="1" dirty="0"/>
              <a:t>— </a:t>
            </a:r>
            <a:r>
              <a:rPr lang="ru-RU" dirty="0"/>
              <a:t>снять стопоры с закрылков; </a:t>
            </a:r>
          </a:p>
          <a:p>
            <a:r>
              <a:rPr lang="ru-RU" i="1" dirty="0"/>
              <a:t>— </a:t>
            </a:r>
            <a:r>
              <a:rPr lang="ru-RU" dirty="0"/>
              <a:t>отрегулировать штифт переднего концевого выключателя </a:t>
            </a:r>
            <a:r>
              <a:rPr lang="ru-RU" dirty="0" smtClean="0"/>
              <a:t>так</a:t>
            </a:r>
            <a:r>
              <a:rPr lang="ru-RU" dirty="0"/>
              <a:t>, чтобы механизм управления закрылками останавливался при отклонении закрылков на 39,5°</a:t>
            </a:r>
            <a:r>
              <a:rPr lang="ru-RU" baseline="-25000" dirty="0"/>
              <a:t>—1</a:t>
            </a:r>
            <a:r>
              <a:rPr lang="ru-RU" dirty="0"/>
              <a:t>, что соответствует замеру по задней кромке верхних закрылков 316</a:t>
            </a:r>
            <a:r>
              <a:rPr lang="ru-RU" baseline="-25000" dirty="0"/>
              <a:t>-9</a:t>
            </a:r>
            <a:r>
              <a:rPr lang="ru-RU" dirty="0"/>
              <a:t> мм, нижних — 264</a:t>
            </a:r>
            <a:r>
              <a:rPr lang="ru-RU" baseline="-25000" dirty="0"/>
              <a:t>-7</a:t>
            </a:r>
            <a:r>
              <a:rPr lang="ru-RU" dirty="0"/>
              <a:t> мм. </a:t>
            </a:r>
          </a:p>
          <a:p>
            <a:endParaRPr lang="ru-RU" dirty="0"/>
          </a:p>
        </p:txBody>
      </p:sp>
    </p:spTree>
    <p:extLst>
      <p:ext uri="{BB962C8B-B14F-4D97-AF65-F5344CB8AC3E}">
        <p14:creationId xmlns:p14="http://schemas.microsoft.com/office/powerpoint/2010/main" val="3352862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ШТУРВАЛЬНАЯ УСТАНОВКА </a:t>
            </a:r>
            <a:endParaRPr lang="ru-RU" dirty="0"/>
          </a:p>
        </p:txBody>
      </p:sp>
      <p:sp>
        <p:nvSpPr>
          <p:cNvPr id="3" name="Объект 2"/>
          <p:cNvSpPr>
            <a:spLocks noGrp="1"/>
          </p:cNvSpPr>
          <p:nvPr>
            <p:ph idx="1"/>
          </p:nvPr>
        </p:nvSpPr>
        <p:spPr>
          <a:xfrm>
            <a:off x="838200" y="1690687"/>
            <a:ext cx="10515600" cy="5167313"/>
          </a:xfrm>
        </p:spPr>
        <p:txBody>
          <a:bodyPr>
            <a:normAutofit fontScale="92500"/>
          </a:bodyPr>
          <a:lstStyle/>
          <a:p>
            <a:r>
              <a:rPr lang="ru-RU" dirty="0" smtClean="0"/>
              <a:t>Управление рулем высоты и элеронами относится к ручному управлению и осуществляется при помощи штурвальной установки</a:t>
            </a:r>
          </a:p>
          <a:p>
            <a:endParaRPr lang="ru-RU" dirty="0" smtClean="0"/>
          </a:p>
          <a:p>
            <a:endParaRPr lang="ru-RU" dirty="0"/>
          </a:p>
          <a:p>
            <a:endParaRPr lang="ru-RU" dirty="0" smtClean="0"/>
          </a:p>
          <a:p>
            <a:endParaRPr lang="ru-RU" dirty="0"/>
          </a:p>
          <a:p>
            <a:endParaRPr lang="ru-RU" dirty="0" smtClean="0"/>
          </a:p>
          <a:p>
            <a:endParaRPr lang="ru-RU" dirty="0" smtClean="0"/>
          </a:p>
          <a:p>
            <a:r>
              <a:rPr lang="ru-RU" sz="1800" dirty="0" smtClean="0"/>
              <a:t>Штурвальная установка: 1— тяга; 2— поперечная труба; 3— коромысло педалей; 4— силовая балка; 5— ролики у шпангоута №1 тросов управления рулем высоты; 6— ролики у шпангоута №1 тросов управления рулем направления; 7— тросы управления рулем высоты; 8— ролики тросов управления элеронами от левой штурвальной колонки; 9— нижние ролики на шпангоуте №5; 10— тросы; 11— верхние ролики на шпангоуте №5; 12— левый штурвал;13,16— ролики тросов управления элеронами от правой штурвальной колонки; 14— левая штурвальная колонка 15— тросы управления элеронами от правой штурвальной колонки 17— правая штурвальная колонка; 18— правая педаль; 19— кронштейн правой педали </a:t>
            </a:r>
            <a:endParaRPr lang="ru-RU" sz="1800" dirty="0"/>
          </a:p>
          <a:p>
            <a:endParaRPr lang="ru-RU" dirty="0"/>
          </a:p>
        </p:txBody>
      </p:sp>
      <p:pic>
        <p:nvPicPr>
          <p:cNvPr id="4" name="Рисунок 3"/>
          <p:cNvPicPr>
            <a:picLocks noChangeAspect="1"/>
          </p:cNvPicPr>
          <p:nvPr/>
        </p:nvPicPr>
        <p:blipFill>
          <a:blip r:embed="rId2"/>
          <a:stretch>
            <a:fillRect/>
          </a:stretch>
        </p:blipFill>
        <p:spPr>
          <a:xfrm>
            <a:off x="4840880" y="2204302"/>
            <a:ext cx="3552825" cy="2290785"/>
          </a:xfrm>
          <a:prstGeom prst="rect">
            <a:avLst/>
          </a:prstGeom>
        </p:spPr>
      </p:pic>
    </p:spTree>
    <p:extLst>
      <p:ext uri="{BB962C8B-B14F-4D97-AF65-F5344CB8AC3E}">
        <p14:creationId xmlns:p14="http://schemas.microsoft.com/office/powerpoint/2010/main" val="52984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7649"/>
            <a:ext cx="10515600" cy="5869314"/>
          </a:xfrm>
        </p:spPr>
        <p:txBody>
          <a:bodyPr>
            <a:normAutofit/>
          </a:bodyPr>
          <a:lstStyle/>
          <a:p>
            <a:r>
              <a:rPr lang="ru-RU" sz="1600" dirty="0" smtClean="0"/>
              <a:t>Штурвальная установка состоит из поперечной дюралюминиевой трубы 2, изготовленной из материала Д16Т, двух штурвальных колонок коробчатого сечения 14 и 17, двух штурвалов 12. </a:t>
            </a:r>
          </a:p>
          <a:p>
            <a:r>
              <a:rPr lang="ru-RU" sz="1600" dirty="0" smtClean="0"/>
              <a:t>Поперечная дюралюминиевая труба ручного управления с узлами подвешена к внутренним стенкам продольных силовых балок пола кабины пилотов на двух кронштейнах В проушинах кронштейнов монтируются обоймы шарикоподшипников. Кронштейны приварены к узлам 4. Узлы, выполненные из стали, надеты на обжатые концы дюралюминиевой поперечной трубы 3 и приклепаны к ним заклепками. На узлах приварены вертикальные стаканы (гнезда) 10 под штурвальные колонки и на левом кронштейне — рычаги 5 для крепления тросов управления рулем высоты. </a:t>
            </a:r>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r>
              <a:rPr lang="ru-RU" sz="1600" dirty="0" smtClean="0"/>
              <a:t>1— болт; 2— кронштейн; 3— поперечная дюралюминиевая труба; 4— стальной узел; 5— рычаги управления рулем высоты; 6— серьга; 7— болт; 8— тросы; 9— левая силовая балка пола кабины пилотов; 10— вертикальный силовой стакан с двумя отверстиями для крепления штурвальных колонок </a:t>
            </a:r>
            <a:endParaRPr lang="ru-RU" sz="1600" dirty="0"/>
          </a:p>
        </p:txBody>
      </p:sp>
      <p:pic>
        <p:nvPicPr>
          <p:cNvPr id="4" name="Рисунок 3"/>
          <p:cNvPicPr>
            <a:picLocks noChangeAspect="1"/>
          </p:cNvPicPr>
          <p:nvPr/>
        </p:nvPicPr>
        <p:blipFill>
          <a:blip r:embed="rId2"/>
          <a:stretch>
            <a:fillRect/>
          </a:stretch>
        </p:blipFill>
        <p:spPr>
          <a:xfrm>
            <a:off x="4452937" y="2419350"/>
            <a:ext cx="3286125" cy="2019300"/>
          </a:xfrm>
          <a:prstGeom prst="rect">
            <a:avLst/>
          </a:prstGeom>
        </p:spPr>
      </p:pic>
    </p:spTree>
    <p:extLst>
      <p:ext uri="{BB962C8B-B14F-4D97-AF65-F5344CB8AC3E}">
        <p14:creationId xmlns:p14="http://schemas.microsoft.com/office/powerpoint/2010/main" val="152553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1850" y="136732"/>
            <a:ext cx="10729957" cy="6563171"/>
          </a:xfrm>
        </p:spPr>
        <p:txBody>
          <a:bodyPr>
            <a:normAutofit/>
          </a:bodyPr>
          <a:lstStyle/>
          <a:p>
            <a:pPr marL="0" indent="0">
              <a:buNone/>
            </a:pPr>
            <a:endParaRPr lang="ru-RU" dirty="0" smtClean="0"/>
          </a:p>
          <a:p>
            <a:endParaRPr lang="ru-RU" dirty="0"/>
          </a:p>
          <a:p>
            <a:endParaRPr lang="ru-RU" dirty="0" smtClean="0"/>
          </a:p>
          <a:p>
            <a:endParaRPr lang="ru-RU" dirty="0"/>
          </a:p>
          <a:p>
            <a:endParaRPr lang="ru-RU" dirty="0" smtClean="0"/>
          </a:p>
          <a:p>
            <a:endParaRPr lang="ru-RU" dirty="0" smtClean="0"/>
          </a:p>
          <a:p>
            <a:endParaRPr lang="ru-RU" dirty="0"/>
          </a:p>
          <a:p>
            <a:endParaRPr lang="ru-RU" dirty="0"/>
          </a:p>
          <a:p>
            <a:endParaRPr lang="ru-RU" dirty="0" smtClean="0"/>
          </a:p>
          <a:p>
            <a:pPr marL="0" indent="0">
              <a:buNone/>
            </a:pPr>
            <a:r>
              <a:rPr lang="ru-RU" sz="1700" dirty="0" smtClean="0"/>
              <a:t>1— поперечная труба ручного управления; 2— концевой узел поперечной трубы; 3— рычаги управления рулем высоты; 4— конусный болт; 5— левая силовая балка пола кабины летчиков; 6—стакан; 7— левая штурвальная колонка; 8— трос управления элеронами; 9— втулочно-роликовая цепь; 10— резиновый наконечник; 11— звездочка; 12— крышка штурвальной колонки; 13— шпонка; 14— ручка штурвала; 15— задний кронштейн оси штурвала; 16— ролики управления элеронами; 17— кронштейн подвески ручного управления; 18— верхний упор; 19— трубопроводы управления тормозами колес; 20— хомут чехла; 21— кронштейн редукционного клапана ПУ-7; 22— стояночный стопор тормоза; 23— винт; 24— рычаг; 25— передний кронштейн оси штурвала; 26— тяга; 27— ось штурвала; 28— гашетка управления тормозами колес; 29 и 31— барабаны штурвала; 30— крышка барабана штурвала; 32— упор штурвала; 33— чехол; 34— предохранитель; 35— ролики управления элеронами; 36— тросы управления рулем высоты; 37— нижний упор штурвальной колонки; 38— кронштейн штурвальной колонки </a:t>
            </a:r>
          </a:p>
          <a:p>
            <a:endParaRPr lang="ru-RU" dirty="0"/>
          </a:p>
        </p:txBody>
      </p:sp>
      <p:pic>
        <p:nvPicPr>
          <p:cNvPr id="5" name="Рисунок 4"/>
          <p:cNvPicPr>
            <a:picLocks noChangeAspect="1"/>
          </p:cNvPicPr>
          <p:nvPr/>
        </p:nvPicPr>
        <p:blipFill>
          <a:blip r:embed="rId2"/>
          <a:stretch>
            <a:fillRect/>
          </a:stretch>
        </p:blipFill>
        <p:spPr>
          <a:xfrm>
            <a:off x="3196128" y="230736"/>
            <a:ext cx="4018525" cy="3033757"/>
          </a:xfrm>
          <a:prstGeom prst="rect">
            <a:avLst/>
          </a:prstGeom>
        </p:spPr>
      </p:pic>
    </p:spTree>
    <p:extLst>
      <p:ext uri="{BB962C8B-B14F-4D97-AF65-F5344CB8AC3E}">
        <p14:creationId xmlns:p14="http://schemas.microsoft.com/office/powerpoint/2010/main" val="677403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9103"/>
            <a:ext cx="10515600" cy="5843677"/>
          </a:xfrm>
        </p:spPr>
        <p:txBody>
          <a:bodyPr>
            <a:normAutofit fontScale="92500" lnSpcReduction="20000"/>
          </a:bodyPr>
          <a:lstStyle/>
          <a:p>
            <a:r>
              <a:rPr lang="ru-RU" dirty="0" smtClean="0"/>
              <a:t>Штурвальные колонки— коробчатого сечения, склепаны из двух дюралюминиевых штампованных профилей конической формы. На нижние концы колонок надеты и приклепаны стальные стаканы 6 с приваренными кронштейнами 38 для крепления роликов управления элеронами 35.  В верхней части колонок приклепаны передний 25 и задний 15 кронштейны, в которых запрессованы обоймы двух шарикоподшипников под ось 27 штурвала. На заднем кронштейне ниже оси штурвала имеется трехгранный прилив (упор) 32, в который упираются головками </a:t>
            </a:r>
            <a:r>
              <a:rPr lang="ru-RU" dirty="0" err="1" smtClean="0"/>
              <a:t>регулирующиеся</a:t>
            </a:r>
            <a:r>
              <a:rPr lang="ru-RU" dirty="0" smtClean="0"/>
              <a:t> болты, ограничивающие угол отклонения штурвала величиной 90°. На левой штурвальной колонке спереди на болтах укреплен кронштейн 21 с редукционным клапаном ПУ-7. Каждая колонка вставлена в гнездо узла 2 и зафиксирована в нем двумя конусными болтами 4. Для ограничения отклонения штурвальных колонок на силовых балках пола установлены упоры: верхний — в вырезе балки и нижней 37 — под балкой. Штурвал состоит из стальной оси 27, полого барабана 31 и двух ручек 14. Ручки изготовлены из стальных труб, приваренных к полому барабану. Барабан со стороны пилота закрыт крышкой 30 из аминопласта, установленной на резьбе. Барабан при помощи фланца тремя болтами соединен с осью штурвала. На барабане левого штурвала имеется прорезь и два ушка для крепления тормозной гашетки 28. Внутри оси расположена тяга 26, связывающая тормозную гашетку и рычаг 24. При нажатии на тормозную гашетку 28 рычаг 24 обжимает толкатель клапана ПУ-7, в результате происходит затормаживание колес. Рычаг 24 можно зафиксировать в положении соответствующем заторможенным колесам с помощью стояночного стопора 22.  Ось штурвала 27 — точеная, пустотелая, смонтирована на двух шарикоподшипниках в верхней части штурвальных колонок и закреплена гайкой. Внутри колонки на оси штурвала, на шпонке посажена шестерня (звездочка) 11 с девятью зубцами, через которую перекинута втулочно-роликовая цепь (цепь </a:t>
            </a:r>
            <a:r>
              <a:rPr lang="ru-RU" dirty="0" err="1" smtClean="0"/>
              <a:t>Галля</a:t>
            </a:r>
            <a:r>
              <a:rPr lang="ru-RU" dirty="0" smtClean="0"/>
              <a:t>) 9. К концам цепи присоединены тросы 8, проходящие внутри колонки к нижним роликам 35, смонтированным на колонке. На ручках штурвалов установлены резиновые наконечники 10 и расположены кнопки включения командной радиостанции и самолетного переговорного устройства (СПУ). Жгуты электропроводов от кнопок проведены внутри ручек штурвалов сквозь барабан и колонку.  Для контроля состояния шестерни и цепи </a:t>
            </a:r>
            <a:r>
              <a:rPr lang="ru-RU" dirty="0" err="1" smtClean="0"/>
              <a:t>Галля</a:t>
            </a:r>
            <a:r>
              <a:rPr lang="ru-RU" dirty="0" smtClean="0"/>
              <a:t> на верхнем конце колонки на двух винтах установлена съемная крышка. </a:t>
            </a:r>
            <a:endParaRPr lang="ru-RU" dirty="0"/>
          </a:p>
        </p:txBody>
      </p:sp>
    </p:spTree>
    <p:extLst>
      <p:ext uri="{BB962C8B-B14F-4D97-AF65-F5344CB8AC3E}">
        <p14:creationId xmlns:p14="http://schemas.microsoft.com/office/powerpoint/2010/main" val="3822566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ПЕДАЛИ НОЖНОГО УПРАВЛЕНИЯ </a:t>
            </a:r>
            <a:endParaRPr lang="ru-RU" dirty="0"/>
          </a:p>
        </p:txBody>
      </p:sp>
      <p:sp>
        <p:nvSpPr>
          <p:cNvPr id="3" name="Объект 2"/>
          <p:cNvSpPr>
            <a:spLocks noGrp="1"/>
          </p:cNvSpPr>
          <p:nvPr>
            <p:ph idx="1"/>
          </p:nvPr>
        </p:nvSpPr>
        <p:spPr>
          <a:xfrm>
            <a:off x="1068936" y="1418601"/>
            <a:ext cx="10515600" cy="4775453"/>
          </a:xfrm>
        </p:spPr>
        <p:txBody>
          <a:bodyPr>
            <a:normAutofit fontScale="92500" lnSpcReduction="20000"/>
          </a:bodyPr>
          <a:lstStyle/>
          <a:p>
            <a:r>
              <a:rPr lang="ru-RU" sz="1600" dirty="0" smtClean="0"/>
              <a:t>Ножное управление двойное и предназначено для управления рулем направления. Каждая педаль ножного управления </a:t>
            </a:r>
            <a:r>
              <a:rPr lang="ru-RU" sz="1600" dirty="0" err="1" smtClean="0"/>
              <a:t>параллелограммного</a:t>
            </a:r>
            <a:r>
              <a:rPr lang="ru-RU" sz="1600" dirty="0" smtClean="0"/>
              <a:t> типа состоит из кронштейна 22, отлитого из алюминиевого сплава АЛ9, полой вертикальной стальной оси 23, двуплечего коромысла 13, приклепанного к оси, двух кронштейнов подножек 15, установленных по концам коромысел, двух регулирующийся по длине подножек 20, двух стальных тяг подножек 14 и гайки крепления оси в кронштейне 4. </a:t>
            </a:r>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r>
              <a:rPr lang="ru-RU" sz="1300" dirty="0" smtClean="0"/>
              <a:t>Левая педаль ножного управления: 1— трос; 2— сектор; 3— ограничительный упор сектора; 4— гайка; 5— левая силовая балка пола кабины пилотов; 6— трос; 7— стопор подножки; 8— винт; 9— дифференциал ПУ-8/1; 10— палец; 11— колпачок кронштейна; 12— колпачок коромысла; 13— коромысло педали; 14— выравнивающая тяга подножки педали (тяга параллелограмма); 15— кронштейн подножки; 16— стопор штока подножки; 17— направляющая штока; 18— шток подножки; 19— шариковый подшипник; 20— подножка; 21— верхний шариковый подшипник педали; 22— кронштейн педальной установки; 23— ось коромысла педали; 24— </a:t>
            </a:r>
            <a:r>
              <a:rPr lang="ru-RU" sz="1300" dirty="0" err="1" smtClean="0"/>
              <a:t>штауфер</a:t>
            </a:r>
            <a:r>
              <a:rPr lang="ru-RU" sz="1300" dirty="0" smtClean="0"/>
              <a:t>; 25— нижний шариковый подшипник педали; 26— тяга к рычагу правой педали; 27— рычаг сектора; 28— конусный болт крепления сектора на оси коромысла; 29— болт крепления кронштейна </a:t>
            </a:r>
            <a:endParaRPr lang="ru-RU" sz="1300" dirty="0"/>
          </a:p>
        </p:txBody>
      </p:sp>
      <p:pic>
        <p:nvPicPr>
          <p:cNvPr id="4" name="Рисунок 3"/>
          <p:cNvPicPr>
            <a:picLocks noChangeAspect="1"/>
          </p:cNvPicPr>
          <p:nvPr/>
        </p:nvPicPr>
        <p:blipFill>
          <a:blip r:embed="rId2"/>
          <a:stretch>
            <a:fillRect/>
          </a:stretch>
        </p:blipFill>
        <p:spPr>
          <a:xfrm>
            <a:off x="4802781" y="2341548"/>
            <a:ext cx="3629025" cy="2461188"/>
          </a:xfrm>
          <a:prstGeom prst="rect">
            <a:avLst/>
          </a:prstGeom>
        </p:spPr>
      </p:pic>
    </p:spTree>
    <p:extLst>
      <p:ext uri="{BB962C8B-B14F-4D97-AF65-F5344CB8AC3E}">
        <p14:creationId xmlns:p14="http://schemas.microsoft.com/office/powerpoint/2010/main" val="19128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10198"/>
            <a:ext cx="10515600" cy="5766765"/>
          </a:xfrm>
        </p:spPr>
        <p:txBody>
          <a:bodyPr>
            <a:normAutofit fontScale="92500" lnSpcReduction="10000"/>
          </a:bodyPr>
          <a:lstStyle/>
          <a:p>
            <a:r>
              <a:rPr lang="ru-RU" sz="1200" dirty="0" smtClean="0"/>
              <a:t>Кронштейн в нижней части имеет четыре ушка для крепления к силовой балке пола кабины пилотов четырьмя болтами 29, в верхней части спереди имеются приливы. Кронштейн в верхней и нижней частях имеет внутреннюю полость, в которой расточены гнезда. В каждое гнездо запрессованы наружные обоймы </a:t>
            </a:r>
            <a:r>
              <a:rPr lang="ru-RU" sz="1200" dirty="0" err="1" smtClean="0"/>
              <a:t>радиальноупорных</a:t>
            </a:r>
            <a:r>
              <a:rPr lang="ru-RU" sz="1200" dirty="0" smtClean="0"/>
              <a:t> подшипников (поз.21,25), на которых установлена ось коромысла. Полая ось коромысла выточена из стали. На верхнем участке оси имеется фланец, которым ось опирается на верхний подшипник 21. От перемещения вверх ось удерживается гайкой 4, навернутой на ось снизу и упирающейся своим верхним торцом в нижний подшипник 25. Смазка подшипников осуществляется через </a:t>
            </a:r>
            <a:r>
              <a:rPr lang="ru-RU" sz="1200" dirty="0" err="1" smtClean="0"/>
              <a:t>штауфер</a:t>
            </a:r>
            <a:r>
              <a:rPr lang="ru-RU" sz="1200" dirty="0" smtClean="0"/>
              <a:t> 24, ввернутый в корпус кронштейна педалей.  Между фланцем оси и ступицей коромысла установлен штампованный колпачок 12, защищающий верхний подшипник кронштейна от попадания грязи. Коромысло 13 двутаврового сечения, отштамповано из сплава АК6. Ось и коромысло, которое своей ступицей насажено на ось, соединены шестью стальными заклепками. К левой стороне коромысла левой педали крепится пружинная тяга управления дифференциалом ПУ-8/1 (поз.9). На концах коромысла сверху и снизу расточены гнезда, в которые запрессованы по два радиальных сферических шарикоподшипника 19, на которых смонтированы кронштейны подножек 15. Верхние шарикоподшипники закрыты штампованными колпачками. Подножки 20 с приклепанной к ним </a:t>
            </a:r>
            <a:r>
              <a:rPr lang="ru-RU" sz="1200" dirty="0" err="1" smtClean="0"/>
              <a:t>рифленкой</a:t>
            </a:r>
            <a:r>
              <a:rPr lang="ru-RU" sz="1200" dirty="0" smtClean="0"/>
              <a:t> укреплены на штоках 18 шарнирно и могут перемещаться вперед или назад в зависимости от роста пилота. Положение подножки регулируют, в зависимости от роста пилота, перестановкой штока в направляющей трубке кронштейна 17 подножки в три различных положения. Подножки на штоках и штоки в кронштейнах фиксируются пружинными стопорами (поз.7,16). На кронштейнах педалей спереди имеются приливы для крепления выравнивающих тяг подножек 14. Кронштейны подножек, штоки, каркас подножек и выравнивающие тяги изготовлены из стали. На нижнем конце оси левой педали двумя конусными болтами 28 укреплен сектор 2 с двумя канавками для крепления тросов (поз.1,6) управления рулем направления. Сектор имеет рычаг 27, которым он связан посредством тяги с ответным рычагом правой педали. На нижнем конце оси правой педали монтируется одноплечий рычаг для соединения посредством жесткой тяги 26 с рычагом 27 левой педали.  В рычагах установлены радиальные сферические шарикоподшипники. На секторе имеются два болта для крепления тросов руля направления, трехгранный выступ 3 для ограничения отклонения руля направления и отверстие для облегчения.  Крепление тросов к сектору показано на рис</a:t>
            </a:r>
          </a:p>
          <a:p>
            <a:endParaRPr lang="ru-RU" sz="1200" dirty="0"/>
          </a:p>
          <a:p>
            <a:endParaRPr lang="ru-RU" sz="1200" dirty="0" smtClean="0"/>
          </a:p>
          <a:p>
            <a:endParaRPr lang="ru-RU" sz="1200" dirty="0"/>
          </a:p>
          <a:p>
            <a:endParaRPr lang="ru-RU" sz="1200" dirty="0" smtClean="0"/>
          </a:p>
          <a:p>
            <a:endParaRPr lang="ru-RU" sz="1200" dirty="0"/>
          </a:p>
          <a:p>
            <a:endParaRPr lang="ru-RU" sz="1200" dirty="0" smtClean="0"/>
          </a:p>
          <a:p>
            <a:pPr algn="ctr"/>
            <a:r>
              <a:rPr lang="ru-RU" sz="1200" i="1" dirty="0"/>
              <a:t>Крепление тросов на секторе левой педали </a:t>
            </a:r>
            <a:r>
              <a:rPr lang="ru-RU" sz="1200" dirty="0" smtClean="0"/>
              <a:t> </a:t>
            </a:r>
          </a:p>
          <a:p>
            <a:r>
              <a:rPr lang="ru-RU" sz="1200" dirty="0" smtClean="0"/>
              <a:t>При отклонении руля направления влево трехгранный выступ сектора упирается в ребро кронштейна передних роликов, а при отклонении руля направления вправо трехгранный выступ утирается в ребро с угольником, приклепанным изнутри к левой силовой балке. Угольник расположен позади педалей. </a:t>
            </a:r>
          </a:p>
          <a:p>
            <a:endParaRPr lang="ru-RU" sz="1200" dirty="0" smtClean="0"/>
          </a:p>
          <a:p>
            <a:endParaRPr lang="ru-RU" sz="1200" dirty="0"/>
          </a:p>
          <a:p>
            <a:endParaRPr lang="ru-RU" sz="1200" dirty="0" smtClean="0"/>
          </a:p>
        </p:txBody>
      </p:sp>
      <p:pic>
        <p:nvPicPr>
          <p:cNvPr id="4" name="Рисунок 3"/>
          <p:cNvPicPr>
            <a:picLocks noChangeAspect="1"/>
          </p:cNvPicPr>
          <p:nvPr/>
        </p:nvPicPr>
        <p:blipFill>
          <a:blip r:embed="rId2"/>
          <a:stretch>
            <a:fillRect/>
          </a:stretch>
        </p:blipFill>
        <p:spPr>
          <a:xfrm>
            <a:off x="4933950" y="3293580"/>
            <a:ext cx="2324100" cy="1638300"/>
          </a:xfrm>
          <a:prstGeom prst="rect">
            <a:avLst/>
          </a:prstGeom>
        </p:spPr>
      </p:pic>
    </p:spTree>
    <p:extLst>
      <p:ext uri="{BB962C8B-B14F-4D97-AF65-F5344CB8AC3E}">
        <p14:creationId xmlns:p14="http://schemas.microsoft.com/office/powerpoint/2010/main" val="3518626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 ПРОВОДКА УПРАВЛЕНИЯ ЭЛЕРОНАМИ И РУЛЯМИ</a:t>
            </a:r>
            <a:endParaRPr lang="ru-RU" dirty="0"/>
          </a:p>
        </p:txBody>
      </p:sp>
      <p:sp>
        <p:nvSpPr>
          <p:cNvPr id="3" name="Объект 2"/>
          <p:cNvSpPr>
            <a:spLocks noGrp="1"/>
          </p:cNvSpPr>
          <p:nvPr>
            <p:ph idx="1"/>
          </p:nvPr>
        </p:nvSpPr>
        <p:spPr/>
        <p:txBody>
          <a:bodyPr>
            <a:normAutofit fontScale="85000" lnSpcReduction="20000"/>
          </a:bodyPr>
          <a:lstStyle/>
          <a:p>
            <a:r>
              <a:rPr lang="ru-RU" sz="1600" dirty="0" smtClean="0"/>
              <a:t>Проводка управления элеронами смешанного типа: от штурвалов до двуплечей качалки 16 на шпангоуте № 6 — тросовая и от двуплечей качалки до элеронов — жесткая. В проводке управления элеронами применяются особо гибкие тросы диаметром 4,5 или 5,1 мм. Тросы имеют антикоррозионное покрытие. Общая длина каждого из тросов от штурвала левого пилота до двуплечей качалки — 2850 мм; от штурвала правого пилота — 3560 мм. Конструкция торосов показана на рис. 7.7. Тросы управления элеронами проходят от цепи </a:t>
            </a:r>
            <a:r>
              <a:rPr lang="ru-RU" sz="1600" dirty="0" err="1" smtClean="0"/>
              <a:t>Галля</a:t>
            </a:r>
            <a:r>
              <a:rPr lang="ru-RU" sz="1600" dirty="0" smtClean="0"/>
              <a:t> на штурвальных колонках до двуплечей качалки 16 по двум </a:t>
            </a:r>
            <a:r>
              <a:rPr lang="ru-RU" sz="1600" dirty="0" err="1" smtClean="0"/>
              <a:t>одноканавочным</a:t>
            </a:r>
            <a:r>
              <a:rPr lang="ru-RU" sz="1600" dirty="0" smtClean="0"/>
              <a:t> роликам с шарикоподшипниками, установленными внизу на штурвальных колонках**. Ролики 3 на левой колонке установлены в продольной плоскости самолета. На правой колонке ролики 5 установлены под углом 30° влево от продольной оси самолета. От роликов 5 на правой штурвальной колонке тросы проходят по роликам 4, установленным в горизонтальном положении на правом борту  левой силовой балки на кронштейнах, приклепанных к стенке балки. Далее все четыре троса управления элеронами проходят под левой силовой балкой и через нижний роликовый узел на шпангоуте № 5 (поз.2) по двум </a:t>
            </a:r>
            <a:r>
              <a:rPr lang="ru-RU" sz="1600" dirty="0" err="1" smtClean="0"/>
              <a:t>двухканавочным</a:t>
            </a:r>
            <a:r>
              <a:rPr lang="ru-RU" sz="1600" dirty="0" smtClean="0"/>
              <a:t> роликам с подшипниками вдоль левой стенки шпангоута № 5 проходят вверх на верхний роликовый узел шпангоута № 5 (поз.1) и через два ролика — к </a:t>
            </a:r>
            <a:r>
              <a:rPr lang="ru-RU" sz="1600" dirty="0" err="1" smtClean="0"/>
              <a:t>тандерам</a:t>
            </a:r>
            <a:r>
              <a:rPr lang="ru-RU" sz="1600" dirty="0" smtClean="0"/>
              <a:t> 9, расположенным у качалки 16 на шпангоуте № 6. Нижний роликовый узел шпангоута № 5 состоит из шести </a:t>
            </a:r>
            <a:r>
              <a:rPr lang="ru-RU" sz="1600" dirty="0" err="1" smtClean="0"/>
              <a:t>одноканавочных</a:t>
            </a:r>
            <a:r>
              <a:rPr lang="ru-RU" sz="1600" dirty="0" smtClean="0"/>
              <a:t> роликов для прохода тросов руля высоты и руля направления и двух </a:t>
            </a:r>
            <a:r>
              <a:rPr lang="ru-RU" sz="1600" dirty="0" err="1" smtClean="0"/>
              <a:t>двухканавочных</a:t>
            </a:r>
            <a:r>
              <a:rPr lang="ru-RU" sz="1600" dirty="0" smtClean="0"/>
              <a:t> роликов для тросов элеронов. Ролики смонтированы на общем болте в кронштейне, изготовленном из сплава АК6. Кронштейн приклепан к левой силовой балке пола кабины пилотов и к шпангоуту № 5 фюзеляжа.</a:t>
            </a:r>
            <a:endParaRPr lang="ru-RU" sz="1600" dirty="0"/>
          </a:p>
        </p:txBody>
      </p:sp>
    </p:spTree>
    <p:extLst>
      <p:ext uri="{BB962C8B-B14F-4D97-AF65-F5344CB8AC3E}">
        <p14:creationId xmlns:p14="http://schemas.microsoft.com/office/powerpoint/2010/main" val="1189811079"/>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Slice</Template>
  <TotalTime>57</TotalTime>
  <Words>4688</Words>
  <Application>Microsoft Office PowerPoint</Application>
  <PresentationFormat>Широкоэкранный</PresentationFormat>
  <Paragraphs>235</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Trebuchet MS</vt:lpstr>
      <vt:lpstr>Wingdings 3</vt:lpstr>
      <vt:lpstr>Грань</vt:lpstr>
      <vt:lpstr>Система управления самолета Ан-2. </vt:lpstr>
      <vt:lpstr>ОБЩИЕ СВЕДЕНИЯ О СИСТЕМЕ УПРАВЛЕНИЯ </vt:lpstr>
      <vt:lpstr> ШТУРВАЛЬНАЯ УСТАНОВКА </vt:lpstr>
      <vt:lpstr>Презентация PowerPoint</vt:lpstr>
      <vt:lpstr>Презентация PowerPoint</vt:lpstr>
      <vt:lpstr>Презентация PowerPoint</vt:lpstr>
      <vt:lpstr>ПЕДАЛИ НОЖНОГО УПРАВЛЕНИЯ </vt:lpstr>
      <vt:lpstr>Презентация PowerPoint</vt:lpstr>
      <vt:lpstr> ПРОВОДКА УПРАВЛЕНИЯ ЭЛЕРОНАМИ И РУЛЯМИ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УПРАВЛЕНИЕ ЗАКРЫЛКАМИ </vt:lpstr>
      <vt:lpstr>Презентация PowerPoint</vt:lpstr>
      <vt:lpstr>Презентация PowerPoint</vt:lpstr>
      <vt:lpstr>УПРАВЛЕНИЕ ТРИММЕРАМИ </vt:lpstr>
      <vt:lpstr> РЕГУЛИРОВАНИЕ СИСТЕМЫ УПРАВЛЕНИЯ САМОЛЕТОМ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управления самолета Ан-2.</dc:title>
  <dc:creator>Денис Стародубцев</dc:creator>
  <cp:lastModifiedBy>Денис Стародубцев</cp:lastModifiedBy>
  <cp:revision>8</cp:revision>
  <dcterms:created xsi:type="dcterms:W3CDTF">2015-02-06T14:43:40Z</dcterms:created>
  <dcterms:modified xsi:type="dcterms:W3CDTF">2015-02-06T15:41:07Z</dcterms:modified>
</cp:coreProperties>
</file>