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40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49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3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9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5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9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9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4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4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7CB6D-74E7-48E6-A370-0239370A60F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5E3D-8B06-4E31-B68E-263585AD6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1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4301"/>
            <a:ext cx="9144000" cy="1328738"/>
          </a:xfrm>
        </p:spPr>
        <p:txBody>
          <a:bodyPr/>
          <a:lstStyle/>
          <a:p>
            <a:r>
              <a:rPr lang="ru-RU" dirty="0" smtClean="0"/>
              <a:t>Оперение самолета Ан-2.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43040"/>
            <a:ext cx="12192000" cy="252888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/>
              <a:t>   ОБЩАЯ ХАРАКТЕРИСТИКА ХВОСТОВОГО ОПЕРЕНИЯ</a:t>
            </a:r>
          </a:p>
          <a:p>
            <a:pPr algn="l"/>
            <a:r>
              <a:rPr lang="ru-RU" dirty="0" smtClean="0"/>
              <a:t>Хвостовое оперение предназначено для обеспечения продольной и путевой устойчивости и управляемости</a:t>
            </a:r>
          </a:p>
          <a:p>
            <a:pPr algn="l"/>
            <a:r>
              <a:rPr lang="ru-RU" dirty="0" smtClean="0"/>
              <a:t>самолета. На самолете Ан-2 применено однокилевое хвостовое оперение с высокорасположенным подкосным</a:t>
            </a:r>
          </a:p>
          <a:p>
            <a:pPr algn="l"/>
            <a:r>
              <a:rPr lang="ru-RU" dirty="0" smtClean="0"/>
              <a:t>стабилизатором и килем, расположенным симметрично продольной оси самолета. Хвостовое оперение состоит</a:t>
            </a:r>
          </a:p>
          <a:p>
            <a:pPr algn="l"/>
            <a:r>
              <a:rPr lang="ru-RU" dirty="0" smtClean="0"/>
              <a:t>из  горизонтального  и  вертикального.  К  горизонтальному  оперению  относятся:  стабилизатор  с  двумя</a:t>
            </a:r>
          </a:p>
          <a:p>
            <a:pPr algn="l"/>
            <a:r>
              <a:rPr lang="ru-RU" dirty="0" smtClean="0"/>
              <a:t>штампованными  подкосами  и  руль  высоты  с  триммером.  Вертикальное  оперение  состоит  из  киля  и  руля</a:t>
            </a:r>
          </a:p>
          <a:p>
            <a:pPr algn="l"/>
            <a:r>
              <a:rPr lang="ru-RU" dirty="0" smtClean="0"/>
              <a:t>поворота с триммером.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79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8" y="137249"/>
            <a:ext cx="120634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Раскос стабилизатора</a:t>
            </a:r>
          </a:p>
          <a:p>
            <a:r>
              <a:rPr lang="ru-RU" dirty="0" smtClean="0"/>
              <a:t>Раскос  стабилизатора(рис. 4.4)  связывает  задний  лонжерон  стабилизатора  с  узлом,  установленным  на</a:t>
            </a:r>
          </a:p>
          <a:p>
            <a:r>
              <a:rPr lang="ru-RU" dirty="0" smtClean="0"/>
              <a:t>верхней части шпангоута №23 и служит для подкрепления заднего лонжерона в месте установки центральной</a:t>
            </a:r>
          </a:p>
          <a:p>
            <a:r>
              <a:rPr lang="ru-RU" dirty="0" smtClean="0"/>
              <a:t>опоры руля высоты.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225" y="1185861"/>
            <a:ext cx="7500938" cy="170021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43225" y="2886074"/>
            <a:ext cx="7500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4.4. Раскос стабилизатора: </a:t>
            </a:r>
          </a:p>
          <a:p>
            <a:r>
              <a:rPr lang="ru-RU" dirty="0" smtClean="0"/>
              <a:t>1— проушина для крепления раскоса к шпангоуту №23; 2— проушины для крепления раскоса к заднему</a:t>
            </a:r>
          </a:p>
          <a:p>
            <a:r>
              <a:rPr lang="ru-RU" dirty="0" smtClean="0"/>
              <a:t>лонжерону стабилизатора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" y="4086403"/>
            <a:ext cx="121277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Раскос сварной конструкции представляет собой две сваренные под углом трубы из стали ЗОХГСА. По</a:t>
            </a:r>
          </a:p>
          <a:p>
            <a:r>
              <a:rPr lang="ru-RU" dirty="0" smtClean="0"/>
              <a:t>вершинам раскоса  пропилены  пазы,  в которые  вварены  штампованные  проушины,  изготовленные  из  стали</a:t>
            </a:r>
          </a:p>
          <a:p>
            <a:r>
              <a:rPr lang="ru-RU" dirty="0" smtClean="0"/>
              <a:t>ЗОХГСА, служащие для крепления раскоса к шпангоуту №23 фюзеляжа и к заднему лонжерону стабилизатора.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6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8" y="814387"/>
            <a:ext cx="112585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Руль высоты</a:t>
            </a:r>
          </a:p>
          <a:p>
            <a:r>
              <a:rPr lang="ru-RU" dirty="0" smtClean="0"/>
              <a:t>Руль высоты состоит из двух половин, симметрично расположенных относительно продольной оси самолета</a:t>
            </a:r>
          </a:p>
          <a:p>
            <a:r>
              <a:rPr lang="ru-RU" dirty="0" smtClean="0"/>
              <a:t>и соединенных между собой с помощью фланцев четырьмя болтами. </a:t>
            </a:r>
          </a:p>
          <a:p>
            <a:r>
              <a:rPr lang="ru-RU" dirty="0" smtClean="0"/>
              <a:t>Руль высоты вписывается в общий профиль горизонтального оперения и подвешен в пяти точках к заднему</a:t>
            </a:r>
          </a:p>
          <a:p>
            <a:r>
              <a:rPr lang="ru-RU" dirty="0" smtClean="0"/>
              <a:t>лонжерону стабилизатора. Передняя кромка руля параллельна заднему лонжерону стабилизатора и на концах</a:t>
            </a:r>
          </a:p>
          <a:p>
            <a:r>
              <a:rPr lang="ru-RU" dirty="0" smtClean="0"/>
              <a:t>закругляется. На левой половине руля, по задней кромке, установлен триммер. </a:t>
            </a:r>
          </a:p>
          <a:p>
            <a:r>
              <a:rPr lang="ru-RU" dirty="0" smtClean="0"/>
              <a:t>Руль  высоты  имеет24% аэродинамическую  компенсацию,  облегчающую  управление  рулем,  и105% </a:t>
            </a:r>
          </a:p>
          <a:p>
            <a:r>
              <a:rPr lang="ru-RU" dirty="0" smtClean="0"/>
              <a:t>весовую балансировку, предохраняющую руль от вибраций на всем диапазоне скоростей. Каждая  половина  руля  состоит  из  каркаса,  полотняной  обшивки,  узлов  подвески  и  грузов  весовой</a:t>
            </a:r>
          </a:p>
          <a:p>
            <a:r>
              <a:rPr lang="ru-RU" dirty="0" smtClean="0"/>
              <a:t>балансировки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26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0650" y="68045"/>
            <a:ext cx="937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Каркас руля высоты(рис. 4.5) состоит из лонжерона, нервюр, обода и металлической обшивки.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0" y="714376"/>
            <a:ext cx="8724900" cy="38576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90650" y="4572000"/>
            <a:ext cx="8724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4.5. Каркас руля высоты(левая половина): </a:t>
            </a:r>
          </a:p>
          <a:p>
            <a:r>
              <a:rPr lang="ru-RU" dirty="0" smtClean="0"/>
              <a:t>1— центральный кронштейн стабилизатора; 2— дюралюминиевая труба; 3— металлическая обшивка; 4— </a:t>
            </a:r>
          </a:p>
          <a:p>
            <a:r>
              <a:rPr lang="ru-RU" dirty="0" err="1" smtClean="0"/>
              <a:t>электромеханизм</a:t>
            </a:r>
            <a:r>
              <a:rPr lang="ru-RU" dirty="0" smtClean="0"/>
              <a:t> управления триммером УТ-6Д; 5— кронштейн подвески руля высоты к стабилизатору; 6— </a:t>
            </a:r>
          </a:p>
          <a:p>
            <a:r>
              <a:rPr lang="ru-RU" dirty="0" smtClean="0"/>
              <a:t>нервюра; 7— обод; 8— триммер; 9— тяга управления триммером; 10— фланец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07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3412"/>
            <a:ext cx="1219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Лонжерон— швеллерного сечения, постоянной высоты, изготовлены из дюралюминия Д16АТ толщиной1,2 </a:t>
            </a:r>
          </a:p>
          <a:p>
            <a:r>
              <a:rPr lang="ru-RU" dirty="0" smtClean="0"/>
              <a:t>мм.  В  стенке  лонжерона  сделаны  отверстия  для  облегчения  с  </a:t>
            </a:r>
            <a:r>
              <a:rPr lang="ru-RU" dirty="0" err="1" smtClean="0"/>
              <a:t>отбортовками</a:t>
            </a:r>
            <a:r>
              <a:rPr lang="ru-RU" dirty="0" smtClean="0"/>
              <a:t>  и  придания  жесткости.  Под</a:t>
            </a:r>
          </a:p>
          <a:p>
            <a:r>
              <a:rPr lang="ru-RU" dirty="0" smtClean="0"/>
              <a:t>кронштейны подвески руля у нервюр №6 и10 в лонжероне сделаны фигурные вырезы. Места вырезов усилены</a:t>
            </a:r>
          </a:p>
          <a:p>
            <a:r>
              <a:rPr lang="ru-RU" dirty="0" smtClean="0"/>
              <a:t>накладками швеллерного сечения и литыми кронштейнами из материала АЛ9, приклепанными к лонжерону. </a:t>
            </a:r>
          </a:p>
          <a:p>
            <a:r>
              <a:rPr lang="ru-RU" dirty="0" smtClean="0"/>
              <a:t>Ось  вращения  руля  высоты  проходит  сзади  лонжерона,  поэтому  в  местах  вырезов,  с  задней  стороны</a:t>
            </a:r>
          </a:p>
          <a:p>
            <a:r>
              <a:rPr lang="ru-RU" dirty="0" smtClean="0"/>
              <a:t>лонжерона, на шести болтах крепятся кронштейны подвески руля высоты, изготовленные из дюралюминия Д16, </a:t>
            </a:r>
          </a:p>
          <a:p>
            <a:r>
              <a:rPr lang="ru-RU" dirty="0" smtClean="0"/>
              <a:t>между ребрами которых вставляются качалки подвески руля высоты. </a:t>
            </a:r>
          </a:p>
          <a:p>
            <a:r>
              <a:rPr lang="ru-RU" dirty="0" smtClean="0"/>
              <a:t>В консольной части, за крайним узлом подвески, стенка лонжерона изготовлена из листового дюралюминия</a:t>
            </a:r>
          </a:p>
          <a:p>
            <a:r>
              <a:rPr lang="ru-RU" dirty="0" smtClean="0"/>
              <a:t>толщиной0,8 мм, переменной по высоте, соответственно толщине профиля </a:t>
            </a:r>
            <a:r>
              <a:rPr lang="ru-RU" dirty="0" err="1" smtClean="0"/>
              <a:t>законцовки</a:t>
            </a:r>
            <a:endParaRPr lang="ru-RU" dirty="0" smtClean="0"/>
          </a:p>
          <a:p>
            <a:r>
              <a:rPr lang="ru-RU" dirty="0" smtClean="0"/>
              <a:t>У стыка обеих половин руля к лонжерону приклепана труба дюралюминия Д16АТ, усиленная профилем. На</a:t>
            </a:r>
          </a:p>
          <a:p>
            <a:r>
              <a:rPr lang="ru-RU" dirty="0" smtClean="0"/>
              <a:t>трубе приклепан фланец. Через фланцы осуществляется соединение обеих половин руля(рис.4.6,б). Между</a:t>
            </a:r>
          </a:p>
          <a:p>
            <a:r>
              <a:rPr lang="ru-RU" dirty="0" smtClean="0"/>
              <a:t>фланцами установлена качалка управления рулём. Во фланцах лонжеронов и в качалке имеются отверстия, через</a:t>
            </a:r>
          </a:p>
          <a:p>
            <a:r>
              <a:rPr lang="ru-RU" dirty="0" smtClean="0"/>
              <a:t>которые проходят четыре болта для соединения обеих половин руля между собой.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3" y="3971925"/>
            <a:ext cx="65913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28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Нервюры. К лонжерону руля приклепаны12 нервюр, каждая из которых кроме первой, состоит из носка и</a:t>
            </a:r>
          </a:p>
          <a:p>
            <a:r>
              <a:rPr lang="ru-RU" dirty="0" smtClean="0"/>
              <a:t>хвостовой части. Нервюра №1 отштампована из целого листа Д16АТ толщиной0,8 мм, имеет изогнутую форму, </a:t>
            </a:r>
          </a:p>
          <a:p>
            <a:r>
              <a:rPr lang="ru-RU" dirty="0" smtClean="0"/>
              <a:t>замыкая торец руля, и у нервюры №2 переходит обод, соединяясь с ним при помощи текстолитовой бобышки. </a:t>
            </a:r>
          </a:p>
          <a:p>
            <a:r>
              <a:rPr lang="ru-RU" dirty="0" smtClean="0"/>
              <a:t>Носки  нервюр  в  месте  установки  кронштейнов  управления  сдвоены  и  создают  щель  для  прохода</a:t>
            </a:r>
          </a:p>
          <a:p>
            <a:r>
              <a:rPr lang="ru-RU" dirty="0" smtClean="0"/>
              <a:t>кронштейнов. У нервюр в зоне триммера срезаны концы на длину хорды триммера и к ним приклепывается</a:t>
            </a:r>
          </a:p>
          <a:p>
            <a:r>
              <a:rPr lang="ru-RU" dirty="0" smtClean="0"/>
              <a:t>профиль швеллерного сечения для подвески триммера. </a:t>
            </a:r>
          </a:p>
          <a:p>
            <a:r>
              <a:rPr lang="ru-RU" dirty="0" smtClean="0"/>
              <a:t>Обод руля высоты изготовлен из материала Д16АТ толщиной0,8 мм и по своей конструкции аналогичен</a:t>
            </a:r>
          </a:p>
          <a:p>
            <a:r>
              <a:rPr lang="ru-RU" dirty="0" smtClean="0"/>
              <a:t>ободу элерона и закрылков. </a:t>
            </a:r>
          </a:p>
          <a:p>
            <a:r>
              <a:rPr lang="ru-RU" dirty="0" smtClean="0"/>
              <a:t>Металлическая обшивка приклепана к носкам нервюр и лонжерону. На участке от нервюры №1 до нервюры</a:t>
            </a:r>
          </a:p>
          <a:p>
            <a:r>
              <a:rPr lang="ru-RU" dirty="0" smtClean="0"/>
              <a:t>№6 она выполнена из дюралюминия толщиной0,8 мм и от нервюры №6 до нервюры №10 — из дюралюминия</a:t>
            </a:r>
          </a:p>
          <a:p>
            <a:r>
              <a:rPr lang="ru-RU" dirty="0" smtClean="0"/>
              <a:t>толщиной0,6 мм. У кронштейнов подвески с двух сторон обшивка усилена кницами, соединяющими ее с</a:t>
            </a:r>
          </a:p>
          <a:p>
            <a:r>
              <a:rPr lang="ru-RU" dirty="0" smtClean="0"/>
              <a:t>бортом нервюры и с лонжероном. Полотняная обшивка АМ-93 крепится к каркасу руля аналогично закрылку и элерону.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5" y="4286250"/>
            <a:ext cx="65913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0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713" y="1204526"/>
            <a:ext cx="7253287" cy="41719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826675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4.6. Узлы подвески руля высоты: </a:t>
            </a:r>
          </a:p>
          <a:p>
            <a:r>
              <a:rPr lang="ru-RU" dirty="0" smtClean="0"/>
              <a:t>а— боковой узел подвески руля высоты: </a:t>
            </a:r>
          </a:p>
          <a:p>
            <a:r>
              <a:rPr lang="ru-RU" dirty="0" smtClean="0"/>
              <a:t>1— кронштейн подвески руля; 2— кронштейн на руле; 3— лонжерон руля; 4— кронштейн на</a:t>
            </a:r>
          </a:p>
          <a:p>
            <a:r>
              <a:rPr lang="ru-RU" dirty="0" smtClean="0"/>
              <a:t>стабилизаторе; 5—лонжерон стабилизатора; </a:t>
            </a:r>
          </a:p>
          <a:p>
            <a:r>
              <a:rPr lang="ru-RU" dirty="0" smtClean="0"/>
              <a:t>б— узел центральной опоры руля высоты: </a:t>
            </a:r>
          </a:p>
          <a:p>
            <a:r>
              <a:rPr lang="ru-RU" dirty="0" smtClean="0"/>
              <a:t>1— кронштейн; 2— труба руля; 3— осевой болт; 4— фланец руля с четырьмя отверстиями; 5— </a:t>
            </a:r>
          </a:p>
          <a:p>
            <a:r>
              <a:rPr lang="ru-RU" dirty="0" smtClean="0"/>
              <a:t>одноплечая качалка руля6— тяга управления руля высоты; 7— четыре болта соединения обеих половин руля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Узлы  подвески  руля  высоты  обеспечивают  его  шарнирное  крепление  к  стабилизатору.  Руль  высоты</a:t>
            </a:r>
          </a:p>
          <a:p>
            <a:r>
              <a:rPr lang="ru-RU" dirty="0" smtClean="0"/>
              <a:t>подвешен на пяти узлах. По оси самолета установлена центральная опора руля(рис. 4.6, б); остальные четыре</a:t>
            </a:r>
          </a:p>
          <a:p>
            <a:r>
              <a:rPr lang="ru-RU" dirty="0" smtClean="0"/>
              <a:t>узла(рис. 4.6, а) установлены на нервюрах №6 и10 правой и левой половин стабилизатора.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899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1902"/>
            <a:ext cx="95440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Центральная опора(рис. 4.6, б) руля состоит из двух дюралюминиевых кронштейнов1. Между кронштейнов</a:t>
            </a:r>
          </a:p>
          <a:p>
            <a:r>
              <a:rPr lang="ru-RU" dirty="0" smtClean="0"/>
              <a:t>расположена  одноплечая  качалка5 управления  рулем  высоты.  В  качалке  имеются  два  отверстия  под</a:t>
            </a:r>
          </a:p>
          <a:p>
            <a:r>
              <a:rPr lang="ru-RU" dirty="0" smtClean="0"/>
              <a:t>шарикоподшипники и четыре отверстия для прохода болтов7 крепления обеих половин руля между собой. Одно</a:t>
            </a:r>
          </a:p>
          <a:p>
            <a:r>
              <a:rPr lang="ru-RU" dirty="0" smtClean="0"/>
              <a:t>отверстие с двухрядным шарикоподшипником служит для установки болта3 (ось вращения руля), во втором</a:t>
            </a:r>
          </a:p>
          <a:p>
            <a:r>
              <a:rPr lang="ru-RU" dirty="0" smtClean="0"/>
              <a:t>отверстии с шарикоподшипником устанавливается болт тяги управления рулем высоты6.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5" y="3074224"/>
            <a:ext cx="4610100" cy="330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31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" y="0"/>
            <a:ext cx="90868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Кронштейны на нервюрах №6 и10 (рис. 4.6, а) стабилизатора треугольной формы штампованы из сплава</a:t>
            </a:r>
          </a:p>
          <a:p>
            <a:r>
              <a:rPr lang="ru-RU" dirty="0" smtClean="0"/>
              <a:t>АК6.  Два  конца  кронштейна  прикреплены  к  лонжерону  стабилизатора,  в  третий  конец  запрессован</a:t>
            </a:r>
          </a:p>
          <a:p>
            <a:r>
              <a:rPr lang="ru-RU" dirty="0" smtClean="0"/>
              <a:t>шарикоподшипник. Кронштейн своим удлиненным концом входит между ребрами кронштейнов, установленных</a:t>
            </a:r>
          </a:p>
          <a:p>
            <a:r>
              <a:rPr lang="ru-RU" dirty="0" smtClean="0"/>
              <a:t>на  лонжероне  руля,  и  соединяется  с  ним  болтами.  Для  подхода  к  узлам  снизу  руля  имеются  отверстия, </a:t>
            </a:r>
          </a:p>
          <a:p>
            <a:r>
              <a:rPr lang="ru-RU" dirty="0" smtClean="0"/>
              <a:t>заклеенные полотняной шайбой.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777" y="2856786"/>
            <a:ext cx="4343400" cy="378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430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Грузы весовой балансировки устанавливаются в обеих половинах руля. Груз постоянного веса установлен</a:t>
            </a:r>
          </a:p>
          <a:p>
            <a:r>
              <a:rPr lang="ru-RU" dirty="0" smtClean="0"/>
              <a:t>между нервюрами №8 и9 и представляет собой поковку из стали25, обработанную по контуру носка руля. К</a:t>
            </a:r>
          </a:p>
          <a:p>
            <a:r>
              <a:rPr lang="ru-RU" dirty="0" smtClean="0"/>
              <a:t>грузу приварены ребра, которые приклепаны к носкам руля. </a:t>
            </a:r>
          </a:p>
          <a:p>
            <a:r>
              <a:rPr lang="ru-RU" dirty="0" smtClean="0"/>
              <a:t>Регулировочный груз представляет собой болт из стали25 диаметром24 мм, который установлен между</a:t>
            </a:r>
          </a:p>
          <a:p>
            <a:r>
              <a:rPr lang="ru-RU" dirty="0" smtClean="0"/>
              <a:t>нервюрами №1 и2 в носовом отсеке в сварном кронштейне, состоящем из двух пластин, между которыми</a:t>
            </a:r>
          </a:p>
          <a:p>
            <a:r>
              <a:rPr lang="ru-RU" dirty="0" smtClean="0"/>
              <a:t>вварена  гайка  с  трубками.  Кронштейны  крепятся  к  носкам  руля  болтами.  Балансировка  осуществляется</a:t>
            </a:r>
          </a:p>
          <a:p>
            <a:r>
              <a:rPr lang="ru-RU" dirty="0" smtClean="0"/>
              <a:t>уменьшением длины регулировочного болта.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643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Триммер руля высоты</a:t>
            </a:r>
          </a:p>
          <a:p>
            <a:r>
              <a:rPr lang="ru-RU" dirty="0" smtClean="0"/>
              <a:t>Триммер руля высоты установлен на левой половине руля между нервюрами №2 и8. Триммер состоит из</a:t>
            </a:r>
          </a:p>
          <a:p>
            <a:r>
              <a:rPr lang="ru-RU" dirty="0" smtClean="0"/>
              <a:t>лонжерона швеллерного сечения, нервюр и металлической обшивки. Крепится триммер на руле аналогично</a:t>
            </a:r>
          </a:p>
          <a:p>
            <a:r>
              <a:rPr lang="ru-RU" dirty="0" smtClean="0"/>
              <a:t>креплению триммера на элероне. </a:t>
            </a:r>
          </a:p>
          <a:p>
            <a:r>
              <a:rPr lang="ru-RU" dirty="0" smtClean="0"/>
              <a:t>Управление  триммером  </a:t>
            </a:r>
            <a:r>
              <a:rPr lang="ru-RU" dirty="0" err="1" smtClean="0"/>
              <a:t>электродистанционное</a:t>
            </a:r>
            <a:r>
              <a:rPr lang="ru-RU" dirty="0" smtClean="0"/>
              <a:t>  и  осуществляется  от  </a:t>
            </a:r>
            <a:r>
              <a:rPr lang="ru-RU" dirty="0" err="1" smtClean="0"/>
              <a:t>электромеханизма</a:t>
            </a:r>
            <a:r>
              <a:rPr lang="ru-RU" dirty="0" smtClean="0"/>
              <a:t>  УТ-</a:t>
            </a:r>
            <a:r>
              <a:rPr lang="ru-RU" dirty="0" err="1" smtClean="0"/>
              <a:t>бД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Электромеханизм</a:t>
            </a:r>
            <a:r>
              <a:rPr lang="ru-RU" dirty="0" smtClean="0"/>
              <a:t> установлен на лонжероне руля высоты, в отсеке между нервюрами №5 и б, от которого идет</a:t>
            </a:r>
          </a:p>
          <a:p>
            <a:r>
              <a:rPr lang="ru-RU" dirty="0" smtClean="0"/>
              <a:t>тяга управления к кронштейну, вклепанному в лонжерон триммера. Механизм крепится болтом к усиленному</a:t>
            </a:r>
          </a:p>
          <a:p>
            <a:r>
              <a:rPr lang="ru-RU" dirty="0" smtClean="0"/>
              <a:t>носку руля, в который вклепан фрезерованный вкладыш. Второй опорой механизма является литой кронштейн с</a:t>
            </a:r>
          </a:p>
          <a:p>
            <a:r>
              <a:rPr lang="ru-RU" dirty="0" smtClean="0"/>
              <a:t>прикрепленным хомутом, охватывающим корпус механизма. Люк </a:t>
            </a:r>
            <a:r>
              <a:rPr lang="ru-RU" dirty="0" err="1" smtClean="0"/>
              <a:t>электромеханизма</a:t>
            </a:r>
            <a:r>
              <a:rPr lang="ru-RU" dirty="0" smtClean="0"/>
              <a:t> закрыт крышкой, которая</a:t>
            </a:r>
          </a:p>
          <a:p>
            <a:r>
              <a:rPr lang="ru-RU" dirty="0" smtClean="0"/>
              <a:t>крепится к носку и лонжерону болтами.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57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3" y="204044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ГОРИЗОНТАЛЬНОЕ ОПЕРЕНИЕ</a:t>
            </a:r>
          </a:p>
          <a:p>
            <a:r>
              <a:rPr lang="ru-RU" dirty="0" smtClean="0"/>
              <a:t>Стабилизатор</a:t>
            </a:r>
          </a:p>
          <a:p>
            <a:r>
              <a:rPr lang="ru-RU" dirty="0" smtClean="0"/>
              <a:t>Стабилизатор предназначен для обеспечения продольной устойчивости самолета. Он имеет прямоугольную</a:t>
            </a:r>
          </a:p>
          <a:p>
            <a:r>
              <a:rPr lang="ru-RU" dirty="0" smtClean="0"/>
              <a:t>форму  в  плане  с  закругленными  краями  и  постоянный  по  размаху  симметричный  профиль,  несколько</a:t>
            </a:r>
          </a:p>
          <a:p>
            <a:r>
              <a:rPr lang="ru-RU" dirty="0" smtClean="0"/>
              <a:t>сужающийся  на  участке  </a:t>
            </a:r>
            <a:r>
              <a:rPr lang="ru-RU" dirty="0" err="1" smtClean="0"/>
              <a:t>законцовки</a:t>
            </a:r>
            <a:r>
              <a:rPr lang="ru-RU" dirty="0" smtClean="0"/>
              <a:t>.  Крепление  стабилизатора  к  фюзеляжу  подкосное.  Нагрузка  со</a:t>
            </a:r>
          </a:p>
          <a:p>
            <a:r>
              <a:rPr lang="ru-RU" dirty="0" smtClean="0"/>
              <a:t>стабилизатора на фюзеляж передается на верхние узлы шпангоутов №23 и25 и через подкосы на нижние узлы</a:t>
            </a:r>
          </a:p>
          <a:p>
            <a:r>
              <a:rPr lang="ru-RU" dirty="0" smtClean="0"/>
              <a:t>шпангоута №25. Передача нагрузки на верхние узлы шпангоутов №23 и25 осуществляется через стыковые узлы</a:t>
            </a:r>
          </a:p>
          <a:p>
            <a:r>
              <a:rPr lang="ru-RU" dirty="0" smtClean="0"/>
              <a:t>и раскос стабилизатора. Стыковые узлы обеспечивают также крепление киля к стабилизатору.</a:t>
            </a:r>
          </a:p>
          <a:p>
            <a:r>
              <a:rPr lang="ru-RU" dirty="0" smtClean="0"/>
              <a:t>Стабилизатор  состоит  из  двух  половин:  левой  и  правой.  Конструкция  обеих  половин  стабилизатора</a:t>
            </a:r>
          </a:p>
          <a:p>
            <a:r>
              <a:rPr lang="ru-RU" dirty="0" smtClean="0"/>
              <a:t>аналогична. Каждая и половин стабилизатора состоит из каркаса и полотняной обшивки.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36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4357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ВЕРТИКАЛЬНОЕ ОПЕРЕНИЕ</a:t>
            </a:r>
          </a:p>
          <a:p>
            <a:r>
              <a:rPr lang="ru-RU" dirty="0" smtClean="0"/>
              <a:t>Киль</a:t>
            </a:r>
          </a:p>
          <a:p>
            <a:r>
              <a:rPr lang="ru-RU" dirty="0" smtClean="0"/>
              <a:t>Киль  предназначен  для  обеспечения  путевой  устойчивости  самолета.  Он  имеет  треугольную  форму  с </a:t>
            </a:r>
            <a:r>
              <a:rPr lang="ru-RU" dirty="0" smtClean="0"/>
              <a:t>закругленным верхним концом и состоит из дюралюминиевого каркаса, полотняной обшивки и узлов крепления. </a:t>
            </a:r>
          </a:p>
          <a:p>
            <a:r>
              <a:rPr lang="ru-RU" dirty="0" smtClean="0"/>
              <a:t>Каркас киля(рис. 4.7) состоит из двух лонжеронов, семи нервюр, двух раскосов и металлической обшивки. </a:t>
            </a:r>
          </a:p>
          <a:p>
            <a:r>
              <a:rPr lang="ru-RU" dirty="0" smtClean="0"/>
              <a:t>Передний  лонжерон  имеет  наклон  в  сторону  заднего.  Задний  лонжерон  установлен  вертикально  по</a:t>
            </a:r>
          </a:p>
          <a:p>
            <a:r>
              <a:rPr lang="ru-RU" dirty="0" smtClean="0"/>
              <a:t>отношению к продольной оси самолета. </a:t>
            </a:r>
          </a:p>
          <a:p>
            <a:r>
              <a:rPr lang="ru-RU" dirty="0" smtClean="0"/>
              <a:t>Лонжероны— швеллерного сечения, с загнутыми бортами, переменного сечения, сужающиеся кверху. В</a:t>
            </a:r>
          </a:p>
          <a:p>
            <a:r>
              <a:rPr lang="ru-RU" dirty="0" smtClean="0"/>
              <a:t>стенке лонжеронов сделаны отбортованные отверстия. В нижней торцовой части лонжеронов к стенке и к</a:t>
            </a:r>
          </a:p>
          <a:p>
            <a:r>
              <a:rPr lang="ru-RU" dirty="0" smtClean="0"/>
              <a:t>бортам крепятся заклепками узлы стыковки лонжеронов со стабилизатором. </a:t>
            </a:r>
          </a:p>
          <a:p>
            <a:r>
              <a:rPr lang="ru-RU" dirty="0" smtClean="0"/>
              <a:t>К переднему лонжерону у нервюр №1 и2 крепятся антенны: связной радиостанции РСБ-5 и радиокомпаса</a:t>
            </a:r>
          </a:p>
          <a:p>
            <a:r>
              <a:rPr lang="ru-RU" dirty="0" smtClean="0"/>
              <a:t>АРК-5. Для этого к лонжерону приклепан кронштейн из дюралюминия толщиной1 мм.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9" y="-1"/>
            <a:ext cx="5772149" cy="501491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300789" y="5014912"/>
            <a:ext cx="5772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4.7. Каркас киля: </a:t>
            </a:r>
          </a:p>
          <a:p>
            <a:r>
              <a:rPr lang="ru-RU" dirty="0" smtClean="0"/>
              <a:t>1— лонжероны; 2— узлы подвески руля направлены; 3— раскосы; 4— узлы крепления киля к стабилизатору; </a:t>
            </a:r>
          </a:p>
          <a:p>
            <a:r>
              <a:rPr lang="ru-RU" dirty="0" smtClean="0"/>
              <a:t>5— обивка; 6— места крепления антенн РСБ-5 и АРК-5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785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8553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Нервюры киля. В киле имеется семь нервюр. Нервюра №1 цельная, штампованная из дюралюминия Д16АТ. </a:t>
            </a:r>
          </a:p>
          <a:p>
            <a:r>
              <a:rPr lang="ru-RU" dirty="0" smtClean="0"/>
              <a:t>Нервюры №2, 6 и7 состоят из носка, средней и хвостовой части. Остальные нервюры состоят из носка и</a:t>
            </a:r>
          </a:p>
          <a:p>
            <a:r>
              <a:rPr lang="ru-RU" dirty="0" smtClean="0"/>
              <a:t>средней части. </a:t>
            </a:r>
          </a:p>
          <a:p>
            <a:r>
              <a:rPr lang="ru-RU" dirty="0" smtClean="0"/>
              <a:t>Носки нервюр изготовлены из листового дюралюминия толщиной0,8 мм, конструктивных отличий не</a:t>
            </a:r>
          </a:p>
          <a:p>
            <a:r>
              <a:rPr lang="ru-RU" dirty="0" smtClean="0"/>
              <a:t>имеют и отличаются друг от друга только размерами. Носки имеют отверстия с </a:t>
            </a:r>
            <a:r>
              <a:rPr lang="ru-RU" dirty="0" err="1" smtClean="0"/>
              <a:t>отбортовкой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Средние части нервюр также аналогичны по своей конструкции, изготовлены из дюралюминия толщиной</a:t>
            </a:r>
          </a:p>
          <a:p>
            <a:r>
              <a:rPr lang="ru-RU" dirty="0" smtClean="0"/>
              <a:t>0,6 мм, имеют </a:t>
            </a:r>
            <a:r>
              <a:rPr lang="ru-RU" dirty="0" err="1" smtClean="0"/>
              <a:t>отбортованые</a:t>
            </a:r>
            <a:r>
              <a:rPr lang="ru-RU" dirty="0" smtClean="0"/>
              <a:t> отверстия для облегчения и поперечные рифты для жесткости. К средним частям</a:t>
            </a:r>
          </a:p>
          <a:p>
            <a:r>
              <a:rPr lang="ru-RU" dirty="0" smtClean="0"/>
              <a:t>нервюр  по  внешним  обводам  приклепаны  профили2НФ  для  крепления  полотна.  Вертикальными  бортами</a:t>
            </a:r>
          </a:p>
          <a:p>
            <a:r>
              <a:rPr lang="ru-RU" dirty="0" smtClean="0"/>
              <a:t>средние части нервюр соответственно с носками и хвостовиками приклепываются к лонжеронам. </a:t>
            </a:r>
          </a:p>
          <a:p>
            <a:r>
              <a:rPr lang="ru-RU" dirty="0" smtClean="0"/>
              <a:t>Носки,  средние  части  и  хвостики  нервюр  в  местах  крепления  к  лонжеронам  имеют  загнутые  борта. </a:t>
            </a:r>
          </a:p>
          <a:p>
            <a:r>
              <a:rPr lang="ru-RU" dirty="0" smtClean="0"/>
              <a:t>Крепление их к лонжеронам по бортам осуществляется клепкой. </a:t>
            </a:r>
          </a:p>
          <a:p>
            <a:r>
              <a:rPr lang="ru-RU" dirty="0" smtClean="0"/>
              <a:t>Нервюра №7 киля является торцовой усиленной нервюрой. Носок изготовлен из дюралюминия толщиной</a:t>
            </a:r>
          </a:p>
          <a:p>
            <a:r>
              <a:rPr lang="ru-RU" dirty="0" smtClean="0"/>
              <a:t>0,8 мм, имеет изогнутую форму и отбортованные отверстия, между которыми расположены поперечные рифты</a:t>
            </a:r>
          </a:p>
          <a:p>
            <a:r>
              <a:rPr lang="ru-RU" dirty="0" smtClean="0"/>
              <a:t>для жесткости. </a:t>
            </a:r>
          </a:p>
          <a:p>
            <a:r>
              <a:rPr lang="ru-RU" dirty="0" smtClean="0"/>
              <a:t>Средняя  часть  нервюры  №7 изготовлена  из  материала  Д16АТ  толщиной1,2 мм  с  отверстиями  для</a:t>
            </a:r>
          </a:p>
          <a:p>
            <a:r>
              <a:rPr lang="ru-RU" dirty="0" smtClean="0"/>
              <a:t>облегчения и поперечными рифтами для жесткости. К бортам носка и средней части нервюры приклепаны</a:t>
            </a:r>
          </a:p>
          <a:p>
            <a:r>
              <a:rPr lang="ru-RU" dirty="0" smtClean="0"/>
              <a:t>анкерные гайки для крепления зализов оперения. </a:t>
            </a:r>
          </a:p>
          <a:p>
            <a:r>
              <a:rPr lang="ru-RU" dirty="0" smtClean="0"/>
              <a:t>К хвостикам нервюр №2 и6 приклепаны узлы подвески руля направления. Хвостик нервюры №6 в месте</a:t>
            </a:r>
          </a:p>
          <a:p>
            <a:r>
              <a:rPr lang="ru-RU" dirty="0" smtClean="0"/>
              <a:t>крепления узла усилен двумя дюралюминиевыми профилями толщиной1 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532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6871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Раскосы.  Отсек  киля  между  лонжеронами  усилен  двумя  раскосами,  штампованными  из  листового</a:t>
            </a:r>
          </a:p>
          <a:p>
            <a:r>
              <a:rPr lang="ru-RU" dirty="0" smtClean="0"/>
              <a:t>дюралюминия толщиной0,8 мм с отверстиями и поперечными рифтами. Раскосы пересекают средние части</a:t>
            </a:r>
          </a:p>
          <a:p>
            <a:r>
              <a:rPr lang="ru-RU" dirty="0" smtClean="0"/>
              <a:t>нервюр №3, 5 и6 через специальные отверстия и крепятся к среднему лонжерону у нервюры №4 и к заднему</a:t>
            </a:r>
          </a:p>
          <a:p>
            <a:r>
              <a:rPr lang="ru-RU" dirty="0" smtClean="0"/>
              <a:t>лонжерону у нервюр №2 и7. </a:t>
            </a:r>
          </a:p>
          <a:p>
            <a:r>
              <a:rPr lang="ru-RU" dirty="0" smtClean="0"/>
              <a:t>Раскосы связаны с нервюрами в месте их взаимного пересечения  уголками-</a:t>
            </a:r>
            <a:r>
              <a:rPr lang="ru-RU" dirty="0" err="1" smtClean="0"/>
              <a:t>гнутиками</a:t>
            </a:r>
            <a:r>
              <a:rPr lang="ru-RU" dirty="0" smtClean="0"/>
              <a:t> из дюралюминия</a:t>
            </a:r>
          </a:p>
          <a:p>
            <a:r>
              <a:rPr lang="ru-RU" dirty="0" smtClean="0"/>
              <a:t>толщиной0,8 мм, которые приклепаны к каркасу и нервюре. </a:t>
            </a:r>
          </a:p>
          <a:p>
            <a:r>
              <a:rPr lang="ru-RU" dirty="0" smtClean="0"/>
              <a:t>Металлическая обшивка. Передняя кромка киля закрыта дюралюминиевой обшивкой толщиной0,8 мм. От</a:t>
            </a:r>
          </a:p>
          <a:p>
            <a:r>
              <a:rPr lang="ru-RU" dirty="0" smtClean="0"/>
              <a:t>передней кромки до переднего лонжерона к носкам нервюр и к лонжерону приклепана обшивка толщиной0,6 </a:t>
            </a:r>
          </a:p>
          <a:p>
            <a:r>
              <a:rPr lang="ru-RU" dirty="0" smtClean="0"/>
              <a:t>мм с рифтами жесткости. Дюралюминиевой обшивкой толщиной0,8 мм закрыт участок между нервюрой №1 и</a:t>
            </a:r>
          </a:p>
          <a:p>
            <a:r>
              <a:rPr lang="ru-RU" dirty="0" smtClean="0"/>
              <a:t>хвостовой частью нервюры №2 с одним отбортованным отверстием, и в нижней, части между нервюрами №6 и</a:t>
            </a:r>
          </a:p>
          <a:p>
            <a:r>
              <a:rPr lang="ru-RU" dirty="0" smtClean="0"/>
              <a:t>7 установлен участок обшивки толщиной1,2 мм с тремя отбортованными отверстиями. Для уменьшения щели между задним лонжероном киля и рулем направления на участке между нервюрами</a:t>
            </a:r>
          </a:p>
          <a:p>
            <a:r>
              <a:rPr lang="ru-RU" dirty="0" smtClean="0"/>
              <a:t>№2 и6 приклепан лист обшивки толщиной0,6 мм. </a:t>
            </a:r>
          </a:p>
          <a:p>
            <a:r>
              <a:rPr lang="ru-RU" dirty="0" smtClean="0"/>
              <a:t>В верхней части киля от нервюры №1 до кромки устанавливается </a:t>
            </a:r>
            <a:r>
              <a:rPr lang="ru-RU" dirty="0" err="1" smtClean="0"/>
              <a:t>законцовка</a:t>
            </a:r>
            <a:r>
              <a:rPr lang="ru-RU" dirty="0" smtClean="0"/>
              <a:t> киля, состоящая из обшивки</a:t>
            </a:r>
          </a:p>
          <a:p>
            <a:r>
              <a:rPr lang="ru-RU" dirty="0" smtClean="0"/>
              <a:t>толщиной0,8 мм, которая усилена продольными профилями жесткости и поперечными рифтами.</a:t>
            </a:r>
          </a:p>
          <a:p>
            <a:r>
              <a:rPr lang="ru-RU" dirty="0" smtClean="0"/>
              <a:t>Полотняная обшивка киля крепится к его каркасу аналогично ранее описанным агрегатам.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940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115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Узлы крепления киля к стабилизатору(см. рис. 4.2, б) изготовлены из стали ЗОХГСА толщиной5 мм</a:t>
            </a:r>
          </a:p>
          <a:p>
            <a:r>
              <a:rPr lang="ru-RU" dirty="0" smtClean="0"/>
              <a:t>Узлы крепятся к переднему и заднему лонжерону киля заклепками диаметром4—5 мм.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" y="646331"/>
            <a:ext cx="4943476" cy="42195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862637" y="411355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б— узел крепления киля к стабилизатору: </a:t>
            </a:r>
          </a:p>
          <a:p>
            <a:r>
              <a:rPr lang="ru-RU" dirty="0" smtClean="0"/>
              <a:t>1— передний узел лонжерона киля; 2— передний верхний узел на лонжероне стабилизатора; 3— стыковой</a:t>
            </a:r>
          </a:p>
          <a:p>
            <a:r>
              <a:rPr lang="ru-RU" dirty="0" smtClean="0"/>
              <a:t>болт; 4— усиливающая стойка на лонжероне стабилизатора; 5—задний узел</a:t>
            </a:r>
          </a:p>
          <a:p>
            <a:r>
              <a:rPr lang="ru-RU" dirty="0" smtClean="0"/>
              <a:t>лонжерона киля; 6—обшивка; 7— задний узел крепления киля к стабилизатору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376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51497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Руль направления</a:t>
            </a:r>
          </a:p>
          <a:p>
            <a:r>
              <a:rPr lang="ru-RU" dirty="0" smtClean="0"/>
              <a:t>Руль направления крепится к килю и фюзеляжу на трех узлах. Двумя узлами— к килю и третьим— к</a:t>
            </a:r>
          </a:p>
          <a:p>
            <a:r>
              <a:rPr lang="ru-RU" dirty="0" smtClean="0"/>
              <a:t>шпангоуту №26 фюзеляжа. </a:t>
            </a:r>
          </a:p>
          <a:p>
            <a:r>
              <a:rPr lang="ru-RU" dirty="0" smtClean="0"/>
              <a:t>Руль состоит из каркаса, полотняной обшивки, узлов подвески, весового балансира и триммера. </a:t>
            </a:r>
          </a:p>
          <a:p>
            <a:r>
              <a:rPr lang="ru-RU" dirty="0" smtClean="0"/>
              <a:t>Каркас руля направления(рис. 4.8) имеет лонжерон, 12 нервюр, металлическую обшивку, обод и профиль</a:t>
            </a:r>
          </a:p>
          <a:p>
            <a:r>
              <a:rPr lang="ru-RU" dirty="0" smtClean="0"/>
              <a:t>триммера. </a:t>
            </a:r>
          </a:p>
          <a:p>
            <a:r>
              <a:rPr lang="ru-RU" dirty="0" smtClean="0"/>
              <a:t>Лонжерон — швеллерного сечения, с отбортованными отверстиями. Лонжерон имеет переменное по высоте</a:t>
            </a:r>
          </a:p>
          <a:p>
            <a:r>
              <a:rPr lang="ru-RU" dirty="0" smtClean="0"/>
              <a:t>сечение, плавно сужающееся кверху. Лонжерон изготовлен из листового дюралюминия Д16Т толщиной1,5 мм. </a:t>
            </a:r>
          </a:p>
          <a:p>
            <a:r>
              <a:rPr lang="ru-RU" dirty="0" smtClean="0"/>
              <a:t>От нервюры №11 и до нижней кромки руля лонжерон переходит в стенку, изготовленную из дюралюминия</a:t>
            </a:r>
          </a:p>
          <a:p>
            <a:r>
              <a:rPr lang="ru-RU" dirty="0" smtClean="0"/>
              <a:t>толщиной0,8 мм. В местах установки кронштейнов подвески руля(в плоскости нервюр №2, 6, 10) поставлены</a:t>
            </a:r>
          </a:p>
          <a:p>
            <a:r>
              <a:rPr lang="ru-RU" dirty="0" smtClean="0"/>
              <a:t>коробочки швеллерного сечения  из дюралюминия толщиной1,5 мм. Лонжерон имеет наклон по отношению к</a:t>
            </a:r>
          </a:p>
          <a:p>
            <a:r>
              <a:rPr lang="ru-RU" dirty="0" smtClean="0"/>
              <a:t>вертикальной оси самолёта.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0" y="0"/>
            <a:ext cx="4148137" cy="52006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86425" y="5200650"/>
            <a:ext cx="65055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4.8. Каркас руля направления: </a:t>
            </a:r>
          </a:p>
          <a:p>
            <a:r>
              <a:rPr lang="ru-RU" dirty="0" smtClean="0"/>
              <a:t>1— узел подвески руля к фюзеляжу; 2— </a:t>
            </a:r>
            <a:r>
              <a:rPr lang="ru-RU" dirty="0" err="1" smtClean="0"/>
              <a:t>электромеханизм</a:t>
            </a:r>
            <a:r>
              <a:rPr lang="ru-RU" dirty="0" smtClean="0"/>
              <a:t> УТ-6Д; 3— лонжерон; 4,6— узлы подвески руля к</a:t>
            </a:r>
          </a:p>
          <a:p>
            <a:r>
              <a:rPr lang="ru-RU" dirty="0" smtClean="0"/>
              <a:t>килю; 5— аэродинамический компенсатор; 7—</a:t>
            </a:r>
            <a:r>
              <a:rPr lang="ru-RU" dirty="0" err="1" smtClean="0"/>
              <a:t>законцовка</a:t>
            </a:r>
            <a:r>
              <a:rPr lang="ru-RU" dirty="0" smtClean="0"/>
              <a:t>; 8— нервюра; 9—обод; 10— профиль триммера;11— </a:t>
            </a:r>
          </a:p>
          <a:p>
            <a:r>
              <a:rPr lang="ru-RU" dirty="0" smtClean="0"/>
              <a:t>триммер; 12— хвостовой АНО; 13— «донышко»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90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Нервюры, за исключением №1 и12,— разрезные, имеют переменные размеры по хорде и высоте дужки и</a:t>
            </a:r>
          </a:p>
          <a:p>
            <a:r>
              <a:rPr lang="ru-RU" dirty="0" smtClean="0"/>
              <a:t>состоят из носка и хвостика, изготовленных из дюралюминия толщиной0,6 мм. Нервюры имеют отверстия для</a:t>
            </a:r>
          </a:p>
          <a:p>
            <a:r>
              <a:rPr lang="ru-RU" dirty="0" smtClean="0"/>
              <a:t>облегчения. </a:t>
            </a:r>
            <a:r>
              <a:rPr lang="ru-RU" dirty="0" smtClean="0"/>
              <a:t>Носки нервюр на участке от нервюры №6 до нервюры №10 перпендикулярны лонжерону и имеют у</a:t>
            </a:r>
          </a:p>
          <a:p>
            <a:r>
              <a:rPr lang="ru-RU" dirty="0" smtClean="0"/>
              <a:t>лонжерона излом по отношению к нервюре. Носки у кронштейнов подвески руля сдвоены, образуют щель для</a:t>
            </a:r>
          </a:p>
          <a:p>
            <a:r>
              <a:rPr lang="ru-RU" dirty="0" smtClean="0"/>
              <a:t>прохода качалок и связаны с лонжероном кницами из дюралюминия толщиной0,8 мм, приклепанными с двух</a:t>
            </a:r>
          </a:p>
          <a:p>
            <a:r>
              <a:rPr lang="ru-RU" dirty="0" smtClean="0"/>
              <a:t>сторон. К носку нервюры №10 болтами с двух сторон крепятся рычаги, к которым закреплены тросы проводки</a:t>
            </a:r>
          </a:p>
          <a:p>
            <a:r>
              <a:rPr lang="ru-RU" dirty="0" smtClean="0"/>
              <a:t>путевого управления(рис.4.9, б). Нервюры №6 и9 в месте установки триммера связаны с ободом кницами, причем нижние кницы имеют выколотку, в которую вставлена труба под аэронавигационный огонь. В кницах поставлены сквозные пистоны под штормовые стопоры руля поворота и руля высоты.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9722"/>
            <a:ext cx="4086225" cy="39338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95800" y="2714625"/>
            <a:ext cx="27622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б— нижний узел крепления руля направления к шпангоуту №26: </a:t>
            </a:r>
          </a:p>
          <a:p>
            <a:r>
              <a:rPr lang="ru-RU" dirty="0" smtClean="0"/>
              <a:t>1— шпангоут; 2— серьга; 3— рычаг; 4— стыковой болт; 5— руль направления; 6— кронштейн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778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1273"/>
            <a:ext cx="60721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Обод изготовлен из листового дюралюминия толщиной0,6 мм., имеет борта, загнутые по форме хвостиков</a:t>
            </a:r>
          </a:p>
          <a:p>
            <a:r>
              <a:rPr lang="ru-RU" dirty="0" smtClean="0"/>
              <a:t>нервюр. Крепится к хвостикам нервюр клепкой. Профиль триммера швеллерного сечения с узлами для подвески триммера приклепан к нервюрам №№6—9 с</a:t>
            </a:r>
          </a:p>
          <a:p>
            <a:r>
              <a:rPr lang="ru-RU" dirty="0" smtClean="0"/>
              <a:t>помощью уголков-</a:t>
            </a:r>
            <a:r>
              <a:rPr lang="ru-RU" dirty="0" err="1" smtClean="0"/>
              <a:t>гнутиков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37" y="0"/>
            <a:ext cx="3900488" cy="647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43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27233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Металлическая обшивка толщиной0,6 мм предназначена для повышения жесткости и прочности передней</a:t>
            </a:r>
          </a:p>
          <a:p>
            <a:r>
              <a:rPr lang="ru-RU" dirty="0" smtClean="0"/>
              <a:t>части руля направления и состоит из трех участков: участок между нервюрами №2 и №6,…№6 и №10,…№10 и</a:t>
            </a:r>
          </a:p>
          <a:p>
            <a:r>
              <a:rPr lang="ru-RU" dirty="0" smtClean="0"/>
              <a:t>№12 </a:t>
            </a:r>
          </a:p>
          <a:p>
            <a:r>
              <a:rPr lang="ru-RU" dirty="0" smtClean="0"/>
              <a:t>Все участки приклепаны к носкам нервюр и к лонжерону и имеют за лонжероном небольшой борт. </a:t>
            </a:r>
          </a:p>
          <a:p>
            <a:r>
              <a:rPr lang="ru-RU" dirty="0" smtClean="0"/>
              <a:t>На  участке  от  нервюры  №2 до  нервюры  №6 руль  направления  имеет  осевой  аэродинамический</a:t>
            </a:r>
          </a:p>
          <a:p>
            <a:r>
              <a:rPr lang="ru-RU" dirty="0" smtClean="0"/>
              <a:t>компенсатор(осевая компенсация— 19%). На участке от нервюры №6 до нервюры №10 в обшивке сделаны два</a:t>
            </a:r>
          </a:p>
          <a:p>
            <a:r>
              <a:rPr lang="ru-RU" dirty="0" smtClean="0"/>
              <a:t>отверстия под электропроводку, которые усилены приклепанными окантовками. </a:t>
            </a:r>
          </a:p>
          <a:p>
            <a:r>
              <a:rPr lang="ru-RU" dirty="0" smtClean="0"/>
              <a:t>В нижней части руля к ободу приклепан расширенный участок обшивки в виде донышка, соединенного с</a:t>
            </a:r>
          </a:p>
          <a:p>
            <a:r>
              <a:rPr lang="ru-RU" dirty="0" smtClean="0"/>
              <a:t>нервюрой  №12 и  с  участком  стенки,  замыкающей  лонжерон.  В  нижней  части  донышка  просверлены  три</a:t>
            </a:r>
          </a:p>
          <a:p>
            <a:r>
              <a:rPr lang="ru-RU" dirty="0" smtClean="0"/>
              <a:t>дренажных отверстия, оклеенные целлулоидными шайбами. </a:t>
            </a:r>
          </a:p>
          <a:p>
            <a:r>
              <a:rPr lang="ru-RU" dirty="0" smtClean="0"/>
              <a:t>Верхняя часть руля закрыта </a:t>
            </a:r>
            <a:r>
              <a:rPr lang="ru-RU" dirty="0" err="1" smtClean="0"/>
              <a:t>законцовкой</a:t>
            </a:r>
            <a:r>
              <a:rPr lang="ru-RU" dirty="0" smtClean="0"/>
              <a:t>, сваренной из сплава </a:t>
            </a:r>
            <a:r>
              <a:rPr lang="ru-RU" dirty="0" err="1" smtClean="0"/>
              <a:t>АМцАП</a:t>
            </a:r>
            <a:r>
              <a:rPr lang="ru-RU" dirty="0" smtClean="0"/>
              <a:t> толщиной0,6 мм, приклёпанной к</a:t>
            </a:r>
          </a:p>
          <a:p>
            <a:r>
              <a:rPr lang="ru-RU" dirty="0" smtClean="0"/>
              <a:t>лонжерону, ободу, нервюре №1 и носку нервюры №2. </a:t>
            </a:r>
          </a:p>
          <a:p>
            <a:r>
              <a:rPr lang="ru-RU" dirty="0" smtClean="0"/>
              <a:t>Полотняная обшивка руля направления выполнена из полотна марки АМ-93, приклеена к металлической</a:t>
            </a:r>
          </a:p>
          <a:p>
            <a:r>
              <a:rPr lang="ru-RU" dirty="0" smtClean="0"/>
              <a:t>обшивке и крепится лентами к профилям нервюр аналогично ранее описанным агрегатам.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689" y="0"/>
            <a:ext cx="3948112" cy="565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00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Узлы подвески руля направления(рис. 4.9) установлены на лонжероне киля у нервюр №2 и6 и на</a:t>
            </a:r>
          </a:p>
          <a:p>
            <a:r>
              <a:rPr lang="ru-RU" dirty="0" smtClean="0"/>
              <a:t>шпангоуте №26. </a:t>
            </a:r>
          </a:p>
          <a:p>
            <a:r>
              <a:rPr lang="ru-RU" dirty="0" smtClean="0"/>
              <a:t>Узлы подвески руля направления к килю(рис. 4.9, а) состоят из кронштейна2 с двумя ушками и серьги3. </a:t>
            </a:r>
          </a:p>
          <a:p>
            <a:r>
              <a:rPr lang="ru-RU" dirty="0" smtClean="0"/>
              <a:t>Кронштейн крепится к лонжерону четырьмя болтами. </a:t>
            </a:r>
          </a:p>
          <a:p>
            <a:r>
              <a:rPr lang="ru-RU" dirty="0" smtClean="0"/>
              <a:t>Серьга входит в ушко кронштейна концом, в которое запрессован шарикоподшипник. Второй конец серьги</a:t>
            </a:r>
          </a:p>
          <a:p>
            <a:r>
              <a:rPr lang="ru-RU" dirty="0" smtClean="0"/>
              <a:t>представляет собой вилку, в которую входит кронштейн, приклепанный к хвостовой части нервюры руля. </a:t>
            </a:r>
          </a:p>
          <a:p>
            <a:r>
              <a:rPr lang="ru-RU" dirty="0" smtClean="0"/>
              <a:t>Узел подвески руля направления к шпангоуту №26 фюзеляжа(рис. 4.9, б) состоит из кронштейна6 со</a:t>
            </a:r>
          </a:p>
          <a:p>
            <a:r>
              <a:rPr lang="ru-RU" dirty="0" smtClean="0"/>
              <a:t>стыковым болтом4. </a:t>
            </a:r>
          </a:p>
          <a:p>
            <a:r>
              <a:rPr lang="ru-RU" dirty="0" smtClean="0"/>
              <a:t>Кронштейн— штампованный из сплава АК6, симметричный относительно горизонтальной оси. Форма</a:t>
            </a:r>
          </a:p>
          <a:p>
            <a:r>
              <a:rPr lang="ru-RU" dirty="0" smtClean="0"/>
              <a:t>штамповки кронштейна обеспечивает посадку его на лонжерон руля у нервюры №10. </a:t>
            </a:r>
          </a:p>
          <a:p>
            <a:r>
              <a:rPr lang="ru-RU" dirty="0" smtClean="0"/>
              <a:t>Кронштейн в центре имеет прилив с отверстием, в которое вставляется стыковой болт, служащий осью</a:t>
            </a:r>
          </a:p>
          <a:p>
            <a:r>
              <a:rPr lang="ru-RU" dirty="0" smtClean="0"/>
              <a:t>вращения руля.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39" y="3157537"/>
            <a:ext cx="6143624" cy="37004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058151" y="3157537"/>
            <a:ext cx="41338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4.9 Узлы подвески руля направления: </a:t>
            </a:r>
          </a:p>
          <a:p>
            <a:r>
              <a:rPr lang="ru-RU" dirty="0" smtClean="0"/>
              <a:t>а— узлы подвески руля направления к килю: </a:t>
            </a:r>
          </a:p>
          <a:p>
            <a:r>
              <a:rPr lang="ru-RU" dirty="0" smtClean="0"/>
              <a:t>1— накладка; 2—кронштейн киля; 3— серьги; 4— кронштейн руля; 5— руль направления; </a:t>
            </a:r>
          </a:p>
          <a:p>
            <a:r>
              <a:rPr lang="ru-RU" dirty="0" smtClean="0"/>
              <a:t>б— нижний узел крепления руля направления к шпангоуту №26: </a:t>
            </a:r>
          </a:p>
          <a:p>
            <a:r>
              <a:rPr lang="ru-RU" dirty="0" smtClean="0"/>
              <a:t>1— шпангоут; 2— серьга; 3— рычаг; 4— стыковой болт; 5— руль направления; 6— кронштейн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961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4743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Весовой балансир руля установлен в осевом компенсаторе между нервюрами №4 и6 и представляет собой</a:t>
            </a:r>
          </a:p>
          <a:p>
            <a:r>
              <a:rPr lang="ru-RU" dirty="0" smtClean="0"/>
              <a:t>груз с двумя приваренными пластинами для крепления его к нервюрам. В торцовой части груза просверлено</a:t>
            </a:r>
          </a:p>
          <a:p>
            <a:r>
              <a:rPr lang="ru-RU" dirty="0" smtClean="0"/>
              <a:t>отверстие,  в  котором  нарезана  резьба.  В  это  отверстие  ввертывается  болт,  уменьшением  длины  которого</a:t>
            </a:r>
          </a:p>
          <a:p>
            <a:r>
              <a:rPr lang="ru-RU" dirty="0" smtClean="0"/>
              <a:t>достигается балансировка руля. Весовая балансировка руля направления100%. </a:t>
            </a:r>
          </a:p>
          <a:p>
            <a:r>
              <a:rPr lang="ru-RU" dirty="0" smtClean="0"/>
              <a:t>Триммер руля направления</a:t>
            </a:r>
          </a:p>
          <a:p>
            <a:r>
              <a:rPr lang="ru-RU" dirty="0" smtClean="0"/>
              <a:t>Триммер руля направления состоит из лонжерона, пяти нервюр и обшивки. По своей конструкции триммер</a:t>
            </a:r>
          </a:p>
          <a:p>
            <a:r>
              <a:rPr lang="ru-RU" dirty="0" smtClean="0"/>
              <a:t>руля направления аналогичен триммерам элерона и руля высоты. </a:t>
            </a:r>
          </a:p>
          <a:p>
            <a:r>
              <a:rPr lang="ru-RU" dirty="0" smtClean="0"/>
              <a:t>Управление триммером— </a:t>
            </a:r>
            <a:r>
              <a:rPr lang="ru-RU" dirty="0" err="1" smtClean="0"/>
              <a:t>электродистанционное</a:t>
            </a:r>
            <a:r>
              <a:rPr lang="ru-RU" dirty="0" smtClean="0"/>
              <a:t> и осуществляется </a:t>
            </a:r>
            <a:r>
              <a:rPr lang="ru-RU" dirty="0" err="1" smtClean="0"/>
              <a:t>электромеханизмом</a:t>
            </a:r>
            <a:r>
              <a:rPr lang="ru-RU" dirty="0" smtClean="0"/>
              <a:t> УТ6Д, который</a:t>
            </a:r>
          </a:p>
          <a:p>
            <a:r>
              <a:rPr lang="ru-RU" dirty="0" smtClean="0"/>
              <a:t>устанавливается между нервюрами №6 и9 сзади лонжерона. От </a:t>
            </a:r>
            <a:r>
              <a:rPr lang="ru-RU" dirty="0" err="1" smtClean="0"/>
              <a:t>электромеханизма</a:t>
            </a:r>
            <a:r>
              <a:rPr lang="ru-RU" dirty="0" smtClean="0"/>
              <a:t> идет тяга к кронштейну, </a:t>
            </a:r>
          </a:p>
          <a:p>
            <a:r>
              <a:rPr lang="ru-RU" dirty="0" smtClean="0"/>
              <a:t>вклепанному в лонжерон триммера. </a:t>
            </a:r>
          </a:p>
          <a:p>
            <a:r>
              <a:rPr lang="ru-RU" dirty="0" smtClean="0"/>
              <a:t>Место  установки  </a:t>
            </a:r>
            <a:r>
              <a:rPr lang="ru-RU" dirty="0" err="1" smtClean="0"/>
              <a:t>электромеханизма</a:t>
            </a:r>
            <a:r>
              <a:rPr lang="ru-RU" dirty="0" smtClean="0"/>
              <a:t>  окантовано  профилями  и  закрыто  крышкой  люка,  подвешенной  на</a:t>
            </a:r>
          </a:p>
          <a:p>
            <a:r>
              <a:rPr lang="ru-RU" dirty="0" smtClean="0"/>
              <a:t>петле. Крышка люка закрывается двумя </a:t>
            </a:r>
            <a:r>
              <a:rPr lang="ru-RU" dirty="0" err="1" smtClean="0"/>
              <a:t>замками«Дзус</a:t>
            </a:r>
            <a:r>
              <a:rPr lang="ru-RU" dirty="0" smtClean="0"/>
              <a:t>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6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" y="0"/>
            <a:ext cx="1209198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Каркас стабилизатора</a:t>
            </a:r>
          </a:p>
          <a:p>
            <a:r>
              <a:rPr lang="ru-RU" dirty="0" smtClean="0"/>
              <a:t> Каркас каждой половины стабилизатора(рис.4.1) включает в себя два лонжерона</a:t>
            </a:r>
          </a:p>
          <a:p>
            <a:r>
              <a:rPr lang="ru-RU" dirty="0" smtClean="0"/>
              <a:t>швеллерного  сечения(поз.1,6), 13  нервюр*(поз.2),  два  креста  лент-расчалок3, металлическую  обшивку, </a:t>
            </a:r>
          </a:p>
          <a:p>
            <a:r>
              <a:rPr lang="ru-RU" dirty="0" smtClean="0"/>
              <a:t>закрывающую носок стабилизатора5, и законцовку4. </a:t>
            </a:r>
          </a:p>
          <a:p>
            <a:r>
              <a:rPr lang="ru-RU" dirty="0" smtClean="0"/>
              <a:t>Лонжероны стабилизатора швеллерного сечения состоят из верхней и нижней полок уголкового профиля и</a:t>
            </a:r>
          </a:p>
          <a:p>
            <a:r>
              <a:rPr lang="ru-RU" dirty="0" smtClean="0"/>
              <a:t>стенки с отбортованными отверстиями для облегчения и придания жесткости.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8" y="1908215"/>
            <a:ext cx="8977312" cy="31623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88" y="5462588"/>
            <a:ext cx="7786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4.1 Каркас половины стабилизатора: </a:t>
            </a:r>
          </a:p>
          <a:p>
            <a:r>
              <a:rPr lang="ru-RU" dirty="0" smtClean="0"/>
              <a:t>1— задний лонжерон; 2— нервюра; 3— ленты-расчалки; 4— </a:t>
            </a:r>
            <a:r>
              <a:rPr lang="ru-RU" dirty="0" err="1" smtClean="0"/>
              <a:t>законцовка</a:t>
            </a:r>
            <a:r>
              <a:rPr lang="ru-RU" dirty="0" smtClean="0"/>
              <a:t>; 5— металлическая обшивка; 6—</a:t>
            </a:r>
          </a:p>
          <a:p>
            <a:r>
              <a:rPr lang="ru-RU" dirty="0" smtClean="0"/>
              <a:t>передний лонжерон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431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5" y="335846"/>
            <a:ext cx="106013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КОНТРОЛЬНЫЕ ВОПРОСЫ</a:t>
            </a:r>
          </a:p>
          <a:p>
            <a:r>
              <a:rPr lang="ru-RU" dirty="0" smtClean="0"/>
              <a:t>1.  Перечислите состав каркаса стабилизатора, руля высоты, киля, руля направления. Как осуществляется</a:t>
            </a:r>
          </a:p>
          <a:p>
            <a:r>
              <a:rPr lang="ru-RU" dirty="0" smtClean="0"/>
              <a:t>соединение отдельных деталей каркаса этих агрегатов? </a:t>
            </a:r>
          </a:p>
          <a:p>
            <a:r>
              <a:rPr lang="ru-RU" dirty="0" smtClean="0"/>
              <a:t>2.  Как  осуществляется  подвеска  руля  высоты,  руля  направления,  триммеров? Какие  конструктивные</a:t>
            </a:r>
          </a:p>
          <a:p>
            <a:r>
              <a:rPr lang="ru-RU" dirty="0" smtClean="0"/>
              <a:t>мероприятия обеспечивают подвижность соединения и передачу всех видов нагрузок? </a:t>
            </a:r>
          </a:p>
          <a:p>
            <a:r>
              <a:rPr lang="ru-RU" dirty="0" smtClean="0"/>
              <a:t>3.  Какие конструктивные мероприятия обеспечивают жесткость стабилизатора, руля высоты, киля, руля</a:t>
            </a:r>
          </a:p>
          <a:p>
            <a:r>
              <a:rPr lang="ru-RU" dirty="0" smtClean="0"/>
              <a:t>направления? </a:t>
            </a:r>
          </a:p>
          <a:p>
            <a:r>
              <a:rPr lang="ru-RU" dirty="0" smtClean="0"/>
              <a:t>4.  Какие конструктивные мероприятия обеспечивают снижение нагрузок на командных рычагах самолета, </a:t>
            </a:r>
          </a:p>
          <a:p>
            <a:r>
              <a:rPr lang="ru-RU" dirty="0" smtClean="0"/>
              <a:t>демпфирование вибраций? </a:t>
            </a:r>
          </a:p>
          <a:p>
            <a:r>
              <a:rPr lang="ru-RU" dirty="0" smtClean="0"/>
              <a:t>5.  Через какие узлы осуществляется передача нагрузок с киля самолета на фюзеляж? </a:t>
            </a:r>
          </a:p>
          <a:p>
            <a:r>
              <a:rPr lang="ru-RU" dirty="0" smtClean="0"/>
              <a:t>6.  Как обеспечивается жесткость и прочность стыковки половин стабилизатора, руля высоты? </a:t>
            </a:r>
          </a:p>
          <a:p>
            <a:r>
              <a:rPr lang="ru-RU" dirty="0" smtClean="0"/>
              <a:t>7.  Какова причина усиления нервюр стабилизатора, киля? </a:t>
            </a:r>
          </a:p>
          <a:p>
            <a:r>
              <a:rPr lang="ru-RU" dirty="0" smtClean="0"/>
              <a:t>8.  Как осуществляется регулировка положения подкоса стабилизатора, с какой целью эта регулировка</a:t>
            </a:r>
          </a:p>
          <a:p>
            <a:r>
              <a:rPr lang="ru-RU" dirty="0" smtClean="0"/>
              <a:t>предусмотрена?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7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9136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Стенки лонжеронов изготовлены из листового дюралюминия толщиной0,6 мм и состоят из двух частей по</a:t>
            </a:r>
          </a:p>
          <a:p>
            <a:r>
              <a:rPr lang="ru-RU" dirty="0" smtClean="0"/>
              <a:t>размаху, стык который проходит по нервюре №6. Между отверстиями в стенке лонжерона имеются продольные</a:t>
            </a:r>
          </a:p>
          <a:p>
            <a:r>
              <a:rPr lang="ru-RU" dirty="0" smtClean="0"/>
              <a:t>рифты для повышения жесткости. </a:t>
            </a:r>
          </a:p>
          <a:p>
            <a:r>
              <a:rPr lang="ru-RU" dirty="0" smtClean="0"/>
              <a:t>      В концевой части каждого лонжерона к стенке и полкам приклепаны лонжероны </a:t>
            </a:r>
            <a:r>
              <a:rPr lang="ru-RU" dirty="0" err="1" smtClean="0"/>
              <a:t>законцовки</a:t>
            </a:r>
            <a:r>
              <a:rPr lang="ru-RU" dirty="0" smtClean="0"/>
              <a:t> швеллерного</a:t>
            </a:r>
          </a:p>
          <a:p>
            <a:r>
              <a:rPr lang="ru-RU" dirty="0" smtClean="0"/>
              <a:t>сечения из дюралюминия толщиной0,8 мм, имеющий переменную высоту, соответственно профилю </a:t>
            </a:r>
            <a:r>
              <a:rPr lang="ru-RU" dirty="0" err="1" smtClean="0"/>
              <a:t>законцовки</a:t>
            </a:r>
            <a:endParaRPr lang="ru-RU" dirty="0" smtClean="0"/>
          </a:p>
          <a:p>
            <a:r>
              <a:rPr lang="ru-RU" dirty="0" smtClean="0"/>
              <a:t>стабилизатора. </a:t>
            </a:r>
          </a:p>
          <a:p>
            <a:r>
              <a:rPr lang="ru-RU" dirty="0" smtClean="0"/>
              <a:t>По заднему лонжерону стабилизатора у нервюр №6 и10 расположены кронштейны подвески руля высоты. </a:t>
            </a:r>
          </a:p>
          <a:p>
            <a:r>
              <a:rPr lang="ru-RU" dirty="0" smtClean="0"/>
              <a:t>Кронштейны изготовлены из стали ЗОХГСА, установлены на верхней и нижней полках заднего лонжерона</a:t>
            </a:r>
          </a:p>
          <a:p>
            <a:r>
              <a:rPr lang="ru-RU" dirty="0" smtClean="0"/>
              <a:t>стабилизатора и крепятся к ним болтами. У нервюр №1, 6 и10 на переднем и заднем лонжеронах установлены</a:t>
            </a:r>
          </a:p>
          <a:p>
            <a:r>
              <a:rPr lang="ru-RU" dirty="0" smtClean="0"/>
              <a:t>штампованный из сплава АК6 стойки с ушками для крепления муфт лент-расчалок. </a:t>
            </a:r>
          </a:p>
          <a:p>
            <a:r>
              <a:rPr lang="ru-RU" dirty="0" smtClean="0"/>
              <a:t>На нижних полках лонжеронов у нервюры №6 расположены узлы крепления подкосов стабилизатора. На</a:t>
            </a:r>
          </a:p>
          <a:p>
            <a:r>
              <a:rPr lang="ru-RU" dirty="0" smtClean="0"/>
              <a:t>переднем лонжероне узел выполнен в виде вилки и крепятся к лонжерону двумя болтами. Узлы на заднем</a:t>
            </a:r>
          </a:p>
          <a:p>
            <a:r>
              <a:rPr lang="ru-RU" dirty="0" smtClean="0"/>
              <a:t>лонжероне выполнены заодно с узлами, на которых крепятся качалки подвески руля высоты. </a:t>
            </a:r>
          </a:p>
          <a:p>
            <a:r>
              <a:rPr lang="ru-RU" dirty="0" smtClean="0"/>
              <a:t>Стыковка половин стабилизатора осуществляется по лонжеронам через накладки. </a:t>
            </a:r>
          </a:p>
          <a:p>
            <a:r>
              <a:rPr lang="ru-RU" dirty="0" smtClean="0"/>
              <a:t>* На самолетах до60-й серии11 нервюр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85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2" y="236726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Нервюры делятся на усиленные и нормальные. Усиленными нервюрами являются №1, 6 и10, остальные— </a:t>
            </a:r>
          </a:p>
          <a:p>
            <a:r>
              <a:rPr lang="ru-RU" dirty="0" smtClean="0"/>
              <a:t>нормальными. Они состоят из носка и средней части. Средние части нормальных нервюр— штампованные из</a:t>
            </a:r>
          </a:p>
          <a:p>
            <a:r>
              <a:rPr lang="ru-RU" dirty="0" smtClean="0"/>
              <a:t>дюралюминия Д16АТ толщиной0,6 мм с отбортованными отверстиями для облегчения и рифтами между  ними</a:t>
            </a:r>
          </a:p>
          <a:p>
            <a:r>
              <a:rPr lang="ru-RU" dirty="0" smtClean="0"/>
              <a:t>для  повышения  жесткости.  К  верхним  бортам  нервюр  приклепаны  профили2НФ  для  крепления  полотна. </a:t>
            </a:r>
          </a:p>
          <a:p>
            <a:r>
              <a:rPr lang="ru-RU" dirty="0" smtClean="0"/>
              <a:t>Вертикальными бортами нервюры приклепаны к лонжеронам. </a:t>
            </a:r>
          </a:p>
          <a:p>
            <a:r>
              <a:rPr lang="ru-RU" dirty="0" smtClean="0"/>
              <a:t>Средние  части  усиленных  нервюр,  в отличие  от  нормальных,  изготовлены  из  листового  дюралюминия</a:t>
            </a:r>
          </a:p>
          <a:p>
            <a:r>
              <a:rPr lang="ru-RU" dirty="0" smtClean="0"/>
              <a:t>толщиной1 мм, к бортам которых приклепаны усиливающие профили из того же материала толщиной1 мм. </a:t>
            </a:r>
          </a:p>
          <a:p>
            <a:r>
              <a:rPr lang="ru-RU" dirty="0" smtClean="0"/>
              <a:t>Усиленные нервюры к лонжеронам приклепаны  накладками-кницами. </a:t>
            </a:r>
          </a:p>
          <a:p>
            <a:r>
              <a:rPr lang="ru-RU" dirty="0" smtClean="0"/>
              <a:t>Носки нервюр— штампованные из дюралюминия толщиной; 0,6 мм и приклепаны к переднему лонжерону. </a:t>
            </a:r>
          </a:p>
          <a:p>
            <a:r>
              <a:rPr lang="ru-RU" dirty="0" smtClean="0"/>
              <a:t>К бортам носков нервюр приклепана металлическая обшивка. </a:t>
            </a:r>
          </a:p>
          <a:p>
            <a:r>
              <a:rPr lang="ru-RU" dirty="0" smtClean="0"/>
              <a:t>Металлическая обшивка от нервюры №1 до нервюры №8 изготовлена из дюралюминия толщиной1,2 мм, а</a:t>
            </a:r>
          </a:p>
          <a:p>
            <a:r>
              <a:rPr lang="ru-RU" dirty="0" smtClean="0"/>
              <a:t>на участке от нервюры №8 и до нервюры №12 —из дюралюминия толщиной0,8 мм. </a:t>
            </a:r>
          </a:p>
          <a:p>
            <a:r>
              <a:rPr lang="ru-RU" dirty="0" err="1" smtClean="0"/>
              <a:t>Законцовка</a:t>
            </a:r>
            <a:r>
              <a:rPr lang="ru-RU" dirty="0" smtClean="0"/>
              <a:t> стабилизатора выполнена из дюралюминиевых листов и состоит из двух частей: лобовой и</a:t>
            </a:r>
          </a:p>
          <a:p>
            <a:r>
              <a:rPr lang="ru-RU" dirty="0" err="1" smtClean="0"/>
              <a:t>междулонжеронной</a:t>
            </a:r>
            <a:r>
              <a:rPr lang="ru-RU" dirty="0" smtClean="0"/>
              <a:t>. Лобовая часть </a:t>
            </a:r>
            <a:r>
              <a:rPr lang="ru-RU" dirty="0" err="1" smtClean="0"/>
              <a:t>законцовки</a:t>
            </a:r>
            <a:r>
              <a:rPr lang="ru-RU" dirty="0" smtClean="0"/>
              <a:t> сварена из материала </a:t>
            </a:r>
            <a:r>
              <a:rPr lang="ru-RU" dirty="0" err="1" smtClean="0"/>
              <a:t>АМцП</a:t>
            </a:r>
            <a:r>
              <a:rPr lang="ru-RU" dirty="0" smtClean="0"/>
              <a:t> толщиной0,8 мм с отверстием для</a:t>
            </a:r>
          </a:p>
          <a:p>
            <a:r>
              <a:rPr lang="ru-RU" dirty="0" smtClean="0"/>
              <a:t>облегчения. </a:t>
            </a:r>
            <a:r>
              <a:rPr lang="ru-RU" dirty="0" err="1" smtClean="0"/>
              <a:t>Междулонжеронная</a:t>
            </a:r>
            <a:r>
              <a:rPr lang="ru-RU" dirty="0" smtClean="0"/>
              <a:t> часть </a:t>
            </a:r>
            <a:r>
              <a:rPr lang="ru-RU" dirty="0" err="1" smtClean="0"/>
              <a:t>законцовки</a:t>
            </a:r>
            <a:r>
              <a:rPr lang="ru-RU" dirty="0" smtClean="0"/>
              <a:t> изготовлена из дюралюминия Д16АТ толщиной0,8 мм и</a:t>
            </a:r>
          </a:p>
          <a:p>
            <a:r>
              <a:rPr lang="ru-RU" dirty="0" smtClean="0"/>
              <a:t>усилена двумя профилями-</a:t>
            </a:r>
            <a:r>
              <a:rPr lang="ru-RU" dirty="0" err="1" smtClean="0"/>
              <a:t>гнутиками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9212" y="476104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Полотняная  обшивка  стабилизатора  аналогична  полотняной  обшивке  крыла.  Стабилизатор  обтянут</a:t>
            </a:r>
          </a:p>
          <a:p>
            <a:r>
              <a:rPr lang="ru-RU" dirty="0" smtClean="0"/>
              <a:t>полотном марки АМ-93. У нервюр по нижней поверхности имеются дренажные отверстия. Все машинные швы и</a:t>
            </a:r>
          </a:p>
          <a:p>
            <a:r>
              <a:rPr lang="ru-RU" dirty="0" smtClean="0"/>
              <a:t>места крепления полотна к нервюрам оклеены зубчатыми лентами.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39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038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Стыковые  узлы  стабилизатора  обеспечивают  соединение  стабилизатора  с  фюзеляжем  и  киля  со</a:t>
            </a:r>
          </a:p>
          <a:p>
            <a:r>
              <a:rPr lang="ru-RU" dirty="0" smtClean="0"/>
              <a:t>стабилизатором(рис. 4.2)  установлены  возле  стыка  половин  стабилизатора.  Стабилизатор  крепится  к</a:t>
            </a:r>
          </a:p>
          <a:p>
            <a:r>
              <a:rPr lang="ru-RU" dirty="0" smtClean="0"/>
              <a:t>шпангоутам №23 и25 фюзеляжа четырьмя узлами, расположенными на небольшой базе. Над узлами крепления</a:t>
            </a:r>
          </a:p>
          <a:p>
            <a:r>
              <a:rPr lang="ru-RU" dirty="0" smtClean="0"/>
              <a:t>стабилизатора к фюзеляжу расположены узлы крепления киля к стабилизатору.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380672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Узлы изготовлены из стали ЗОХГСА и крепятся к полкам лонжеронов стабилизатора болтами диаметром5 </a:t>
            </a:r>
          </a:p>
          <a:p>
            <a:r>
              <a:rPr lang="ru-RU" dirty="0" smtClean="0"/>
              <a:t>мм. В местах крепления узлов полки усилены стойками, выполненными из сплава АК6, которые также служат и</a:t>
            </a:r>
          </a:p>
          <a:p>
            <a:r>
              <a:rPr lang="ru-RU" dirty="0" smtClean="0"/>
              <a:t>для крепления лент-расчалок. </a:t>
            </a:r>
          </a:p>
          <a:p>
            <a:r>
              <a:rPr lang="ru-RU" dirty="0" smtClean="0"/>
              <a:t>Геометрические размеры передних и задних стыковых узлов обеспечивают установку стабилизатора под</a:t>
            </a:r>
          </a:p>
          <a:p>
            <a:r>
              <a:rPr lang="ru-RU" dirty="0" smtClean="0"/>
              <a:t>отрицательным углом, равным1°, к строительной горизонтали самолета.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60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8" y="1"/>
            <a:ext cx="7115175" cy="39956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5776" y="3995678"/>
            <a:ext cx="11706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4.2. Стыковые узлы стабилизатора с фюзеляжем и киля со стабилизатором: </a:t>
            </a:r>
          </a:p>
          <a:p>
            <a:r>
              <a:rPr lang="ru-RU" dirty="0" smtClean="0"/>
              <a:t>а— узлы крепления стабилизатора к фюзеляжу: </a:t>
            </a:r>
          </a:p>
          <a:p>
            <a:r>
              <a:rPr lang="ru-RU" dirty="0" smtClean="0"/>
              <a:t>1— передний узел крепления стабилизатора к фюзеляжу; 2— передний узел крепления киля; 3— полка</a:t>
            </a:r>
          </a:p>
          <a:p>
            <a:r>
              <a:rPr lang="ru-RU" dirty="0" smtClean="0"/>
              <a:t>лонжерона; 4— усиливающая стойка; 5— узел на шпангоуте №23; 6— стыковой болт; 7— задний узел</a:t>
            </a:r>
          </a:p>
          <a:p>
            <a:r>
              <a:rPr lang="ru-RU" dirty="0" smtClean="0"/>
              <a:t>крепления киля; 8— центральная опора руля высоты; 9— усиливающая стойка; 10— задний узел крепления</a:t>
            </a:r>
          </a:p>
          <a:p>
            <a:r>
              <a:rPr lang="ru-RU" dirty="0" smtClean="0"/>
              <a:t>стабилизатора к фюзеляжу; 11— стыковой болт; 12— узел на шпангоуте №25 фюзеляжа; </a:t>
            </a:r>
          </a:p>
          <a:p>
            <a:r>
              <a:rPr lang="ru-RU" dirty="0" smtClean="0"/>
              <a:t>б— узел крепления киля к стабилизатору: </a:t>
            </a:r>
          </a:p>
          <a:p>
            <a:r>
              <a:rPr lang="ru-RU" dirty="0" smtClean="0"/>
              <a:t>1— передний узел лонжерона киля; 2— передний верхний узел на лонжероне стабилизатора; 3— стыковой</a:t>
            </a:r>
          </a:p>
          <a:p>
            <a:r>
              <a:rPr lang="ru-RU" dirty="0" smtClean="0"/>
              <a:t>болт; 4— усиливающая стойка на лонжероне стабилизатора; 5—задний узел</a:t>
            </a:r>
          </a:p>
          <a:p>
            <a:r>
              <a:rPr lang="ru-RU" dirty="0" smtClean="0"/>
              <a:t>лонжерона киля; 6—обшивка; 7— задний узел крепления киля к стабилизатору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12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8319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Подкос стабилизатора</a:t>
            </a:r>
          </a:p>
          <a:p>
            <a:r>
              <a:rPr lang="ru-RU" dirty="0" smtClean="0"/>
              <a:t>Подкос стабилизатора(рис.4.3) связывает консоль стабилизатора с фюзеляжем и работает на растяжение и</a:t>
            </a:r>
          </a:p>
          <a:p>
            <a:r>
              <a:rPr lang="ru-RU" dirty="0" smtClean="0"/>
              <a:t>сжатие,  передавая  нагрузку  от  аэродинамических  сил  горизонтального  оперения  на  нижние  узлы  силового </a:t>
            </a:r>
          </a:p>
          <a:p>
            <a:r>
              <a:rPr lang="ru-RU" dirty="0" smtClean="0"/>
              <a:t>шпангоута №25 фюзеляжа. Подкос Т-образной формы состоит из двух штампованных склепанных между собой</a:t>
            </a:r>
          </a:p>
          <a:p>
            <a:r>
              <a:rPr lang="ru-RU" dirty="0" smtClean="0"/>
              <a:t>боковин  из  материала  Д16АТ.  В  местах  крепления  подкоса  к  стабилизатору  между  боковин  вклепаны</a:t>
            </a:r>
          </a:p>
          <a:p>
            <a:r>
              <a:rPr lang="ru-RU" dirty="0" smtClean="0"/>
              <a:t>штампованные из сплава АК6 узлы(узел Б), в которые вворачиваются регулировочные болты с контргайками. </a:t>
            </a:r>
          </a:p>
          <a:p>
            <a:r>
              <a:rPr lang="ru-RU" dirty="0" smtClean="0"/>
              <a:t>Для  установки  нижнего  регулировочного  болта  в  нижней  части  подкоса,  между  боковинами,  вклепано</a:t>
            </a:r>
          </a:p>
          <a:p>
            <a:r>
              <a:rPr lang="ru-RU" dirty="0" smtClean="0"/>
              <a:t>штампованное из стали ЗОХГСА ухо с двумя перьями. В средней части уха имеется утолщение, в котором</a:t>
            </a:r>
          </a:p>
          <a:p>
            <a:r>
              <a:rPr lang="ru-RU" dirty="0" smtClean="0"/>
              <a:t>просверлено отверстие и нарезана резьба. В отверстие ввертывается ушковый регулировочный болт из стали с</a:t>
            </a:r>
          </a:p>
          <a:p>
            <a:r>
              <a:rPr lang="ru-RU" dirty="0" smtClean="0"/>
              <a:t>контргайкой(узел А).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35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42874"/>
            <a:ext cx="7300913" cy="67151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01013" y="1485900"/>
            <a:ext cx="40909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4.3. Подкос стабилизатора: </a:t>
            </a:r>
          </a:p>
          <a:p>
            <a:r>
              <a:rPr lang="ru-RU" dirty="0" smtClean="0"/>
              <a:t>1— боковина подкоса; 2—задний узел подкоса; 3— передний узел подкоса; 4— контргайка; 5— вильчатый</a:t>
            </a:r>
          </a:p>
          <a:p>
            <a:r>
              <a:rPr lang="ru-RU" dirty="0" smtClean="0"/>
              <a:t>болт; 6— нижний узел подкоса; 7— контргайка; 5— вильчатый болт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681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4140</Words>
  <Application>Microsoft Office PowerPoint</Application>
  <PresentationFormat>Широкоэкранный</PresentationFormat>
  <Paragraphs>320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Тема Office</vt:lpstr>
      <vt:lpstr>Оперение самолета Ан-2.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Оперение самолета Ан-2. </dc:title>
  <dc:creator>ТАТК ГА</dc:creator>
  <cp:lastModifiedBy>ТАТК ГА</cp:lastModifiedBy>
  <cp:revision>16</cp:revision>
  <dcterms:created xsi:type="dcterms:W3CDTF">2015-02-03T10:14:34Z</dcterms:created>
  <dcterms:modified xsi:type="dcterms:W3CDTF">2015-02-03T12:12:09Z</dcterms:modified>
</cp:coreProperties>
</file>