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B2D6-4F1C-4AF2-99C1-240BF35AAFF9}" type="datetimeFigureOut">
              <a:rPr lang="ru-RU" smtClean="0"/>
              <a:t>25.05.2015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B2E4-C7D8-491A-8AFD-7BC7A30B244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B2D6-4F1C-4AF2-99C1-240BF35AAFF9}" type="datetimeFigureOut">
              <a:rPr lang="ru-RU" smtClean="0"/>
              <a:t>25.05.2015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B2E4-C7D8-491A-8AFD-7BC7A30B244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B2D6-4F1C-4AF2-99C1-240BF35AAFF9}" type="datetimeFigureOut">
              <a:rPr lang="ru-RU" smtClean="0"/>
              <a:t>25.05.2015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B2E4-C7D8-491A-8AFD-7BC7A30B244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B2D6-4F1C-4AF2-99C1-240BF35AAFF9}" type="datetimeFigureOut">
              <a:rPr lang="ru-RU" smtClean="0"/>
              <a:t>25.05.2015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B2E4-C7D8-491A-8AFD-7BC7A30B244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B2D6-4F1C-4AF2-99C1-240BF35AAFF9}" type="datetimeFigureOut">
              <a:rPr lang="ru-RU" smtClean="0"/>
              <a:t>25.05.2015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B2E4-C7D8-491A-8AFD-7BC7A30B244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B2D6-4F1C-4AF2-99C1-240BF35AAFF9}" type="datetimeFigureOut">
              <a:rPr lang="ru-RU" smtClean="0"/>
              <a:t>25.05.2015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B2E4-C7D8-491A-8AFD-7BC7A30B244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B2D6-4F1C-4AF2-99C1-240BF35AAFF9}" type="datetimeFigureOut">
              <a:rPr lang="ru-RU" smtClean="0"/>
              <a:t>25.05.2015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B2E4-C7D8-491A-8AFD-7BC7A30B244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B2D6-4F1C-4AF2-99C1-240BF35AAFF9}" type="datetimeFigureOut">
              <a:rPr lang="ru-RU" smtClean="0"/>
              <a:t>25.05.2015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B2E4-C7D8-491A-8AFD-7BC7A30B244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B2D6-4F1C-4AF2-99C1-240BF35AAFF9}" type="datetimeFigureOut">
              <a:rPr lang="ru-RU" smtClean="0"/>
              <a:t>25.05.2015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B2E4-C7D8-491A-8AFD-7BC7A30B244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B2D6-4F1C-4AF2-99C1-240BF35AAFF9}" type="datetimeFigureOut">
              <a:rPr lang="ru-RU" smtClean="0"/>
              <a:t>25.05.2015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B2E4-C7D8-491A-8AFD-7BC7A30B244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B2D6-4F1C-4AF2-99C1-240BF35AAFF9}" type="datetimeFigureOut">
              <a:rPr lang="ru-RU" smtClean="0"/>
              <a:t>25.05.2015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B2E4-C7D8-491A-8AFD-7BC7A30B244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EB2D6-4F1C-4AF2-99C1-240BF35AAFF9}" type="datetimeFigureOut">
              <a:rPr lang="ru-RU" smtClean="0"/>
              <a:t>25.05.2015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CB2E4-C7D8-491A-8AFD-7BC7A30B2446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28992" y="285728"/>
            <a:ext cx="26466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8.МАСЛЯНАЯ СИСТЕМА*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642918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Масляная система состоит из масляного бака, масляного насоса МШ-8, </a:t>
            </a:r>
            <a:r>
              <a:rPr lang="ru-RU" dirty="0" smtClean="0"/>
              <a:t>воздушно-масляного радиатора</a:t>
            </a:r>
            <a:r>
              <a:rPr lang="ru-RU" dirty="0"/>
              <a:t>, сливных кранов и трубопроводов.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214422"/>
            <a:ext cx="86439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Масло из </a:t>
            </a:r>
            <a:r>
              <a:rPr lang="ru-RU" dirty="0" smtClean="0"/>
              <a:t>бака поступает </a:t>
            </a:r>
            <a:r>
              <a:rPr lang="ru-RU" dirty="0"/>
              <a:t>в насос двигателя и, смазав трущиеся поверхности </a:t>
            </a:r>
            <a:r>
              <a:rPr lang="ru-RU" dirty="0" smtClean="0"/>
              <a:t>двигателя, поступает </a:t>
            </a:r>
            <a:r>
              <a:rPr lang="ru-RU" dirty="0"/>
              <a:t>в </a:t>
            </a:r>
            <a:r>
              <a:rPr lang="ru-RU" dirty="0" smtClean="0"/>
              <a:t>воздушно - масляный </a:t>
            </a:r>
            <a:r>
              <a:rPr lang="ru-RU" dirty="0"/>
              <a:t>радиатор. После охлаждения в масляном радиаторе масло по трубопроводу поступает в бак, </a:t>
            </a:r>
            <a:r>
              <a:rPr lang="ru-RU" dirty="0" smtClean="0"/>
              <a:t>и, сливаясь </a:t>
            </a:r>
            <a:r>
              <a:rPr lang="ru-RU" dirty="0"/>
              <a:t>по стенке пеногасительного колодца, снова поступает в двигатель.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2357430"/>
            <a:ext cx="4857784" cy="3656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72125"/>
            <a:ext cx="9144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0325"/>
            <a:ext cx="77533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Управление нормальным газом двигателя выполнено аналогично управлению высотным</a:t>
            </a:r>
          </a:p>
          <a:p>
            <a:r>
              <a:rPr lang="ru-RU" b="1" dirty="0"/>
              <a:t>корректором.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214422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Управление шагом винта. </a:t>
            </a:r>
            <a:r>
              <a:rPr lang="ru-RU" dirty="0"/>
              <a:t>В масляной системе винта АВ-2 установлен регулятор оборотов </a:t>
            </a:r>
            <a:r>
              <a:rPr lang="ru-RU" dirty="0" smtClean="0"/>
              <a:t>Р- 9СМ2</a:t>
            </a:r>
            <a:r>
              <a:rPr lang="ru-RU" dirty="0"/>
              <a:t>. Винт и регулятор работают по прямой схеме и имеют двухканальную </a:t>
            </a:r>
            <a:r>
              <a:rPr lang="ru-RU" dirty="0" err="1"/>
              <a:t>маслопроводку</a:t>
            </a:r>
            <a:r>
              <a:rPr lang="ru-RU" dirty="0"/>
              <a:t>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Управление регулятором </a:t>
            </a:r>
            <a:r>
              <a:rPr lang="ru-RU" dirty="0"/>
              <a:t>шага винта выполнено двусторонней тросовой проводкой и жесткой тягой, подсоединенной к </a:t>
            </a:r>
            <a:r>
              <a:rPr lang="ru-RU" dirty="0" smtClean="0"/>
              <a:t>сектору на </a:t>
            </a:r>
            <a:r>
              <a:rPr lang="ru-RU" dirty="0"/>
              <a:t>оси регулятора.</a:t>
            </a:r>
          </a:p>
          <a:p>
            <a:r>
              <a:rPr lang="ru-RU" dirty="0"/>
              <a:t>От сектора шага винта, установленного на центральном пульте в кабине пилотов, до кронштейна </a:t>
            </a:r>
            <a:r>
              <a:rPr lang="ru-RU" dirty="0" smtClean="0"/>
              <a:t>на раме </a:t>
            </a:r>
            <a:r>
              <a:rPr lang="ru-RU" dirty="0"/>
              <a:t>двигателя — проводка тросовая, двусторонняя.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Тросы </a:t>
            </a:r>
            <a:r>
              <a:rPr lang="ru-RU" dirty="0"/>
              <a:t>проходят через текстолитовые </a:t>
            </a:r>
            <a:r>
              <a:rPr lang="ru-RU" dirty="0" smtClean="0"/>
              <a:t>ролики, расположенные </a:t>
            </a:r>
            <a:r>
              <a:rPr lang="ru-RU" dirty="0"/>
              <a:t>на шпангоуте № 1 и на внутреннем капоте. Тросы соединены </a:t>
            </a:r>
            <a:r>
              <a:rPr lang="ru-RU" dirty="0" err="1"/>
              <a:t>тандерами</a:t>
            </a:r>
            <a:r>
              <a:rPr lang="ru-RU" dirty="0"/>
              <a:t>. Проводка </a:t>
            </a:r>
            <a:r>
              <a:rPr lang="ru-RU" dirty="0" smtClean="0"/>
              <a:t>от кронштейна </a:t>
            </a:r>
            <a:r>
              <a:rPr lang="ru-RU" dirty="0"/>
              <a:t>на раме двигателя до сектора на оси регулятора оборотов выполнена жесткой тягой.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Управление подогревом карбюратора </a:t>
            </a:r>
            <a:r>
              <a:rPr lang="ru-RU" dirty="0"/>
              <a:t>выполнено жесткими тягами с двумя </a:t>
            </a:r>
            <a:r>
              <a:rPr lang="ru-RU" dirty="0" smtClean="0"/>
              <a:t>промежуточными качалками</a:t>
            </a:r>
            <a:r>
              <a:rPr lang="ru-RU" dirty="0"/>
              <a:t>. Первая промежуточная качалка, установленная на кронштейнах шпангоута № 1, сварная </a:t>
            </a:r>
            <a:r>
              <a:rPr lang="ru-RU" dirty="0" smtClean="0"/>
              <a:t>и изготовлена </a:t>
            </a:r>
            <a:r>
              <a:rPr lang="ru-RU" dirty="0"/>
              <a:t>из стали. Вторая промежуточная качалка изготовлена из штамповки АК6 и установлена </a:t>
            </a:r>
            <a:r>
              <a:rPr lang="ru-RU" dirty="0" smtClean="0"/>
              <a:t>на верхнем </a:t>
            </a:r>
            <a:r>
              <a:rPr lang="ru-RU" dirty="0"/>
              <a:t>подкосе рамы двигателя на специальном кронштейне с хомутом.</a:t>
            </a:r>
          </a:p>
          <a:p>
            <a:r>
              <a:rPr lang="ru-RU" dirty="0" smtClean="0"/>
              <a:t>Промежуточные </a:t>
            </a:r>
            <a:r>
              <a:rPr lang="ru-RU" dirty="0"/>
              <a:t>качалки и рычаг на пульте управления соединены между собой, а также с </a:t>
            </a:r>
            <a:r>
              <a:rPr lang="ru-RU" dirty="0" smtClean="0"/>
              <a:t>поводком заслонки </a:t>
            </a:r>
            <a:r>
              <a:rPr lang="ru-RU" dirty="0"/>
              <a:t>дюралюминиевыми тягами.</a:t>
            </a:r>
          </a:p>
          <a:p>
            <a:endParaRPr lang="ru-RU" dirty="0" smtClean="0"/>
          </a:p>
          <a:p>
            <a:r>
              <a:rPr lang="ru-RU" dirty="0" smtClean="0"/>
              <a:t>Переднее </a:t>
            </a:r>
            <a:r>
              <a:rPr lang="ru-RU" dirty="0"/>
              <a:t>крайнее положение рычага обеспечивает полное включение подогрева карбюратора </a:t>
            </a:r>
            <a:r>
              <a:rPr lang="ru-RU" dirty="0" smtClean="0"/>
              <a:t>и соответствует </a:t>
            </a:r>
            <a:r>
              <a:rPr lang="ru-RU" dirty="0"/>
              <a:t>надписи «Открыто».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Заднее </a:t>
            </a:r>
            <a:r>
              <a:rPr lang="ru-RU" dirty="0"/>
              <a:t>крайнее положение рычага выключает обогрев карбюратора </a:t>
            </a:r>
            <a:r>
              <a:rPr lang="ru-RU" dirty="0" smtClean="0"/>
              <a:t>и соответствует </a:t>
            </a:r>
            <a:r>
              <a:rPr lang="ru-RU" dirty="0"/>
              <a:t>надписи «Закрыто». Крайнее и промежуточные положения рычага фиксируются гребенкой </a:t>
            </a:r>
            <a:r>
              <a:rPr lang="ru-RU" dirty="0" smtClean="0"/>
              <a:t>на кронштейнах </a:t>
            </a:r>
            <a:r>
              <a:rPr lang="ru-RU" dirty="0"/>
              <a:t>и фиксатором, установленным на рычаге обогрева карбюратора.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414338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Управление остановом двигателя.</a:t>
            </a:r>
            <a:r>
              <a:rPr lang="ru-RU" dirty="0"/>
              <a:t> Для </a:t>
            </a:r>
            <a:r>
              <a:rPr lang="ru-RU" dirty="0" smtClean="0"/>
              <a:t>выключения </a:t>
            </a:r>
            <a:r>
              <a:rPr lang="ru-RU" dirty="0"/>
              <a:t>двигателя используется </a:t>
            </a:r>
            <a:r>
              <a:rPr lang="ru-RU" dirty="0" smtClean="0"/>
              <a:t>стоп-кран карбюратора</a:t>
            </a:r>
            <a:r>
              <a:rPr lang="ru-RU" dirty="0"/>
              <a:t>. Управление стоп-краном от рычага на пульте управления до рычага на </a:t>
            </a:r>
            <a:r>
              <a:rPr lang="ru-RU" dirty="0" smtClean="0"/>
              <a:t>карбюраторе выполнено </a:t>
            </a:r>
            <a:r>
              <a:rPr lang="ru-RU" dirty="0"/>
              <a:t>односторонним тросом. Трос перед установкой на самолет предварительно вытягивается. </a:t>
            </a:r>
            <a:r>
              <a:rPr lang="ru-RU" dirty="0" smtClean="0"/>
              <a:t>На рычаге </a:t>
            </a:r>
            <a:r>
              <a:rPr lang="ru-RU" dirty="0"/>
              <a:t>пульта управления трос заделан шариком в ролики; ролик укреплен на секторе заклепками.</a:t>
            </a:r>
          </a:p>
          <a:p>
            <a:endParaRPr lang="ru-RU" dirty="0" smtClean="0"/>
          </a:p>
          <a:p>
            <a:r>
              <a:rPr lang="ru-RU" dirty="0" smtClean="0"/>
              <a:t>Второй </a:t>
            </a:r>
            <a:r>
              <a:rPr lang="ru-RU" dirty="0"/>
              <a:t>конец троса закреплен на рычаге стоп-крана стандартным шариком-замком, </a:t>
            </a:r>
            <a:r>
              <a:rPr lang="ru-RU" dirty="0" smtClean="0"/>
              <a:t>обеспечивающим необходимое </a:t>
            </a:r>
            <a:r>
              <a:rPr lang="ru-RU" dirty="0"/>
              <a:t>регулирование натяжения троса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Управление пылефильтром </a:t>
            </a:r>
            <a:r>
              <a:rPr lang="ru-RU" dirty="0"/>
              <a:t>по своей конструкции аналогично управлению остановом двигателя.</a:t>
            </a:r>
          </a:p>
          <a:p>
            <a:r>
              <a:rPr lang="ru-RU" dirty="0"/>
              <a:t>Управление пылефильтром от рычага на пульте до рычага на фильтре выполнено односторонним тросом </a:t>
            </a:r>
            <a:r>
              <a:rPr lang="ru-RU" dirty="0" smtClean="0"/>
              <a:t>с </a:t>
            </a:r>
            <a:r>
              <a:rPr lang="ru-RU" dirty="0" err="1" smtClean="0"/>
              <a:t>тандером</a:t>
            </a:r>
            <a:r>
              <a:rPr lang="ru-RU" dirty="0"/>
              <a:t>.</a:t>
            </a:r>
          </a:p>
          <a:p>
            <a:r>
              <a:rPr lang="ru-RU" dirty="0"/>
              <a:t>Крайнее заднее положение рычага на пульте обеспечивает включение фильтра. В этом положении </a:t>
            </a:r>
            <a:r>
              <a:rPr lang="ru-RU" dirty="0" smtClean="0"/>
              <a:t>рычаг имеет </a:t>
            </a:r>
            <a:r>
              <a:rPr lang="ru-RU" dirty="0"/>
              <a:t>защелку в вырезе на пульте. При крайнем переднем положении рычага на пульте обратный </a:t>
            </a:r>
            <a:r>
              <a:rPr lang="ru-RU" dirty="0" smtClean="0"/>
              <a:t>ход фильтра </a:t>
            </a:r>
            <a:r>
              <a:rPr lang="ru-RU" dirty="0"/>
              <a:t>и троса обеспечивает пружина.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235743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Управление заслонкой </a:t>
            </a:r>
            <a:r>
              <a:rPr lang="ru-RU" dirty="0"/>
              <a:t>всасывающего патрубка. На самолетах, изготовленных в Польше, </a:t>
            </a:r>
            <a:r>
              <a:rPr lang="ru-RU" dirty="0" smtClean="0"/>
              <a:t>изменена конструкция </a:t>
            </a:r>
            <a:r>
              <a:rPr lang="ru-RU" dirty="0"/>
              <a:t>пылефильтра. Неподвижный сетчатый фильтр установлен сверху </a:t>
            </a:r>
            <a:r>
              <a:rPr lang="ru-RU" dirty="0" smtClean="0"/>
              <a:t>над </a:t>
            </a:r>
            <a:r>
              <a:rPr lang="ru-RU" dirty="0" err="1" smtClean="0"/>
              <a:t>воздухозаборником</a:t>
            </a:r>
            <a:r>
              <a:rPr lang="ru-RU" dirty="0" smtClean="0"/>
              <a:t> </a:t>
            </a:r>
            <a:r>
              <a:rPr lang="ru-RU" dirty="0"/>
              <a:t>крышки внешнего капота, а внутри </a:t>
            </a:r>
            <a:r>
              <a:rPr lang="ru-RU" dirty="0" err="1"/>
              <a:t>заборника</a:t>
            </a:r>
            <a:r>
              <a:rPr lang="ru-RU" dirty="0"/>
              <a:t> установлена заслонка с осью </a:t>
            </a:r>
            <a:r>
              <a:rPr lang="ru-RU" dirty="0" smtClean="0"/>
              <a:t>и рычагом</a:t>
            </a:r>
            <a:r>
              <a:rPr lang="ru-RU" dirty="0"/>
              <a:t>.</a:t>
            </a:r>
          </a:p>
          <a:p>
            <a:r>
              <a:rPr lang="ru-RU" dirty="0"/>
              <a:t>Управление заслонкой осуществляется из кабины пилотов аналогично управлению пылефильтром.</a:t>
            </a:r>
          </a:p>
          <a:p>
            <a:r>
              <a:rPr lang="ru-RU" dirty="0"/>
              <a:t>Чтобы открыть заслонку, необходимо сектор, установленный на центральном пульте, </a:t>
            </a:r>
            <a:r>
              <a:rPr lang="ru-RU" dirty="0" smtClean="0"/>
              <a:t>переместить полностью </a:t>
            </a:r>
            <a:r>
              <a:rPr lang="ru-RU" dirty="0"/>
              <a:t>вперед «От себя». Обратно трос выбирается пружиной и заслонка при этом </a:t>
            </a:r>
            <a:r>
              <a:rPr lang="ru-RU" dirty="0" smtClean="0"/>
              <a:t>полностью перекрывает </a:t>
            </a:r>
            <a:r>
              <a:rPr lang="ru-RU" dirty="0"/>
              <a:t>сечение </a:t>
            </a:r>
            <a:r>
              <a:rPr lang="ru-RU" dirty="0" err="1"/>
              <a:t>воздухозаборника</a:t>
            </a:r>
            <a:r>
              <a:rPr lang="ru-RU" dirty="0"/>
              <a:t> (при установке сектора в крайнее заднее положение. </a:t>
            </a:r>
            <a:r>
              <a:rPr lang="ru-RU" dirty="0" smtClean="0"/>
              <a:t>При закрытой </a:t>
            </a:r>
            <a:r>
              <a:rPr lang="ru-RU" dirty="0"/>
              <a:t>заслонке воздух поступает в карбюратор через неподвижный сетчатый </a:t>
            </a:r>
            <a:r>
              <a:rPr lang="ru-RU" dirty="0" smtClean="0"/>
              <a:t>пылефильтр, вмонтированный </a:t>
            </a:r>
            <a:r>
              <a:rPr lang="ru-RU" dirty="0"/>
              <a:t>в верхнюю обшивку всасывающего патрубка.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8926" y="428604"/>
            <a:ext cx="3228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Управление створками капота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785794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Управление створками капота дистанционное и осуществляется из кабины пилотов при </a:t>
            </a:r>
            <a:r>
              <a:rPr lang="ru-RU" dirty="0" smtClean="0"/>
              <a:t>помощи электромеханизма </a:t>
            </a:r>
            <a:r>
              <a:rPr lang="ru-RU" dirty="0"/>
              <a:t>УР-7, установленного на шпангоуте № 1. </a:t>
            </a:r>
            <a:r>
              <a:rPr lang="ru-RU" dirty="0" err="1"/>
              <a:t>Электромеханизм</a:t>
            </a:r>
            <a:r>
              <a:rPr lang="ru-RU" dirty="0"/>
              <a:t> УР-7 установлен на шпангоуте </a:t>
            </a:r>
            <a:r>
              <a:rPr lang="ru-RU" dirty="0" smtClean="0"/>
              <a:t>№ 1 </a:t>
            </a:r>
            <a:r>
              <a:rPr lang="ru-RU" dirty="0"/>
              <a:t>с внутренней стороны.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Шестерня </a:t>
            </a:r>
            <a:r>
              <a:rPr lang="ru-RU" dirty="0"/>
              <a:t>редуктора механизма УР-7 зацеплена с зубчатым сектором, к которому</a:t>
            </a:r>
          </a:p>
          <a:p>
            <a:r>
              <a:rPr lang="ru-RU" dirty="0"/>
              <a:t>посредством двух тяг передается движение вертикальным качалкам, смонтированным в кронштейнах </a:t>
            </a:r>
            <a:r>
              <a:rPr lang="ru-RU" dirty="0" smtClean="0"/>
              <a:t>с шарикоподшипниками </a:t>
            </a:r>
            <a:r>
              <a:rPr lang="ru-RU" dirty="0"/>
              <a:t>на шпангоуте № 1. Вертикальные качалки через кронштейны соединены тягами </a:t>
            </a:r>
            <a:r>
              <a:rPr lang="ru-RU" dirty="0" smtClean="0"/>
              <a:t>с рычагами </a:t>
            </a:r>
            <a:r>
              <a:rPr lang="ru-RU" dirty="0"/>
              <a:t>створок туннелей </a:t>
            </a:r>
            <a:r>
              <a:rPr lang="ru-RU" dirty="0" smtClean="0"/>
              <a:t>капота</a:t>
            </a:r>
          </a:p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процессе эксплуатации после остановки двигателя створки капота необходимо закрывать: </a:t>
            </a:r>
            <a:r>
              <a:rPr lang="ru-RU" dirty="0" smtClean="0"/>
              <a:t>летом при </a:t>
            </a:r>
            <a:r>
              <a:rPr lang="ru-RU" dirty="0"/>
              <a:t>температуре головок цилиндров не выше 80°С и в зимнее время не выше 100° С во </a:t>
            </a:r>
            <a:r>
              <a:rPr lang="ru-RU" dirty="0" smtClean="0"/>
              <a:t>избежание перегрева </a:t>
            </a:r>
            <a:r>
              <a:rPr lang="ru-RU" dirty="0"/>
              <a:t>и расплавления резиновой изоляции проводников зажигания двигателя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428604"/>
            <a:ext cx="4857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Управление створками масляного радиатора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214422"/>
            <a:ext cx="87154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Управление створками масляного радиатора так же, как и управление, створками капота,</a:t>
            </a:r>
          </a:p>
          <a:p>
            <a:r>
              <a:rPr lang="ru-RU" dirty="0"/>
              <a:t>дистанционное и осуществляется от электромеханизма УР-7, установленного на кожухе </a:t>
            </a:r>
            <a:r>
              <a:rPr lang="ru-RU" dirty="0" smtClean="0"/>
              <a:t>створок масляного </a:t>
            </a:r>
            <a:r>
              <a:rPr lang="ru-RU" dirty="0"/>
              <a:t>радиатора.</a:t>
            </a:r>
          </a:p>
          <a:p>
            <a:r>
              <a:rPr lang="ru-RU" dirty="0"/>
              <a:t>Нажимный переключатель установлен на центральном пульте. Автомат защиты сети </a:t>
            </a:r>
            <a:r>
              <a:rPr lang="ru-RU" dirty="0" smtClean="0"/>
              <a:t>АЗС-10 установлен </a:t>
            </a:r>
            <a:r>
              <a:rPr lang="ru-RU" dirty="0"/>
              <a:t>на центральном щитке рядом с АЗС-10 створок капотов. При нажиме на </a:t>
            </a:r>
            <a:r>
              <a:rPr lang="ru-RU" dirty="0" smtClean="0"/>
              <a:t>переключатель «От </a:t>
            </a:r>
            <a:r>
              <a:rPr lang="ru-RU" dirty="0"/>
              <a:t>себя» створки открываются и при нажиме «На себя» — закрываются.</a:t>
            </a:r>
          </a:p>
          <a:p>
            <a:r>
              <a:rPr lang="ru-RU" dirty="0"/>
              <a:t>Для контроля за состоянием положения створок маслорадиатора на центральном пульте рядом </a:t>
            </a:r>
            <a:r>
              <a:rPr lang="ru-RU" dirty="0" smtClean="0"/>
              <a:t>с указателем </a:t>
            </a:r>
            <a:r>
              <a:rPr lang="ru-RU" dirty="0"/>
              <a:t>положения закрылков УЗП-47 установлен указатель положения створок </a:t>
            </a:r>
            <a:r>
              <a:rPr lang="ru-RU" dirty="0" smtClean="0"/>
              <a:t>масляного радиатора </a:t>
            </a:r>
            <a:r>
              <a:rPr lang="ru-RU" dirty="0"/>
              <a:t>УПЗ-48. Оба указателя включаются автоматом защиты сети АЗС-10, установленным </a:t>
            </a:r>
            <a:r>
              <a:rPr lang="ru-RU" dirty="0" smtClean="0"/>
              <a:t>на </a:t>
            </a:r>
            <a:r>
              <a:rPr lang="ru-RU" dirty="0" err="1" smtClean="0"/>
              <a:t>электрощитке</a:t>
            </a:r>
            <a:r>
              <a:rPr lang="ru-RU" dirty="0" smtClean="0"/>
              <a:t> </a:t>
            </a:r>
            <a:r>
              <a:rPr lang="ru-RU" dirty="0"/>
              <a:t>центрального пульта, второй справа.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28860" y="357166"/>
            <a:ext cx="44887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10. ПРОТИВОПОЖАРНОЕ ОБОРУДОВАНИЕ*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928670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Противопожарное оборудование установленное на самолете Ан-2 обеспечивает защиту от </a:t>
            </a:r>
            <a:r>
              <a:rPr lang="ru-RU" dirty="0" smtClean="0"/>
              <a:t>пожара двигательного </a:t>
            </a:r>
            <a:r>
              <a:rPr lang="ru-RU" dirty="0"/>
              <a:t>отсека самолета. Противопожарное оборудование осуществляет: обнаружение </a:t>
            </a:r>
            <a:r>
              <a:rPr lang="ru-RU" dirty="0" smtClean="0"/>
              <a:t>пожара, сигнализацию </a:t>
            </a:r>
            <a:r>
              <a:rPr lang="ru-RU" dirty="0"/>
              <a:t>летчику о наличии пожара, тушение пожара.</a:t>
            </a:r>
          </a:p>
          <a:p>
            <a:r>
              <a:rPr lang="ru-RU" dirty="0"/>
              <a:t>Противопожарное оборудование самолета (рис. 8.27) состоит из: системы сигнализации пожара </a:t>
            </a:r>
            <a:r>
              <a:rPr lang="ru-RU" dirty="0" smtClean="0"/>
              <a:t>ССП- 2А</a:t>
            </a:r>
            <a:r>
              <a:rPr lang="ru-RU" dirty="0"/>
              <a:t>, баллона с </a:t>
            </a:r>
            <a:r>
              <a:rPr lang="ru-RU" dirty="0" err="1"/>
              <a:t>пироголовкой</a:t>
            </a:r>
            <a:r>
              <a:rPr lang="ru-RU" dirty="0"/>
              <a:t> 11, распределительного коллектора 1 и трубопровода от баллона к коллектору.</a:t>
            </a:r>
          </a:p>
          <a:p>
            <a:endParaRPr lang="ru-RU" dirty="0" smtClean="0"/>
          </a:p>
          <a:p>
            <a:r>
              <a:rPr lang="ru-RU" dirty="0" smtClean="0"/>
              <a:t>Установленная </a:t>
            </a:r>
            <a:r>
              <a:rPr lang="ru-RU" dirty="0"/>
              <a:t>на самолете система ССП-2А выполняет следующие функции:</a:t>
            </a:r>
          </a:p>
          <a:p>
            <a:r>
              <a:rPr lang="ru-RU" dirty="0"/>
              <a:t>— обнаруживает возникновение пожара;</a:t>
            </a:r>
          </a:p>
          <a:p>
            <a:r>
              <a:rPr lang="ru-RU" dirty="0"/>
              <a:t>— выдает летчику световую сигнализацию о пожаре;</a:t>
            </a:r>
          </a:p>
          <a:p>
            <a:r>
              <a:rPr lang="ru-RU" dirty="0"/>
              <a:t>— обеспечивает ручное управление пожаротушением;</a:t>
            </a:r>
          </a:p>
          <a:p>
            <a:r>
              <a:rPr lang="ru-RU" dirty="0"/>
              <a:t>— обеспечивает проверку исправности противопожарного оборудования.</a:t>
            </a:r>
          </a:p>
          <a:p>
            <a:r>
              <a:rPr lang="ru-RU" dirty="0"/>
              <a:t>В состав ССП-2А входит:</a:t>
            </a:r>
          </a:p>
          <a:p>
            <a:r>
              <a:rPr lang="ru-RU" dirty="0"/>
              <a:t>— 9 датчиков пожара (поз.2) типа ДПС-1АГ, расположенных в двигательном отсеке;</a:t>
            </a:r>
          </a:p>
          <a:p>
            <a:r>
              <a:rPr lang="ru-RU" dirty="0"/>
              <a:t>— исполнительный блок БИ-2АЮ (поз.8), расположенный под полом кабины летчиков между</a:t>
            </a:r>
          </a:p>
          <a:p>
            <a:r>
              <a:rPr lang="ru-RU" dirty="0"/>
              <a:t>шпангоутами 3 и 4.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контроля за работой ССП-2А и управления пожаротушением на основной панели </a:t>
            </a:r>
            <a:r>
              <a:rPr lang="ru-RU" dirty="0" smtClean="0"/>
              <a:t>приборной доски </a:t>
            </a:r>
            <a:r>
              <a:rPr lang="ru-RU" dirty="0"/>
              <a:t>сверху установлены: красная лампа сигнализации пожара </a:t>
            </a:r>
            <a:r>
              <a:rPr lang="ru-RU" dirty="0" smtClean="0"/>
              <a:t>СЛЦ-45, </a:t>
            </a:r>
            <a:r>
              <a:rPr lang="ru-RU" dirty="0"/>
              <a:t>желтая лампа </a:t>
            </a:r>
            <a:r>
              <a:rPr lang="ru-RU" dirty="0" smtClean="0"/>
              <a:t>СМ-31 сигнализации </a:t>
            </a:r>
            <a:r>
              <a:rPr lang="ru-RU" dirty="0"/>
              <a:t>исправности пиротехнической </a:t>
            </a:r>
            <a:r>
              <a:rPr lang="ru-RU" dirty="0" smtClean="0"/>
              <a:t>головки </a:t>
            </a:r>
            <a:r>
              <a:rPr lang="ru-RU" dirty="0"/>
              <a:t>и кнопка тушения пожара </a:t>
            </a:r>
            <a:r>
              <a:rPr lang="ru-RU" dirty="0" smtClean="0"/>
              <a:t>ПО2. Кнопка тушения </a:t>
            </a:r>
            <a:r>
              <a:rPr lang="ru-RU" dirty="0"/>
              <a:t>пожара закрыта защитным колпачком с надписью «Пожар». Колпачок кнопки тушения пожара</a:t>
            </a:r>
          </a:p>
          <a:p>
            <a:r>
              <a:rPr lang="ru-RU" dirty="0"/>
              <a:t>должен быть опломбирован. На центральном щитке приборной доски расположен АЗС-5 </a:t>
            </a:r>
            <a:r>
              <a:rPr lang="ru-RU" dirty="0" smtClean="0"/>
              <a:t>цепи противопожарного </a:t>
            </a:r>
            <a:r>
              <a:rPr lang="ru-RU" dirty="0"/>
              <a:t>оборудования.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928802"/>
            <a:ext cx="8215306" cy="492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Датчики пожара </a:t>
            </a:r>
            <a:r>
              <a:rPr lang="ru-RU" dirty="0" smtClean="0"/>
              <a:t>ДПС-1АГ </a:t>
            </a:r>
            <a:r>
              <a:rPr lang="ru-RU" dirty="0"/>
              <a:t>представляют собой батарею из восьми </a:t>
            </a:r>
            <a:r>
              <a:rPr lang="ru-RU" dirty="0" smtClean="0"/>
              <a:t>хромель-копелевых термопар </a:t>
            </a:r>
            <a:r>
              <a:rPr lang="ru-RU" dirty="0"/>
              <a:t>1. Одни спаи термопар выполнены в виде расклепанных дисков толщиной 0,14 ÷ 0,16 </a:t>
            </a:r>
            <a:r>
              <a:rPr lang="ru-RU" i="1" dirty="0"/>
              <a:t>мм.</a:t>
            </a:r>
          </a:p>
          <a:p>
            <a:r>
              <a:rPr lang="ru-RU" dirty="0"/>
              <a:t>Температура этих спаев незначительно отличается от температуры в защищаемом отсеке, поэтому </a:t>
            </a:r>
            <a:r>
              <a:rPr lang="ru-RU" dirty="0" smtClean="0"/>
              <a:t>они называются малоинерционными. </a:t>
            </a:r>
            <a:r>
              <a:rPr lang="ru-RU" dirty="0"/>
              <a:t>Вторые спаи выполнены в виде </a:t>
            </a:r>
            <a:r>
              <a:rPr lang="ru-RU" dirty="0" smtClean="0"/>
              <a:t>шариков. </a:t>
            </a:r>
            <a:r>
              <a:rPr lang="ru-RU" dirty="0"/>
              <a:t>Температура </a:t>
            </a:r>
            <a:r>
              <a:rPr lang="ru-RU" dirty="0" smtClean="0"/>
              <a:t>этих спаев </a:t>
            </a:r>
            <a:r>
              <a:rPr lang="ru-RU" dirty="0"/>
              <a:t>ввиду их сравнительно большой массы будет «отставать» от температуры в защищаемом отсеке </a:t>
            </a:r>
            <a:r>
              <a:rPr lang="ru-RU" dirty="0" smtClean="0"/>
              <a:t>в случае </a:t>
            </a:r>
            <a:r>
              <a:rPr lang="ru-RU" dirty="0"/>
              <a:t>изменения последней. Поэтому такие спаи называются инерционными.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14554"/>
            <a:ext cx="9144000" cy="464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5728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 возникновении пожара происходит рост температуры в двигательном отсеке. В </a:t>
            </a:r>
            <a:r>
              <a:rPr lang="ru-RU" dirty="0" smtClean="0"/>
              <a:t>батареях датчиков </a:t>
            </a:r>
            <a:r>
              <a:rPr lang="ru-RU" dirty="0"/>
              <a:t>ДПС-1АГ вследствие разности температур инерционных и неинерционных спаев возникает </a:t>
            </a:r>
            <a:r>
              <a:rPr lang="ru-RU" dirty="0" err="1" smtClean="0"/>
              <a:t>термо</a:t>
            </a:r>
            <a:r>
              <a:rPr lang="ru-RU" dirty="0" smtClean="0"/>
              <a:t> - </a:t>
            </a:r>
            <a:r>
              <a:rPr lang="ru-RU" dirty="0" err="1"/>
              <a:t>э.д.с</a:t>
            </a:r>
            <a:r>
              <a:rPr lang="ru-RU" dirty="0"/>
              <a:t>., вызывающая ток в обмотке реле, расположенного в блоке БИ-2АЮ. Реле срабатывает и включает</a:t>
            </a:r>
          </a:p>
          <a:p>
            <a:r>
              <a:rPr lang="ru-RU" dirty="0"/>
              <a:t>лампу сигнализации пожара в кабине пилотов. После ее загорания пилот должен нажать кнопку (</a:t>
            </a:r>
            <a:r>
              <a:rPr lang="ru-RU" dirty="0" smtClean="0"/>
              <a:t>ПО2) тушения </a:t>
            </a:r>
            <a:r>
              <a:rPr lang="ru-RU" dirty="0"/>
              <a:t>пожара.</a:t>
            </a:r>
          </a:p>
          <a:p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загорания лампы сигнализации о пожаре скорость изменения температуры в двигательном </a:t>
            </a:r>
            <a:r>
              <a:rPr lang="ru-RU" dirty="0" smtClean="0"/>
              <a:t>отсеке должна </a:t>
            </a:r>
            <a:r>
              <a:rPr lang="ru-RU" dirty="0"/>
              <a:t>быть не ниже 2 0С/сек и температура нагрева трех датчиков равна 170 0С.</a:t>
            </a:r>
          </a:p>
          <a:p>
            <a:endParaRPr lang="ru-RU" dirty="0" smtClean="0"/>
          </a:p>
          <a:p>
            <a:r>
              <a:rPr lang="ru-RU" dirty="0" smtClean="0"/>
              <a:t>Противопожарный </a:t>
            </a:r>
            <a:r>
              <a:rPr lang="ru-RU" dirty="0"/>
              <a:t>баллон с </a:t>
            </a:r>
            <a:r>
              <a:rPr lang="ru-RU" dirty="0" err="1"/>
              <a:t>пироголовкой</a:t>
            </a:r>
            <a:r>
              <a:rPr lang="ru-RU" dirty="0"/>
              <a:t> (готовое изделие) емкостью 2,5 л наполнен </a:t>
            </a:r>
            <a:r>
              <a:rPr lang="ru-RU" dirty="0" smtClean="0"/>
              <a:t>углекислотой СО2 </a:t>
            </a:r>
            <a:r>
              <a:rPr lang="ru-RU" dirty="0"/>
              <a:t>под давлением 150 кгс/см2. Вес пустого баллона — около 4 кг, вес СО2 —2÷2,2 кг, вес баллона с </a:t>
            </a:r>
            <a:r>
              <a:rPr lang="ru-RU" dirty="0" smtClean="0"/>
              <a:t>СО2 около </a:t>
            </a:r>
            <a:r>
              <a:rPr lang="ru-RU" dirty="0"/>
              <a:t>6 кг. Вес СО2 и вес баллона с СО2 нанесены черной краской на баллоне. Наличие СО2 в </a:t>
            </a:r>
            <a:r>
              <a:rPr lang="ru-RU" dirty="0" smtClean="0"/>
              <a:t>баллоне проверяют </a:t>
            </a:r>
            <a:r>
              <a:rPr lang="ru-RU" dirty="0"/>
              <a:t>ежемесячно путем взвешивания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42918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Крепится баллон на шпангоуте № 4 в специальном седле и кронштейне стяжным хомутом.</a:t>
            </a:r>
          </a:p>
          <a:p>
            <a:endParaRPr lang="ru-RU" dirty="0" smtClean="0"/>
          </a:p>
          <a:p>
            <a:r>
              <a:rPr lang="ru-RU" dirty="0" smtClean="0"/>
              <a:t>Кронштейн </a:t>
            </a:r>
            <a:r>
              <a:rPr lang="ru-RU" dirty="0"/>
              <a:t>и седло изготовлены из листового дюралюминия Д16. При нажатии летчиком кнопки </a:t>
            </a:r>
            <a:r>
              <a:rPr lang="ru-RU" dirty="0" smtClean="0"/>
              <a:t>тушения пожара </a:t>
            </a:r>
            <a:r>
              <a:rPr lang="ru-RU" dirty="0"/>
              <a:t>к </a:t>
            </a:r>
            <a:r>
              <a:rPr lang="ru-RU" dirty="0" err="1"/>
              <a:t>пироголовке</a:t>
            </a:r>
            <a:r>
              <a:rPr lang="ru-RU" dirty="0"/>
              <a:t> баллона подается напряжение, она взрывается, открывая доступ углекислого газа </a:t>
            </a:r>
            <a:r>
              <a:rPr lang="ru-RU" dirty="0" smtClean="0"/>
              <a:t>в распределительный </a:t>
            </a:r>
            <a:r>
              <a:rPr lang="ru-RU" dirty="0"/>
              <a:t>коллектор.</a:t>
            </a:r>
          </a:p>
          <a:p>
            <a:endParaRPr lang="ru-RU" dirty="0" smtClean="0"/>
          </a:p>
          <a:p>
            <a:r>
              <a:rPr lang="ru-RU" dirty="0" smtClean="0"/>
              <a:t>Распределительный </a:t>
            </a:r>
            <a:r>
              <a:rPr lang="ru-RU" dirty="0"/>
              <a:t>коллектор установлен сзади двигателя и укреплен хомутами на </a:t>
            </a:r>
            <a:r>
              <a:rPr lang="ru-RU" dirty="0" smtClean="0"/>
              <a:t>дефлекторе внутреннего </a:t>
            </a:r>
            <a:r>
              <a:rPr lang="ru-RU" dirty="0"/>
              <a:t>капота. Коллектор представляет собой разомкнутое кольцо с отверстиями. При </a:t>
            </a:r>
            <a:r>
              <a:rPr lang="ru-RU" dirty="0" smtClean="0"/>
              <a:t>тушении пожара </a:t>
            </a:r>
            <a:r>
              <a:rPr lang="ru-RU" dirty="0"/>
              <a:t>углекислый газ выходит через отверстия в двигательный отсек, вытесняя из него кислород воздуха.</a:t>
            </a:r>
          </a:p>
          <a:p>
            <a:r>
              <a:rPr lang="ru-RU" dirty="0"/>
              <a:t>Вследствие этого горение прекращается. Коллектор изготовлен из трубок сплава </a:t>
            </a:r>
            <a:r>
              <a:rPr lang="ru-RU" dirty="0" err="1"/>
              <a:t>АМгМ</a:t>
            </a:r>
            <a:r>
              <a:rPr lang="ru-RU" dirty="0"/>
              <a:t> сечением 12×10 мм.</a:t>
            </a:r>
          </a:p>
          <a:p>
            <a:endParaRPr lang="ru-RU" dirty="0" smtClean="0"/>
          </a:p>
          <a:p>
            <a:r>
              <a:rPr lang="ru-RU" dirty="0" smtClean="0"/>
              <a:t>Все </a:t>
            </a:r>
            <a:r>
              <a:rPr lang="ru-RU" dirty="0"/>
              <a:t>трубопроводы, монтажные детали противопожарного оборудования и баллон окрашены </a:t>
            </a:r>
            <a:r>
              <a:rPr lang="ru-RU" dirty="0" smtClean="0"/>
              <a:t>в красный </a:t>
            </a:r>
            <a:r>
              <a:rPr lang="ru-RU" dirty="0"/>
              <a:t>цвет.</a:t>
            </a:r>
          </a:p>
          <a:p>
            <a:r>
              <a:rPr lang="ru-RU" dirty="0"/>
              <a:t>Перед каждым запуском двигателя и вылетом самолета в рейс необходимо проверить </a:t>
            </a:r>
            <a:r>
              <a:rPr lang="ru-RU" dirty="0" smtClean="0"/>
              <a:t>исправность лампы </a:t>
            </a:r>
            <a:r>
              <a:rPr lang="ru-RU" dirty="0"/>
              <a:t>сигнализации пожара и наличие пломб на пиротехнической головке противопожарного баллона </a:t>
            </a:r>
            <a:r>
              <a:rPr lang="ru-RU" dirty="0" smtClean="0"/>
              <a:t>и защитном </a:t>
            </a:r>
            <a:r>
              <a:rPr lang="ru-RU" dirty="0"/>
              <a:t>колпачке с надписью «Пожар».*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85728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Масляный бак предназначен для размещения на борту самолета запаса масла</a:t>
            </a:r>
          </a:p>
          <a:p>
            <a:r>
              <a:rPr lang="ru-RU" dirty="0"/>
              <a:t>необходимого для осуществления смазки трущихся поверхностей двигателя в течение полета.</a:t>
            </a:r>
          </a:p>
          <a:p>
            <a:endParaRPr lang="ru-RU" dirty="0" smtClean="0"/>
          </a:p>
          <a:p>
            <a:r>
              <a:rPr lang="ru-RU" dirty="0" smtClean="0"/>
              <a:t>Бак </a:t>
            </a:r>
            <a:r>
              <a:rPr lang="ru-RU" dirty="0"/>
              <a:t>емкостью 125 </a:t>
            </a:r>
            <a:r>
              <a:rPr lang="ru-RU" i="1" dirty="0" smtClean="0"/>
              <a:t>л </a:t>
            </a:r>
            <a:r>
              <a:rPr lang="ru-RU" i="1" dirty="0"/>
              <a:t>имеет </a:t>
            </a:r>
            <a:r>
              <a:rPr lang="ru-RU" i="1" dirty="0" smtClean="0"/>
              <a:t>обечайку, </a:t>
            </a:r>
            <a:r>
              <a:rPr lang="ru-RU" i="1" dirty="0"/>
              <a:t>отштампованную из двух половин</a:t>
            </a:r>
          </a:p>
          <a:p>
            <a:r>
              <a:rPr lang="ru-RU" dirty="0"/>
              <a:t>листов сплава </a:t>
            </a:r>
            <a:r>
              <a:rPr lang="ru-RU" dirty="0" err="1"/>
              <a:t>АМцА</a:t>
            </a:r>
            <a:r>
              <a:rPr lang="ru-RU" dirty="0"/>
              <a:t> и приклепанную к трем перегородкам </a:t>
            </a:r>
            <a:r>
              <a:rPr lang="ru-RU" dirty="0" smtClean="0"/>
              <a:t>11. </a:t>
            </a:r>
            <a:r>
              <a:rPr lang="ru-RU" dirty="0"/>
              <a:t>Обе половины обечайки после приклепки перегородок между собой свариваются. Внутри бака</a:t>
            </a:r>
          </a:p>
          <a:p>
            <a:r>
              <a:rPr lang="ru-RU" dirty="0"/>
              <a:t>вмонтирован </a:t>
            </a:r>
            <a:r>
              <a:rPr lang="ru-RU" dirty="0" err="1"/>
              <a:t>пеногасительный</a:t>
            </a:r>
            <a:r>
              <a:rPr lang="ru-RU" dirty="0"/>
              <a:t> колодец 4, труба, подводящая масло из радиатора 9 , и дренажная труба </a:t>
            </a:r>
            <a:r>
              <a:rPr lang="ru-RU" dirty="0" smtClean="0"/>
              <a:t>7 сообщения </a:t>
            </a:r>
            <a:r>
              <a:rPr lang="ru-RU" dirty="0"/>
              <a:t>бака с атмосферой. </a:t>
            </a:r>
            <a:r>
              <a:rPr lang="ru-RU" dirty="0" err="1"/>
              <a:t>Пеногасительный</a:t>
            </a:r>
            <a:r>
              <a:rPr lang="ru-RU" dirty="0"/>
              <a:t> колодец вверху приварен к перегородке, а в </a:t>
            </a:r>
            <a:r>
              <a:rPr lang="ru-RU" dirty="0" smtClean="0"/>
              <a:t>нижней части </a:t>
            </a:r>
            <a:r>
              <a:rPr lang="ru-RU" dirty="0"/>
              <a:t>— к обечайке бака и имеет отверстие для выхода масла из колодца.</a:t>
            </a:r>
          </a:p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верхней части бака вварен штуцер 10 </a:t>
            </a:r>
            <a:r>
              <a:rPr lang="ru-RU" dirty="0" err="1"/>
              <a:t>дренажирования</a:t>
            </a:r>
            <a:r>
              <a:rPr lang="ru-RU" dirty="0"/>
              <a:t> двигателя с баком, расположена</a:t>
            </a:r>
          </a:p>
          <a:p>
            <a:r>
              <a:rPr lang="ru-RU" dirty="0"/>
              <a:t>заливная горловина 14 с сетчатым фильтром, крышкой 13 и масломерной линейкой 12.</a:t>
            </a:r>
          </a:p>
          <a:p>
            <a:r>
              <a:rPr lang="ru-RU" dirty="0"/>
              <a:t>В нижней части бака приварены штуцеры для крепления трубопроводов и сливного крана.</a:t>
            </a:r>
          </a:p>
          <a:p>
            <a:endParaRPr lang="ru-RU" dirty="0" smtClean="0"/>
          </a:p>
          <a:p>
            <a:r>
              <a:rPr lang="ru-RU" dirty="0" smtClean="0"/>
              <a:t>Масло</a:t>
            </a:r>
            <a:r>
              <a:rPr lang="ru-RU" dirty="0"/>
              <a:t>, поступающее в бак из маслорадиатора по трубопроводу 9, подается внутрь </a:t>
            </a:r>
            <a:r>
              <a:rPr lang="ru-RU" dirty="0" smtClean="0"/>
              <a:t>пеногасительного колодца</a:t>
            </a:r>
            <a:r>
              <a:rPr lang="ru-RU" dirty="0"/>
              <a:t>. Причем, выход масла из трубопровода осуществляется по касательной к стенкам колодца. </a:t>
            </a:r>
            <a:r>
              <a:rPr lang="ru-RU" dirty="0" smtClean="0"/>
              <a:t>При этом </a:t>
            </a:r>
            <a:r>
              <a:rPr lang="ru-RU" dirty="0"/>
              <a:t>создается вихревое движение внутри колодца, что способствует отделению масла от воздуха.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5857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0" y="593467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Масляный бак устанавливается на седла, укрепленные к шпангоуту № 1. Бак крепится к </a:t>
            </a:r>
            <a:r>
              <a:rPr lang="ru-RU" dirty="0" smtClean="0"/>
              <a:t>ним двумя </a:t>
            </a:r>
            <a:r>
              <a:rPr lang="ru-RU" dirty="0"/>
              <a:t>дюралюминиевыми лентами с </a:t>
            </a:r>
            <a:r>
              <a:rPr lang="ru-RU" dirty="0" err="1"/>
              <a:t>тандерами</a:t>
            </a:r>
            <a:r>
              <a:rPr lang="ru-RU" dirty="0"/>
              <a:t>. На седлах для лучшей амортизации бака </a:t>
            </a:r>
            <a:r>
              <a:rPr lang="ru-RU" dirty="0" smtClean="0"/>
              <a:t>установлены фетровые </a:t>
            </a:r>
            <a:r>
              <a:rPr lang="ru-RU" dirty="0"/>
              <a:t>прокладки, а под ленты — резиновые прокладки.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Воздушно-масляный радиатор предназначен для охлаждения масла, выходящего из двигателя. </a:t>
            </a:r>
            <a:r>
              <a:rPr lang="ru-RU" b="1" dirty="0" smtClean="0"/>
              <a:t>На </a:t>
            </a:r>
            <a:r>
              <a:rPr lang="ru-RU" dirty="0" smtClean="0"/>
              <a:t>самолете </a:t>
            </a:r>
            <a:r>
              <a:rPr lang="ru-RU" dirty="0"/>
              <a:t>Ан-2 установлен мелкосотовый масляный радиатор, в котором масло охлаждается </a:t>
            </a:r>
            <a:r>
              <a:rPr lang="ru-RU" dirty="0" smtClean="0"/>
              <a:t>потоком атмосферного </a:t>
            </a:r>
            <a:r>
              <a:rPr lang="ru-RU" dirty="0"/>
              <a:t>воздуха. Охлаждение происходит через стенки медных трубок: внутри трубок </a:t>
            </a:r>
            <a:r>
              <a:rPr lang="ru-RU" dirty="0" smtClean="0"/>
              <a:t>движется воздух</a:t>
            </a:r>
            <a:r>
              <a:rPr lang="ru-RU" dirty="0"/>
              <a:t>, наружи трубки омываются маслом.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714488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Радиатор состоит из двух латунных обечаек, внешней 1 и внутренней 6, шести наклонных</a:t>
            </a:r>
          </a:p>
          <a:p>
            <a:r>
              <a:rPr lang="ru-RU" dirty="0"/>
              <a:t>перегородок 7 с окнами для прохождения масла, патрубка 2 для входа масла в радиатор и патрубка 4 </a:t>
            </a:r>
            <a:r>
              <a:rPr lang="ru-RU" dirty="0" smtClean="0"/>
              <a:t>для выхода </a:t>
            </a:r>
            <a:r>
              <a:rPr lang="ru-RU" dirty="0"/>
              <a:t>масла из радиатора. В выходном патрубке размещен пружинный редукционный клапан 3. </a:t>
            </a:r>
            <a:r>
              <a:rPr lang="ru-RU" dirty="0" smtClean="0"/>
              <a:t>Для слива </a:t>
            </a:r>
            <a:r>
              <a:rPr lang="ru-RU" dirty="0"/>
              <a:t>масла из радиатора имеется штуцер с пробкой 9.</a:t>
            </a:r>
          </a:p>
          <a:p>
            <a:r>
              <a:rPr lang="ru-RU" dirty="0"/>
              <a:t>Во внутренней обечайке параллельно оси радиатора расположены медные трубки длиной 250 </a:t>
            </a:r>
            <a:r>
              <a:rPr lang="ru-RU" i="1" dirty="0"/>
              <a:t>мм </a:t>
            </a:r>
            <a:r>
              <a:rPr lang="ru-RU" i="1" dirty="0" smtClean="0"/>
              <a:t>и </a:t>
            </a:r>
            <a:r>
              <a:rPr lang="ru-RU" dirty="0" smtClean="0"/>
              <a:t>толщиной </a:t>
            </a:r>
            <a:r>
              <a:rPr lang="ru-RU" dirty="0"/>
              <a:t>стенки 0,2 </a:t>
            </a:r>
            <a:r>
              <a:rPr lang="ru-RU" i="1" dirty="0"/>
              <a:t>мм. С торцов трубки расклепаны и имеют форму правильного </a:t>
            </a:r>
            <a:r>
              <a:rPr lang="ru-RU" i="1" dirty="0" smtClean="0"/>
              <a:t>шестиугольника. </a:t>
            </a:r>
            <a:r>
              <a:rPr lang="ru-RU" dirty="0" smtClean="0"/>
              <a:t>Торцы </a:t>
            </a:r>
            <a:r>
              <a:rPr lang="ru-RU" dirty="0"/>
              <a:t>трубок по сторонам шестиугольников спаяны и в совокупности образуют соты 8. </a:t>
            </a:r>
            <a:r>
              <a:rPr lang="ru-RU" dirty="0" smtClean="0"/>
              <a:t>Такое соединение </a:t>
            </a:r>
            <a:r>
              <a:rPr lang="ru-RU" dirty="0"/>
              <a:t>трубок позволяет получить замкнутый объем внутри радиатора и из-за </a:t>
            </a:r>
            <a:r>
              <a:rPr lang="ru-RU" dirty="0" smtClean="0"/>
              <a:t>неплотного прилегания </a:t>
            </a:r>
            <a:r>
              <a:rPr lang="ru-RU" dirty="0"/>
              <a:t>трубок между собой прокачивать через этот объем масло.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0" y="5103674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Трубки во внутреннем объеме радиатора разделены наклонными перегородками на семь секций.</a:t>
            </a:r>
          </a:p>
          <a:p>
            <a:r>
              <a:rPr lang="ru-RU" dirty="0"/>
              <a:t>Внутренняя обечайка к наклонным перегородкам приклепана, а к сотам (трубкам) — припаяна.</a:t>
            </a:r>
          </a:p>
          <a:p>
            <a:r>
              <a:rPr lang="ru-RU" dirty="0"/>
              <a:t>Внутренняя обечайка в верхней части имеет окно для входа масла в соты радиатора и в нижней </a:t>
            </a:r>
            <a:r>
              <a:rPr lang="ru-RU" dirty="0" smtClean="0"/>
              <a:t>части — </a:t>
            </a:r>
            <a:r>
              <a:rPr lang="ru-RU" dirty="0"/>
              <a:t>окно для выхода масла из сот.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214290"/>
            <a:ext cx="55007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9. УПРАВЛЕНИЕ ДВИГАТЕЛЕМ, СТВОРКАМИ </a:t>
            </a:r>
            <a:r>
              <a:rPr lang="ru-RU" b="1" dirty="0" smtClean="0"/>
              <a:t>КАПОТА</a:t>
            </a:r>
          </a:p>
          <a:p>
            <a:pPr algn="ctr"/>
            <a:r>
              <a:rPr lang="ru-RU" b="1" dirty="0" smtClean="0"/>
              <a:t>И СТВОРКАМИ МАСЛЯНОГО РАДИАТОРА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14678" y="1000108"/>
            <a:ext cx="2607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Управление двигателем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714488"/>
            <a:ext cx="864399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Управление двигателем производится при помощи рычагов — секторов, установленных </a:t>
            </a:r>
            <a:r>
              <a:rPr lang="ru-RU" dirty="0" smtClean="0"/>
              <a:t>на центральном </a:t>
            </a:r>
            <a:r>
              <a:rPr lang="ru-RU" dirty="0"/>
              <a:t>пульте в кабине пилотов.</a:t>
            </a:r>
          </a:p>
          <a:p>
            <a:r>
              <a:rPr lang="ru-RU" dirty="0"/>
              <a:t>На пульте </a:t>
            </a:r>
            <a:r>
              <a:rPr lang="ru-RU" dirty="0" smtClean="0"/>
              <a:t>управления </a:t>
            </a:r>
            <a:r>
              <a:rPr lang="ru-RU" dirty="0"/>
              <a:t>расположены рычаги-секторы управления: </a:t>
            </a:r>
            <a:r>
              <a:rPr lang="ru-RU" dirty="0" smtClean="0"/>
              <a:t>высотным корректором </a:t>
            </a:r>
            <a:r>
              <a:rPr lang="ru-RU" dirty="0"/>
              <a:t>6; нормальным газом двигателя 4; шагом винта 5; подогревом карбюратора 25; </a:t>
            </a:r>
            <a:r>
              <a:rPr lang="ru-RU" dirty="0" smtClean="0"/>
              <a:t>краном останова двигателя </a:t>
            </a:r>
            <a:r>
              <a:rPr lang="ru-RU" dirty="0"/>
              <a:t>22; пылефильтром 8.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3214686"/>
            <a:ext cx="87154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Проводка управления двигателем состоит </a:t>
            </a:r>
            <a:r>
              <a:rPr lang="ru-RU" b="1" dirty="0"/>
              <a:t>из жестких регулируемых тяг с</a:t>
            </a:r>
          </a:p>
          <a:p>
            <a:r>
              <a:rPr lang="ru-RU" dirty="0"/>
              <a:t>промежуточными качалками и тросов с роликами.</a:t>
            </a:r>
          </a:p>
          <a:p>
            <a:r>
              <a:rPr lang="ru-RU" dirty="0"/>
              <a:t>Управление высотным корректором, нормальным газом и обогревом карбюратора </a:t>
            </a:r>
            <a:r>
              <a:rPr lang="ru-RU" dirty="0" smtClean="0"/>
              <a:t>осуществляется при </a:t>
            </a:r>
            <a:r>
              <a:rPr lang="ru-RU" dirty="0"/>
              <a:t>помощи жестких тяг. Управление шагом винта, остановом двигателя и </a:t>
            </a:r>
            <a:r>
              <a:rPr lang="ru-RU" dirty="0" smtClean="0"/>
              <a:t>пылефильтром осуществляется </a:t>
            </a:r>
            <a:r>
              <a:rPr lang="ru-RU" dirty="0"/>
              <a:t>тросовой проводкой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66"/>
            <a:ext cx="87154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Управление высотным корректором</a:t>
            </a:r>
            <a:r>
              <a:rPr lang="ru-RU" dirty="0"/>
              <a:t>. Для обеспечения нормальной смеси при изменении </a:t>
            </a:r>
            <a:r>
              <a:rPr lang="ru-RU" dirty="0" smtClean="0"/>
              <a:t>высоты полета </a:t>
            </a:r>
            <a:r>
              <a:rPr lang="ru-RU" dirty="0"/>
              <a:t>на карбюраторе двигателя устанавливается автоматический высотный корректор.</a:t>
            </a:r>
          </a:p>
          <a:p>
            <a:r>
              <a:rPr lang="ru-RU" dirty="0"/>
              <a:t>Автоматическое управление высотным корректором дублировано ручным, которое применяется </a:t>
            </a:r>
            <a:r>
              <a:rPr lang="ru-RU" dirty="0" smtClean="0"/>
              <a:t>в случае </a:t>
            </a:r>
            <a:r>
              <a:rPr lang="ru-RU" dirty="0"/>
              <a:t>выхода из строя анероида, а также для коррекции при нечетной работе автомата.</a:t>
            </a:r>
          </a:p>
          <a:p>
            <a:r>
              <a:rPr lang="ru-RU" dirty="0"/>
              <a:t>Ручное управление выполнено жесткими тягами с двумя промежуточными качалками.</a:t>
            </a:r>
          </a:p>
          <a:p>
            <a:r>
              <a:rPr lang="ru-RU" dirty="0"/>
              <a:t>Промежуточные качалки установлены в силовом отсеке: первая на дюралюминиевых кронштейнах </a:t>
            </a:r>
            <a:r>
              <a:rPr lang="ru-RU" dirty="0" smtClean="0"/>
              <a:t>и профилях </a:t>
            </a:r>
            <a:r>
              <a:rPr lang="ru-RU" dirty="0"/>
              <a:t>шпангоута № 1, вторая — на сварном кронштейне, установленном на болтах задней </a:t>
            </a:r>
            <a:r>
              <a:rPr lang="ru-RU" dirty="0" smtClean="0"/>
              <a:t>крышки картера </a:t>
            </a:r>
            <a:r>
              <a:rPr lang="ru-RU" dirty="0"/>
              <a:t>двигателя.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1964</Words>
  <Application>Microsoft Office PowerPoint</Application>
  <PresentationFormat>Экран (4:3)</PresentationFormat>
  <Paragraphs>102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</dc:creator>
  <cp:lastModifiedBy>алексей</cp:lastModifiedBy>
  <cp:revision>4</cp:revision>
  <dcterms:created xsi:type="dcterms:W3CDTF">2015-05-25T17:28:59Z</dcterms:created>
  <dcterms:modified xsi:type="dcterms:W3CDTF">2015-05-25T18:05:34Z</dcterms:modified>
</cp:coreProperties>
</file>