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7645-CF2C-4488-8843-43D7F44C504A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C84F-D0A2-4159-8D3F-E7D1616D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1429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Глава 2.Фюзеляж самолета Ан-2.</a:t>
            </a:r>
          </a:p>
          <a:p>
            <a:r>
              <a:rPr lang="ru-RU" b="1" dirty="0" smtClean="0"/>
              <a:t>1</a:t>
            </a:r>
            <a:r>
              <a:rPr lang="ru-RU" b="1" dirty="0"/>
              <a:t>. Общие сведения о планере самолета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Планер самолета состоит из фюзеляжа, коробки крыльев и хвостового оперения.</a:t>
            </a:r>
          </a:p>
          <a:p>
            <a:r>
              <a:rPr lang="ru-RU" sz="2000" dirty="0"/>
              <a:t>Для упрощения изготовления самолета, производства его ремонта или транспортировки </a:t>
            </a:r>
            <a:r>
              <a:rPr lang="ru-RU" sz="2000" dirty="0" smtClean="0"/>
              <a:t>самолет расчленен </a:t>
            </a:r>
            <a:r>
              <a:rPr lang="ru-RU" sz="2000" dirty="0"/>
              <a:t>на несколько отдельных частей (агрегатов), состыкованных на болтовых соединениях </a:t>
            </a:r>
            <a:r>
              <a:rPr lang="ru-RU" sz="2000" dirty="0" smtClean="0"/>
              <a:t>или подвешенных </a:t>
            </a:r>
            <a:r>
              <a:rPr lang="ru-RU" sz="2000" dirty="0"/>
              <a:t>шарнирно (предкрылки, закрылки, элероны, рули).</a:t>
            </a:r>
          </a:p>
          <a:p>
            <a:r>
              <a:rPr lang="ru-RU" sz="2000" dirty="0"/>
              <a:t>Эксплуатационные разъемы, по которым самолет может быть разобран при ремонте или </a:t>
            </a:r>
            <a:r>
              <a:rPr lang="ru-RU" sz="2000" dirty="0" smtClean="0"/>
              <a:t>транспортировке на </a:t>
            </a:r>
            <a:r>
              <a:rPr lang="ru-RU" sz="2000" dirty="0"/>
              <a:t>составные его части (агрегаты), показаны на рис. 2.1. Основные агрегаты планера — фюзеляж, </a:t>
            </a:r>
            <a:r>
              <a:rPr lang="ru-RU" sz="2000" dirty="0" smtClean="0"/>
              <a:t>крылья, стабилизатор</a:t>
            </a:r>
            <a:r>
              <a:rPr lang="ru-RU" sz="2000" dirty="0"/>
              <a:t>, киль, рули, </a:t>
            </a:r>
            <a:r>
              <a:rPr lang="ru-RU" sz="2000" dirty="0" err="1"/>
              <a:t>бипланные</a:t>
            </a:r>
            <a:r>
              <a:rPr lang="ru-RU" sz="2000" dirty="0"/>
              <a:t> стойки, и подкосы стабилизатора изготовлены из дюралюминия марки</a:t>
            </a:r>
          </a:p>
          <a:p>
            <a:r>
              <a:rPr lang="ru-RU" sz="2000" dirty="0"/>
              <a:t>Д16Т, Д16АТ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Шпангоуты № 6 и </a:t>
            </a:r>
            <a:r>
              <a:rPr lang="ru-RU" dirty="0" smtClean="0"/>
              <a:t>8 </a:t>
            </a:r>
            <a:r>
              <a:rPr lang="ru-RU" dirty="0"/>
              <a:t>по своей конструкции аналогичны между собой и служат для </a:t>
            </a:r>
            <a:r>
              <a:rPr lang="ru-RU" dirty="0" smtClean="0"/>
              <a:t>крепления крыльев </a:t>
            </a:r>
            <a:r>
              <a:rPr lang="ru-RU" dirty="0"/>
              <a:t>самолета. В верхней части на шпангоутах при помощи болтов монтируются стыковые узлы </a:t>
            </a:r>
            <a:r>
              <a:rPr lang="ru-RU" dirty="0" smtClean="0"/>
              <a:t>крепления отъемных </a:t>
            </a:r>
            <a:r>
              <a:rPr lang="ru-RU" dirty="0"/>
              <a:t>частей нижнего крыла. В нижней части шпангоуты развиты в лонжероны центроплана, на </a:t>
            </a:r>
            <a:r>
              <a:rPr lang="ru-RU" dirty="0" smtClean="0"/>
              <a:t>которых монтируются </a:t>
            </a:r>
            <a:r>
              <a:rPr lang="ru-RU" dirty="0"/>
              <a:t>узлы крепления отъемных частей нижнего крыла.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429288" cy="428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1225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Шпангоуты № 23 и 25 (рис. 2.8) несут на себе в верхней части соответственно передние и задние </a:t>
            </a:r>
            <a:r>
              <a:rPr lang="ru-RU" dirty="0" smtClean="0"/>
              <a:t>узлы крепления </a:t>
            </a:r>
            <a:r>
              <a:rPr lang="ru-RU" dirty="0"/>
              <a:t>стабилизатора.</a:t>
            </a:r>
          </a:p>
          <a:p>
            <a:r>
              <a:rPr lang="ru-RU" dirty="0"/>
              <a:t>Узлы изготовлены из стальных пластин толщиной 1,5 и 2 мм, сваренных между собой. Узлы </a:t>
            </a:r>
            <a:r>
              <a:rPr lang="ru-RU" dirty="0" smtClean="0"/>
              <a:t>закреплены на </a:t>
            </a:r>
            <a:r>
              <a:rPr lang="ru-RU" dirty="0"/>
              <a:t>шпангоутах при помощи стальных и дюралюминиевых заклепок.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457710" cy="381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702"/>
            <a:ext cx="885828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 № 26 (рис. 2.9) является замыкающим шпангоутом фюзеляжа и состоит из контурного </a:t>
            </a:r>
            <a:r>
              <a:rPr lang="ru-RU" dirty="0" smtClean="0"/>
              <a:t>гнутого профиля </a:t>
            </a:r>
            <a:r>
              <a:rPr lang="ru-RU" dirty="0"/>
              <a:t>толщиной 1,5 мм, к которому приклепана отбортованная стенка толщиной 1,2 мм с </a:t>
            </a:r>
            <a:r>
              <a:rPr lang="ru-RU" dirty="0" smtClean="0"/>
              <a:t>круглыми отверстиями </a:t>
            </a:r>
            <a:r>
              <a:rPr lang="ru-RU" dirty="0"/>
              <a:t>для облегчения. На шпангоуте установлен кронштейн из сплава АК6 с вмонтированными в </a:t>
            </a:r>
            <a:r>
              <a:rPr lang="ru-RU" dirty="0" smtClean="0"/>
              <a:t>него радиально-упорным </a:t>
            </a:r>
            <a:r>
              <a:rPr lang="ru-RU" dirty="0"/>
              <a:t>шарикоподшипником для крепления руля направления.</a:t>
            </a:r>
          </a:p>
          <a:p>
            <a:r>
              <a:rPr lang="ru-RU" dirty="0"/>
              <a:t>Снизу на шпангоуте № 26 монтируется стальное гнездо под подъемник самолета.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36004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68"/>
            <a:ext cx="6705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Типовые </a:t>
            </a:r>
            <a:r>
              <a:rPr lang="ru-RU" dirty="0" smtClean="0"/>
              <a:t>шпангоуты </a:t>
            </a:r>
            <a:r>
              <a:rPr lang="ru-RU" dirty="0"/>
              <a:t>Z-образного сечения штампованы из материала Д16АТ толщиной 1 мм </a:t>
            </a:r>
            <a:r>
              <a:rPr lang="ru-RU" dirty="0" smtClean="0"/>
              <a:t>и собраны </a:t>
            </a:r>
            <a:r>
              <a:rPr lang="ru-RU" dirty="0"/>
              <a:t>из нескольких секций, стыкованных специальными накладками. Секции под стрингеры </a:t>
            </a:r>
            <a:r>
              <a:rPr lang="ru-RU" dirty="0" smtClean="0"/>
              <a:t>имеют стандартные </a:t>
            </a:r>
            <a:r>
              <a:rPr lang="ru-RU" dirty="0"/>
              <a:t>прорези с подсеченным бортиком. Шпангоуты не воспринимают сосредоточенных нагрузок </a:t>
            </a:r>
            <a:r>
              <a:rPr lang="ru-RU" dirty="0" smtClean="0"/>
              <a:t>и служат </a:t>
            </a:r>
            <a:r>
              <a:rPr lang="ru-RU" dirty="0"/>
              <a:t>для поддержания стрингеров и обшивки.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35099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7860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29233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Продольный набор </a:t>
            </a:r>
            <a:r>
              <a:rPr lang="ru-RU" b="1" dirty="0" smtClean="0"/>
              <a:t>состоит </a:t>
            </a:r>
            <a:r>
              <a:rPr lang="ru-RU" b="1" dirty="0"/>
              <a:t>из четырех лонжеронов, 50 стрингеров, </a:t>
            </a:r>
            <a:r>
              <a:rPr lang="ru-RU" b="1" dirty="0" smtClean="0"/>
              <a:t>подкрепляющих </a:t>
            </a:r>
            <a:r>
              <a:rPr lang="ru-RU" dirty="0" err="1" smtClean="0"/>
              <a:t>бульбуголков</a:t>
            </a:r>
            <a:r>
              <a:rPr lang="ru-RU" dirty="0" smtClean="0"/>
              <a:t> </a:t>
            </a:r>
            <a:r>
              <a:rPr lang="ru-RU" dirty="0"/>
              <a:t>и катаных швеллеров.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передней части фюзеляжа между шпангоутами № 1 и 6 в верхней части и между шпангоутами № 1 и 5 </a:t>
            </a:r>
            <a:r>
              <a:rPr lang="ru-RU" dirty="0" smtClean="0"/>
              <a:t>в нижней </a:t>
            </a:r>
            <a:r>
              <a:rPr lang="ru-RU" dirty="0"/>
              <a:t>части по направлению стрингеров № 5 и 15 установлены прессованные профили швеллерного </a:t>
            </a:r>
            <a:r>
              <a:rPr lang="ru-RU" dirty="0" smtClean="0"/>
              <a:t>сечения размером </a:t>
            </a:r>
            <a:r>
              <a:rPr lang="ru-RU" dirty="0"/>
              <a:t>40x25x3 мм, являющиеся лонжеронами фюзеляжа.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Нижние лонжероны у силовых шпангоутов № 4 и 5 разрезаны и соединены с ними при </a:t>
            </a:r>
            <a:r>
              <a:rPr lang="ru-RU" dirty="0" smtClean="0"/>
              <a:t>помощи фрезерованных </a:t>
            </a:r>
            <a:r>
              <a:rPr lang="ru-RU" dirty="0"/>
              <a:t>башмаков на болтах и заклепках. У шпангоутов № 2 и 3 лонжероны имеют </a:t>
            </a:r>
            <a:r>
              <a:rPr lang="ru-RU" dirty="0" err="1" smtClean="0"/>
              <a:t>сфрезерованную</a:t>
            </a:r>
            <a:r>
              <a:rPr lang="ru-RU" dirty="0" smtClean="0"/>
              <a:t> полку </a:t>
            </a:r>
            <a:r>
              <a:rPr lang="ru-RU" dirty="0"/>
              <a:t>и крепятся к ним уголками на заклепках.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4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Стрингеры фюзеляжа, состоящие из дюралюминиевых прессованных профилей (уголок 12х12х1 мм),</a:t>
            </a:r>
          </a:p>
          <a:p>
            <a:r>
              <a:rPr lang="ru-RU" dirty="0"/>
              <a:t>расположены равномерно по образующим фюзеляжа и вложены в стандартные прорези шпангоутов, имеющие</a:t>
            </a:r>
          </a:p>
          <a:p>
            <a:r>
              <a:rPr lang="ru-RU" dirty="0"/>
              <a:t>подсеченный бортик; профили не разрезаются при пересечении типовых шпангоутов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3"/>
            <a:ext cx="57864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Каркас пола кабин. Силовыми элементами пола кабины пилотов являются две продольные </a:t>
            </a:r>
            <a:r>
              <a:rPr lang="ru-RU" b="1" dirty="0" smtClean="0"/>
              <a:t>балки, </a:t>
            </a:r>
            <a:r>
              <a:rPr lang="ru-RU" dirty="0" smtClean="0"/>
              <a:t>расположенные </a:t>
            </a:r>
            <a:r>
              <a:rPr lang="ru-RU" dirty="0"/>
              <a:t>вдоль оси самолета между шпангоутами № 1 и 5. На балках установлены органы ручного </a:t>
            </a:r>
            <a:r>
              <a:rPr lang="ru-RU" dirty="0" smtClean="0"/>
              <a:t>и ножного </a:t>
            </a:r>
            <a:r>
              <a:rPr lang="ru-RU" dirty="0"/>
              <a:t>управления самолётом. Балки </a:t>
            </a:r>
            <a:r>
              <a:rPr lang="ru-RU" dirty="0" smtClean="0"/>
              <a:t>- дюралюминиевые</a:t>
            </a:r>
            <a:r>
              <a:rPr lang="ru-RU" dirty="0"/>
              <a:t>, равнопрочные, П-образного сечения толщиной 2 мм.</a:t>
            </a:r>
          </a:p>
          <a:p>
            <a:r>
              <a:rPr lang="ru-RU" dirty="0"/>
              <a:t>Ширина балки — 210 мм, высота посередине — 75 мм и по концам— 40 мм. Снизу балка защищена </a:t>
            </a:r>
            <a:r>
              <a:rPr lang="ru-RU" dirty="0" smtClean="0"/>
              <a:t>листом толщиной </a:t>
            </a:r>
            <a:r>
              <a:rPr lang="ru-RU" dirty="0"/>
              <a:t>0,6 мм. Концы балки при помощи книц приклёпаны к профилям шпангоутов № 1 и 5.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1439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шпангоутами № 22 и 24 к обшивке и шпангоутам фюзеляжа приклепаны балки </a:t>
            </a:r>
            <a:r>
              <a:rPr lang="ru-RU" dirty="0" smtClean="0"/>
              <a:t>и горизонтальная </a:t>
            </a:r>
            <a:r>
              <a:rPr lang="ru-RU" dirty="0"/>
              <a:t>панель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Балки </a:t>
            </a:r>
            <a:r>
              <a:rPr lang="ru-RU" dirty="0"/>
              <a:t>расположены в нижней части фюзеляжа между шпангоутами № 22 и 23 и состоят </a:t>
            </a:r>
            <a:r>
              <a:rPr lang="ru-RU" dirty="0" smtClean="0"/>
              <a:t>из склепанных </a:t>
            </a:r>
            <a:r>
              <a:rPr lang="ru-RU" dirty="0"/>
              <a:t>между собой П-образного профиля, двух диафрагм и накладки. П-образный профиль приклепан </a:t>
            </a:r>
            <a:r>
              <a:rPr lang="ru-RU" dirty="0" smtClean="0"/>
              <a:t>к обшивке </a:t>
            </a:r>
            <a:r>
              <a:rPr lang="ru-RU" dirty="0"/>
              <a:t>фюзеляжа и проходит в гнездо шпангоута № 22, в котором закреплен при помощи книц. </a:t>
            </a:r>
            <a:r>
              <a:rPr lang="ru-RU" dirty="0" smtClean="0"/>
              <a:t>Диафрагмы приклепаны </a:t>
            </a:r>
            <a:r>
              <a:rPr lang="ru-RU" dirty="0"/>
              <a:t>к прессованным профилям шпангоута №23 и закреплены болтами к стенке совместно с нижними</a:t>
            </a:r>
          </a:p>
          <a:p>
            <a:r>
              <a:rPr lang="ru-RU" dirty="0"/>
              <a:t>узлами крепления фермы хвостового колеса.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4362463" cy="355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Эксплуатационные люки. </a:t>
            </a:r>
            <a:r>
              <a:rPr lang="ru-RU" dirty="0" smtClean="0"/>
              <a:t>Для осмотра и ухода за узлами и агрегатами управления и </a:t>
            </a:r>
            <a:r>
              <a:rPr lang="ru-RU" dirty="0" smtClean="0"/>
              <a:t>оборудования</a:t>
            </a:r>
            <a:r>
              <a:rPr lang="ru-RU" b="1" dirty="0" smtClean="0"/>
              <a:t> </a:t>
            </a:r>
            <a:r>
              <a:rPr lang="ru-RU" dirty="0" smtClean="0"/>
              <a:t>самолета </a:t>
            </a:r>
            <a:r>
              <a:rPr lang="ru-RU" dirty="0" smtClean="0"/>
              <a:t>в обшивке фюзеляжа сделаны эксплуатационные люки. Большие люки с силовой окантовкой </a:t>
            </a:r>
            <a:r>
              <a:rPr lang="ru-RU" dirty="0" smtClean="0"/>
              <a:t>имеют пружинные </a:t>
            </a:r>
            <a:r>
              <a:rPr lang="ru-RU" dirty="0" smtClean="0"/>
              <a:t>замки, открывающиеся отверткой, стандартные лючки открываются нажатием пальца.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нижней части фюзеляжа между шпангоутами № 2 и 3 для доступа к агрегатам, находящимся под </a:t>
            </a:r>
            <a:r>
              <a:rPr lang="ru-RU" dirty="0" smtClean="0"/>
              <a:t>полом кабины </a:t>
            </a:r>
            <a:r>
              <a:rPr lang="ru-RU" dirty="0" smtClean="0"/>
              <a:t>пилотов, расположен люк с двустворчатой крышкой, открывающейся от руки сближением </a:t>
            </a:r>
            <a:r>
              <a:rPr lang="ru-RU" dirty="0" smtClean="0"/>
              <a:t>штырей запорных </a:t>
            </a:r>
            <a:r>
              <a:rPr lang="ru-RU" dirty="0" smtClean="0"/>
              <a:t>тяг. При открытии люка автоматически загорается лампа, освещающая пространство под </a:t>
            </a:r>
            <a:r>
              <a:rPr lang="ru-RU" dirty="0" smtClean="0"/>
              <a:t>полом кабины </a:t>
            </a:r>
            <a:r>
              <a:rPr lang="ru-RU" dirty="0" smtClean="0"/>
              <a:t>пилотов. С левой стороны фюзеляжа между шпангоутами № 3 и 4 располагается люк для слива </a:t>
            </a:r>
            <a:r>
              <a:rPr lang="ru-RU" dirty="0" smtClean="0"/>
              <a:t>топлива из </a:t>
            </a:r>
            <a:r>
              <a:rPr lang="ru-RU" dirty="0" smtClean="0"/>
              <a:t>системы. Снизу под фюзеляжем между шпангоутами № 8 и 9 располагается люк для осмотра механизма </a:t>
            </a:r>
            <a:r>
              <a:rPr lang="ru-RU" dirty="0" smtClean="0"/>
              <a:t>УЗ-1А </a:t>
            </a:r>
            <a:r>
              <a:rPr lang="ru-RU" dirty="0" smtClean="0"/>
              <a:t>управления нижними закрылками.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хвостовой части фюзеляжа на левом борту между шпангоутами № 23 </a:t>
            </a:r>
            <a:r>
              <a:rPr lang="ru-RU" dirty="0" smtClean="0"/>
              <a:t>и 24 </a:t>
            </a:r>
            <a:r>
              <a:rPr lang="ru-RU" dirty="0" smtClean="0"/>
              <a:t>расположен люк для подхода к аккумулятору и на правом борту фюзеляжа между этими </a:t>
            </a:r>
            <a:r>
              <a:rPr lang="ru-RU" dirty="0" smtClean="0"/>
              <a:t>шпангоутами расположен </a:t>
            </a:r>
            <a:r>
              <a:rPr lang="ru-RU" dirty="0" smtClean="0"/>
              <a:t>люк для осмотра узлов фермы и амортизатора установки хвостового колеса. Все </a:t>
            </a:r>
            <a:r>
              <a:rPr lang="ru-RU" dirty="0" smtClean="0"/>
              <a:t>эксплуатационные люки </a:t>
            </a:r>
            <a:r>
              <a:rPr lang="ru-RU" dirty="0" smtClean="0"/>
              <a:t>имеют надписи с указанием их назначения.</a:t>
            </a:r>
          </a:p>
          <a:p>
            <a:r>
              <a:rPr lang="ru-RU" dirty="0" smtClean="0"/>
              <a:t>Для того чтобы подняться на фюзеляж, снаружи на левом борту между шпангоутами № 18, 19 и </a:t>
            </a:r>
            <a:r>
              <a:rPr lang="ru-RU" dirty="0" smtClean="0"/>
              <a:t>20 имеются </a:t>
            </a:r>
            <a:r>
              <a:rPr lang="ru-RU" dirty="0" smtClean="0"/>
              <a:t>четыре подножки и две ручки. Для предотвращения скольжения ног при хождении на верхней </a:t>
            </a:r>
            <a:r>
              <a:rPr lang="ru-RU" dirty="0" smtClean="0"/>
              <a:t>обшивке фюзеляжа </a:t>
            </a:r>
            <a:r>
              <a:rPr lang="ru-RU" dirty="0" smtClean="0"/>
              <a:t>имеется дорожка из пробковой крышки, приклеенной к обшивке на </a:t>
            </a:r>
            <a:r>
              <a:rPr lang="ru-RU" dirty="0" err="1" smtClean="0"/>
              <a:t>нитроклее</a:t>
            </a:r>
            <a:r>
              <a:rPr lang="ru-RU" dirty="0" smtClean="0"/>
              <a:t> АК-20.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282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6.Фонарь кабины пилотов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Фонарь кабины пилотов состоит из стального трубчатого </a:t>
            </a:r>
            <a:r>
              <a:rPr lang="ru-RU" dirty="0" smtClean="0"/>
              <a:t>каркаса </a:t>
            </a:r>
            <a:r>
              <a:rPr lang="ru-RU" dirty="0"/>
              <a:t>и заделанных в нем</a:t>
            </a:r>
          </a:p>
          <a:p>
            <a:r>
              <a:rPr lang="ru-RU" dirty="0"/>
              <a:t>панелей из плексигласа толщиной 3 </a:t>
            </a:r>
            <a:r>
              <a:rPr lang="ru-RU" i="1" dirty="0"/>
              <a:t>мм. Для крепления панелей в каркасе имеются приваренные ребра </a:t>
            </a:r>
            <a:r>
              <a:rPr lang="ru-RU" i="1" dirty="0" smtClean="0"/>
              <a:t>и </a:t>
            </a:r>
            <a:r>
              <a:rPr lang="ru-RU" dirty="0" smtClean="0"/>
              <a:t>впаянные </a:t>
            </a:r>
            <a:r>
              <a:rPr lang="ru-RU" dirty="0"/>
              <a:t>в трубки резьбовые </a:t>
            </a:r>
            <a:r>
              <a:rPr lang="ru-RU" dirty="0" err="1"/>
              <a:t>самоконтрящиеся</a:t>
            </a:r>
            <a:r>
              <a:rPr lang="ru-RU" dirty="0"/>
              <a:t> втулки. Окантованные </a:t>
            </a:r>
            <a:r>
              <a:rPr lang="ru-RU" dirty="0" err="1"/>
              <a:t>тиоколовой</a:t>
            </a:r>
            <a:r>
              <a:rPr lang="ru-RU" dirty="0"/>
              <a:t> лентой панели </a:t>
            </a:r>
            <a:r>
              <a:rPr lang="ru-RU" dirty="0" smtClean="0"/>
              <a:t>плексигласа уложены </a:t>
            </a:r>
            <a:r>
              <a:rPr lang="ru-RU" dirty="0"/>
              <a:t>в ребра и прижаты к ним при помощи наружных дюралюминиевых накладок винтами. </a:t>
            </a:r>
            <a:r>
              <a:rPr lang="ru-RU" dirty="0" smtClean="0"/>
              <a:t>Герметизация панелей </a:t>
            </a:r>
            <a:r>
              <a:rPr lang="ru-RU" dirty="0"/>
              <a:t>осуществляется уплотнительной </a:t>
            </a:r>
            <a:r>
              <a:rPr lang="ru-RU" dirty="0" err="1"/>
              <a:t>тиоколовой</a:t>
            </a:r>
            <a:r>
              <a:rPr lang="ru-RU" dirty="0"/>
              <a:t> замазкой</a:t>
            </a:r>
          </a:p>
          <a:p>
            <a:endParaRPr lang="ru-RU" dirty="0" smtClean="0"/>
          </a:p>
          <a:p>
            <a:r>
              <a:rPr lang="ru-RU" dirty="0" smtClean="0"/>
              <a:t>Две </a:t>
            </a:r>
            <a:r>
              <a:rPr lang="ru-RU" dirty="0"/>
              <a:t>боковые и правая нижняя панели фонаря сдвигаются назад по фрезерованным направляющим </a:t>
            </a:r>
            <a:r>
              <a:rPr lang="ru-RU" dirty="0" smtClean="0"/>
              <a:t>Ч- образного </a:t>
            </a:r>
            <a:r>
              <a:rPr lang="ru-RU" dirty="0"/>
              <a:t>сечения, изготовленным из дюралюминиевой плиты для передвижения и </a:t>
            </a:r>
            <a:r>
              <a:rPr lang="ru-RU" dirty="0" err="1"/>
              <a:t>стопорения</a:t>
            </a:r>
            <a:r>
              <a:rPr lang="ru-RU" dirty="0"/>
              <a:t> створок с </a:t>
            </a:r>
            <a:r>
              <a:rPr lang="ru-RU" dirty="0" smtClean="0"/>
              <a:t>зубом и </a:t>
            </a:r>
            <a:r>
              <a:rPr lang="ru-RU" dirty="0"/>
              <a:t>пружины. В верхней части фонаря имеется </a:t>
            </a:r>
            <a:r>
              <a:rPr lang="ru-RU" dirty="0" err="1"/>
              <a:t>легкосбрасываемая</a:t>
            </a:r>
            <a:r>
              <a:rPr lang="ru-RU" dirty="0"/>
              <a:t> в полете крышка аварийного люка </a:t>
            </a:r>
            <a:r>
              <a:rPr lang="ru-RU" dirty="0" smtClean="0"/>
              <a:t>размером 1050х1130 </a:t>
            </a:r>
            <a:r>
              <a:rPr lang="ru-RU" dirty="0"/>
              <a:t>мм. Для запирания и сброса крышки люка в передней его части находится механизм, состоящий </a:t>
            </a:r>
            <a:r>
              <a:rPr lang="ru-RU" dirty="0" smtClean="0"/>
              <a:t>из трех </a:t>
            </a:r>
            <a:r>
              <a:rPr lang="ru-RU" dirty="0"/>
              <a:t>карданных тяг, заделанных в подшипники. Тяги имеют приваренные крючки, которыми они входят </a:t>
            </a:r>
            <a:r>
              <a:rPr lang="ru-RU" dirty="0" smtClean="0"/>
              <a:t>в зацепление </a:t>
            </a:r>
            <a:r>
              <a:rPr lang="ru-RU" dirty="0"/>
              <a:t>с кронштейнами. В задней части крышки люка расположены три приваренных упора, </a:t>
            </a:r>
            <a:r>
              <a:rPr lang="ru-RU" dirty="0" smtClean="0"/>
              <a:t>которые входят </a:t>
            </a:r>
            <a:r>
              <a:rPr lang="ru-RU" dirty="0"/>
              <a:t>в соответствующие гнезда на каркасе.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сброса крышки достаточно потянуть на себя рукоятку, расположенную в центре средней </a:t>
            </a:r>
            <a:r>
              <a:rPr lang="ru-RU" dirty="0" smtClean="0"/>
              <a:t>карданной тяги</a:t>
            </a:r>
            <a:r>
              <a:rPr lang="ru-RU" dirty="0"/>
              <a:t>, при этом крючки тяг выходят из зацепления с кронштейнами каркаса и поток воздуха, отсасывая </a:t>
            </a:r>
            <a:r>
              <a:rPr lang="ru-RU" dirty="0" smtClean="0"/>
              <a:t>крышку, поворачивает </a:t>
            </a:r>
            <a:r>
              <a:rPr lang="ru-RU" dirty="0"/>
              <a:t>ее вокруг задних упоров.</a:t>
            </a:r>
          </a:p>
          <a:p>
            <a:r>
              <a:rPr lang="ru-RU" dirty="0"/>
              <a:t>Фонарь крепится к обшивке передней части, лонжеронам и шпангоутам № 5 и 6 фюзеляжа на </a:t>
            </a:r>
            <a:r>
              <a:rPr lang="ru-RU" dirty="0" smtClean="0"/>
              <a:t>приваренных ушках </a:t>
            </a:r>
            <a:r>
              <a:rPr lang="ru-RU" dirty="0"/>
              <a:t>и кронштейнах болтами.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929322" cy="400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Общие сведения о конструкции фюзеляжа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Фюзеляж самолета Ан-2 предназначен для размещения экипажа, пассажиров, грузов, </a:t>
            </a:r>
            <a:r>
              <a:rPr lang="ru-RU" dirty="0" smtClean="0"/>
              <a:t>оборудования, крепления </a:t>
            </a:r>
            <a:r>
              <a:rPr lang="ru-RU" dirty="0"/>
              <a:t>к нему крыла, оперения, двигателя.</a:t>
            </a:r>
          </a:p>
          <a:p>
            <a:endParaRPr lang="ru-RU" dirty="0" smtClean="0"/>
          </a:p>
          <a:p>
            <a:r>
              <a:rPr lang="ru-RU" dirty="0" smtClean="0"/>
              <a:t>Фюзеляж </a:t>
            </a:r>
            <a:r>
              <a:rPr lang="ru-RU" dirty="0"/>
              <a:t>цельнометаллический, состоит из каркаса и работающей обшивки. Фюзеляж </a:t>
            </a:r>
            <a:r>
              <a:rPr lang="ru-RU" dirty="0" smtClean="0"/>
              <a:t>имеет преимущественно </a:t>
            </a:r>
            <a:r>
              <a:rPr lang="ru-RU" dirty="0"/>
              <a:t>прямоугольное сечение, обтекаемые внешние обводы. В нижней части фюзеляжа </a:t>
            </a:r>
            <a:r>
              <a:rPr lang="ru-RU" dirty="0" smtClean="0"/>
              <a:t>между шпангоутами </a:t>
            </a:r>
            <a:r>
              <a:rPr lang="ru-RU" dirty="0"/>
              <a:t>№5 и №10 расположен центроплан. Центроплан </a:t>
            </a:r>
            <a:r>
              <a:rPr lang="ru-RU" i="1" dirty="0"/>
              <a:t>16 выполнен как крыло малого удлинения, </a:t>
            </a:r>
            <a:r>
              <a:rPr lang="ru-RU" i="1" dirty="0" smtClean="0"/>
              <a:t>имеет </a:t>
            </a:r>
            <a:r>
              <a:rPr lang="ru-RU" dirty="0" smtClean="0"/>
              <a:t>обводы </a:t>
            </a:r>
            <a:r>
              <a:rPr lang="ru-RU" dirty="0"/>
              <a:t>аналогичные нижнему крылу. Центроплан предназначен для крепления нижнего крыла и </a:t>
            </a:r>
            <a:r>
              <a:rPr lang="ru-RU" dirty="0" smtClean="0"/>
              <a:t>шасси самолета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Конструкция </a:t>
            </a:r>
            <a:r>
              <a:rPr lang="ru-RU" dirty="0"/>
              <a:t>фюзеляжа обеспечивает технологическое его расчленение при изготовлении на </a:t>
            </a:r>
            <a:r>
              <a:rPr lang="ru-RU" dirty="0" smtClean="0"/>
              <a:t>три основных </a:t>
            </a:r>
            <a:r>
              <a:rPr lang="ru-RU" dirty="0"/>
              <a:t>отсека: передний отсек от шпангоута № 1 до 5, средний отсек от шпангоута № 5 до 15 и задний </a:t>
            </a:r>
            <a:r>
              <a:rPr lang="ru-RU" dirty="0" smtClean="0"/>
              <a:t>отсек от </a:t>
            </a:r>
            <a:r>
              <a:rPr lang="ru-RU" dirty="0"/>
              <a:t>шпангоута № 15 до 26. Такое технологическое расчленение фюзеляжа дает возможность производить </a:t>
            </a:r>
            <a:r>
              <a:rPr lang="ru-RU" dirty="0" smtClean="0"/>
              <a:t>сборку отсеков </a:t>
            </a:r>
            <a:r>
              <a:rPr lang="ru-RU" dirty="0"/>
              <a:t>в отдельных независимых </a:t>
            </a:r>
            <a:r>
              <a:rPr lang="ru-RU" dirty="0" smtClean="0"/>
              <a:t>приспособлениях.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переднем отсеке фюзеляжа между шпангоутами № 1 и 5 оборудована кабина пилотов, в </a:t>
            </a:r>
            <a:r>
              <a:rPr lang="ru-RU" dirty="0" smtClean="0"/>
              <a:t>которой свободно </a:t>
            </a:r>
            <a:r>
              <a:rPr lang="ru-RU" dirty="0"/>
              <a:t>размещается экипаж из двух человек. Кабина пилотов имеет фонарь с большой площадью </a:t>
            </a:r>
            <a:r>
              <a:rPr lang="ru-RU" dirty="0" smtClean="0"/>
              <a:t>остекления, </a:t>
            </a:r>
            <a:r>
              <a:rPr lang="ru-RU" dirty="0" err="1" smtClean="0"/>
              <a:t>беспечивающий</a:t>
            </a:r>
            <a:r>
              <a:rPr lang="ru-RU" dirty="0" smtClean="0"/>
              <a:t> </a:t>
            </a:r>
            <a:r>
              <a:rPr lang="ru-RU" dirty="0"/>
              <a:t>летчикам хороший обзор.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Между </a:t>
            </a:r>
            <a:r>
              <a:rPr lang="ru-RU" dirty="0"/>
              <a:t>шпангоутами № 5 и 15 расположена грузовая кабина </a:t>
            </a:r>
            <a:r>
              <a:rPr lang="ru-RU" dirty="0" smtClean="0"/>
              <a:t>и между </a:t>
            </a:r>
            <a:r>
              <a:rPr lang="ru-RU" dirty="0"/>
              <a:t>шпангоутами фюзеляжа № 15 и 23 расположен хвостовой отсек, который для перевозки грузов </a:t>
            </a:r>
            <a:r>
              <a:rPr lang="ru-RU" dirty="0" smtClean="0"/>
              <a:t>не предназначен </a:t>
            </a:r>
            <a:r>
              <a:rPr lang="ru-RU" dirty="0"/>
              <a:t>и служит как вспомогательное помещение. Кабина пилотов и грузовая кабина </a:t>
            </a:r>
            <a:r>
              <a:rPr lang="ru-RU" dirty="0" smtClean="0"/>
              <a:t>оснащены системами </a:t>
            </a:r>
            <a:r>
              <a:rPr lang="ru-RU" dirty="0"/>
              <a:t>обогрева и вентиляции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9144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14290"/>
            <a:ext cx="221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3. Каркас фюзеляжа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Каркас </a:t>
            </a:r>
            <a:r>
              <a:rPr lang="ru-RU" dirty="0" smtClean="0"/>
              <a:t>фюзеляжа </a:t>
            </a:r>
            <a:r>
              <a:rPr lang="ru-RU" dirty="0"/>
              <a:t>состоит из поперечного и продольного наборов, каркаса пола кабин </a:t>
            </a:r>
            <a:r>
              <a:rPr lang="ru-RU" dirty="0" smtClean="0"/>
              <a:t>фюзеляжа, элементов </a:t>
            </a:r>
            <a:r>
              <a:rPr lang="ru-RU" dirty="0"/>
              <a:t>жесткости хвостовой установки и килевой части, а также окантовки двери грузовой кабины.</a:t>
            </a:r>
          </a:p>
          <a:p>
            <a:r>
              <a:rPr lang="ru-RU" b="1" dirty="0"/>
              <a:t>Поперечный набор фюзеляжа состоит из 26 шпангоутов, дужки крепления доски приборов и </a:t>
            </a:r>
            <a:r>
              <a:rPr lang="ru-RU" b="1" dirty="0" smtClean="0"/>
              <a:t>рамок </a:t>
            </a:r>
            <a:r>
              <a:rPr lang="ru-RU" dirty="0" smtClean="0"/>
              <a:t>усиления </a:t>
            </a:r>
            <a:r>
              <a:rPr lang="ru-RU" dirty="0"/>
              <a:t>выреза под дверь грузового отсека.</a:t>
            </a:r>
          </a:p>
          <a:p>
            <a:r>
              <a:rPr lang="ru-RU" dirty="0"/>
              <a:t>Шпангоуты делятся на две группы: силовые и типовые. Силовыми являются шпангоуты №№ 1, 4, 5, 6, </a:t>
            </a:r>
            <a:r>
              <a:rPr lang="ru-RU" dirty="0" smtClean="0"/>
              <a:t>8, 23</a:t>
            </a:r>
            <a:r>
              <a:rPr lang="ru-RU" dirty="0"/>
              <a:t>, 25 и 26. Силовые шпангоуты несут на себе узлы крепления отъемных частей самолета и подвержены </a:t>
            </a:r>
            <a:r>
              <a:rPr lang="ru-RU" dirty="0" smtClean="0"/>
              <a:t>большим сосредоточенным </a:t>
            </a:r>
            <a:r>
              <a:rPr lang="ru-RU" dirty="0"/>
              <a:t>нагрузкам, которые они передают на тонкостенный фюзеляж без перегрузки отдельных </a:t>
            </a:r>
            <a:r>
              <a:rPr lang="ru-RU" dirty="0" smtClean="0"/>
              <a:t>его элементов</a:t>
            </a:r>
            <a:r>
              <a:rPr lang="ru-RU" dirty="0"/>
              <a:t>. Силовые шпангоуты выполнены из набора прессованных профилей, листов и стенок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26" y="-1"/>
            <a:ext cx="8449216" cy="524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702"/>
            <a:ext cx="9143999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Шпангоут </a:t>
            </a:r>
            <a:r>
              <a:rPr lang="ru-RU" dirty="0"/>
              <a:t>№ </a:t>
            </a:r>
            <a:r>
              <a:rPr lang="ru-RU" dirty="0" smtClean="0"/>
              <a:t>1 </a:t>
            </a:r>
            <a:r>
              <a:rPr lang="ru-RU" dirty="0"/>
              <a:t>имеет круглую форму с лунообразными вогнутостями справа под</a:t>
            </a:r>
          </a:p>
          <a:p>
            <a:r>
              <a:rPr lang="ru-RU" dirty="0"/>
              <a:t>выпускную трубу и снизу под маслорадиатор. Контур шпангоута выполнен из уголкового прессованного </a:t>
            </a:r>
            <a:r>
              <a:rPr lang="ru-RU" dirty="0" smtClean="0"/>
              <a:t>профиля, к </a:t>
            </a:r>
            <a:r>
              <a:rPr lang="ru-RU" dirty="0"/>
              <a:t>которому прикреплена стенка из листа толщиной 0,8 мм</a:t>
            </a:r>
            <a:r>
              <a:rPr lang="ru-RU" i="1" dirty="0"/>
              <a:t>. Стенка шпангоута, усиленная прессованными </a:t>
            </a:r>
            <a:r>
              <a:rPr lang="ru-RU" i="1" dirty="0" smtClean="0"/>
              <a:t>и </a:t>
            </a:r>
            <a:r>
              <a:rPr lang="ru-RU" dirty="0" smtClean="0"/>
              <a:t>катаными </a:t>
            </a:r>
            <a:r>
              <a:rPr lang="ru-RU" dirty="0"/>
              <a:t>профилями, одновременно является и противопожарной перегородкой с </a:t>
            </a:r>
            <a:r>
              <a:rPr lang="ru-RU" dirty="0" smtClean="0"/>
              <a:t>герметизированными вырезами </a:t>
            </a:r>
            <a:r>
              <a:rPr lang="ru-RU" dirty="0"/>
              <a:t>под тяги управления двигателем. Вверху на шпангоуте монтируются кронштейны для крепления</a:t>
            </a:r>
          </a:p>
          <a:p>
            <a:r>
              <a:rPr lang="ru-RU" dirty="0"/>
              <a:t>маслобака и </a:t>
            </a:r>
            <a:r>
              <a:rPr lang="ru-RU" dirty="0" smtClean="0"/>
              <a:t>справа </a:t>
            </a:r>
            <a:r>
              <a:rPr lang="ru-RU" dirty="0"/>
              <a:t>— узлы крепления выпускной трубы. В средней части шпангоута </a:t>
            </a:r>
            <a:r>
              <a:rPr lang="ru-RU" dirty="0" smtClean="0"/>
              <a:t>монтируются кронштейны </a:t>
            </a:r>
            <a:r>
              <a:rPr lang="ru-RU" dirty="0"/>
              <a:t>качалок управления двигателем и створками капотов и внизу — </a:t>
            </a:r>
            <a:r>
              <a:rPr lang="ru-RU" dirty="0" smtClean="0"/>
              <a:t>кронштейн </a:t>
            </a:r>
            <a:r>
              <a:rPr lang="ru-RU" dirty="0"/>
              <a:t>для </a:t>
            </a:r>
            <a:r>
              <a:rPr lang="ru-RU" dirty="0" smtClean="0"/>
              <a:t>крепления маслорадиатора</a:t>
            </a:r>
            <a:r>
              <a:rPr lang="ru-RU" dirty="0"/>
              <a:t>.</a:t>
            </a:r>
          </a:p>
          <a:p>
            <a:r>
              <a:rPr lang="ru-RU" dirty="0"/>
              <a:t>На шпангоуте № 1 монтируются четыре стальных </a:t>
            </a:r>
            <a:r>
              <a:rPr lang="ru-RU" dirty="0" smtClean="0"/>
              <a:t>узла </a:t>
            </a:r>
            <a:r>
              <a:rPr lang="ru-RU" dirty="0"/>
              <a:t>крепления рамы двигателя к фюзеляжу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5643602" cy="304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0250"/>
            <a:ext cx="8820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 № 4 (рис. 2.5) является неполным. Контур шпангоута склепан из </a:t>
            </a:r>
            <a:r>
              <a:rPr lang="ru-RU" dirty="0" smtClean="0"/>
              <a:t>двух прессованных уголковых профилей</a:t>
            </a:r>
            <a:r>
              <a:rPr lang="ru-RU" dirty="0"/>
              <a:t>.</a:t>
            </a:r>
          </a:p>
          <a:p>
            <a:r>
              <a:rPr lang="ru-RU" dirty="0"/>
              <a:t>В нижней части шпангоута к контуру кницами и наклонными прессованными иголками приклепана </a:t>
            </a:r>
            <a:r>
              <a:rPr lang="ru-RU" dirty="0" smtClean="0"/>
              <a:t>балка таврового </a:t>
            </a:r>
            <a:r>
              <a:rPr lang="ru-RU" dirty="0"/>
              <a:t>сечения и стенка толщиной 1 мм с круглыми отбортованными отверстиями для облегчения. </a:t>
            </a:r>
            <a:r>
              <a:rPr lang="ru-RU" dirty="0" smtClean="0"/>
              <a:t>Стенка подкреплена </a:t>
            </a:r>
            <a:r>
              <a:rPr lang="ru-RU" dirty="0"/>
              <a:t>стойками швеллерного сечения. Боковины шпангоута доведены до фонаря кабины пилотов и</a:t>
            </a:r>
          </a:p>
          <a:p>
            <a:r>
              <a:rPr lang="ru-RU" dirty="0"/>
              <a:t>закреплены на верхних лонжеронах фюзеляжа. Снизу на шпангоуте приклепан внутренний узел из сплава </a:t>
            </a:r>
            <a:r>
              <a:rPr lang="ru-RU" dirty="0" smtClean="0"/>
              <a:t>АК6 для </a:t>
            </a:r>
            <a:r>
              <a:rPr lang="ru-RU" dirty="0"/>
              <a:t>крепления стального башмака передних подкосов шасси. Башмак 3 крепится к шпангоуту № 4 </a:t>
            </a:r>
            <a:r>
              <a:rPr lang="ru-RU" dirty="0" smtClean="0"/>
              <a:t>восемью болтами </a:t>
            </a:r>
            <a:r>
              <a:rPr lang="ru-RU" dirty="0"/>
              <a:t>диаметром 8,2 мм. На шпангоуте № 4 монтируется противопожарный баллон.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14686"/>
            <a:ext cx="6496068" cy="27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 № </a:t>
            </a:r>
            <a:r>
              <a:rPr lang="ru-RU" dirty="0" smtClean="0"/>
              <a:t>5 </a:t>
            </a:r>
            <a:r>
              <a:rPr lang="ru-RU" dirty="0"/>
              <a:t>отделяет кабину пилотов от пассажирской или грузовой кабины. К </a:t>
            </a:r>
            <a:r>
              <a:rPr lang="ru-RU" dirty="0" smtClean="0"/>
              <a:t>контуру шпангоута </a:t>
            </a:r>
            <a:r>
              <a:rPr lang="ru-RU" dirty="0"/>
              <a:t>уголкового профиля приклепана стенка толщиной 0,8 мм подкрепленная профилями. </a:t>
            </a:r>
            <a:r>
              <a:rPr lang="ru-RU" dirty="0" smtClean="0"/>
              <a:t>Контур шпангоута </a:t>
            </a:r>
            <a:r>
              <a:rPr lang="ru-RU" dirty="0"/>
              <a:t>в верхней части по стрингеру № 15 имеет разрез для прохода верхних лонжеронов фюзеляжа. </a:t>
            </a:r>
            <a:r>
              <a:rPr lang="ru-RU" dirty="0" smtClean="0"/>
              <a:t>В стенке </a:t>
            </a:r>
            <a:r>
              <a:rPr lang="ru-RU" dirty="0"/>
              <a:t>шпангоута вмонтирована входная дверь в кабину пилотов. Проем для двери окантован </a:t>
            </a:r>
            <a:r>
              <a:rPr lang="ru-RU" dirty="0" smtClean="0"/>
              <a:t>прессованными профилями </a:t>
            </a:r>
            <a:r>
              <a:rPr lang="ru-RU" dirty="0"/>
              <a:t>швеллерного сечения, на которых закреплены кронштейны направляющих сидений пилотов. </a:t>
            </a:r>
            <a:r>
              <a:rPr lang="ru-RU" dirty="0" smtClean="0"/>
              <a:t>В верхней </a:t>
            </a:r>
            <a:r>
              <a:rPr lang="ru-RU" dirty="0"/>
              <a:t>части к шпангоуту крепится каркас фонаря кабины пилотов, в средней части — две швеллерные </a:t>
            </a:r>
            <a:r>
              <a:rPr lang="ru-RU" dirty="0" smtClean="0"/>
              <a:t>балки пола </a:t>
            </a:r>
            <a:r>
              <a:rPr lang="ru-RU" dirty="0"/>
              <a:t>кабины пилотов.</a:t>
            </a:r>
          </a:p>
          <a:p>
            <a:r>
              <a:rPr lang="ru-RU" dirty="0"/>
              <a:t>Нижняя часть шпангоута представляет собой клепаную балку таврового сечения, к которой с двух </a:t>
            </a:r>
            <a:r>
              <a:rPr lang="ru-RU" dirty="0" smtClean="0"/>
              <a:t>сторон на </a:t>
            </a:r>
            <a:r>
              <a:rPr lang="ru-RU" dirty="0"/>
              <a:t>болтах крепятся верхние и нижние узлы подкосов фермы центроплана. К ферме центроплана, в свою </a:t>
            </a:r>
            <a:r>
              <a:rPr lang="ru-RU" dirty="0" smtClean="0"/>
              <a:t>очередь, крепится </a:t>
            </a:r>
            <a:r>
              <a:rPr lang="ru-RU" dirty="0"/>
              <a:t>амортизационная стойка шасси и передние несущие ленты коробки крыльев.</a:t>
            </a:r>
          </a:p>
          <a:p>
            <a:r>
              <a:rPr lang="ru-RU" dirty="0"/>
              <a:t>На шпангоуте монтируются элементы спецоборудования самолета, подшипник промежуточного вала </a:t>
            </a:r>
            <a:r>
              <a:rPr lang="ru-RU" dirty="0" smtClean="0"/>
              <a:t>для ручного </a:t>
            </a:r>
            <a:r>
              <a:rPr lang="ru-RU" dirty="0"/>
              <a:t>запуска двигателя и слева — кронштейны с роликами управления самолетом.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1798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6</cp:revision>
  <dcterms:created xsi:type="dcterms:W3CDTF">2015-05-24T14:28:15Z</dcterms:created>
  <dcterms:modified xsi:type="dcterms:W3CDTF">2015-05-24T15:14:15Z</dcterms:modified>
</cp:coreProperties>
</file>