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6" r:id="rId7"/>
    <p:sldId id="260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АН-2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курсант 213у группы: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Курочкин Александр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 преподаватель: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Загфаров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Тахир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Талгатович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33400"/>
            <a:ext cx="548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Троицкий авиационный технический колледж  ГА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172200"/>
            <a:ext cx="195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. Троицк -2015 г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Технические характеристики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Экипаж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2</a:t>
            </a:r>
          </a:p>
          <a:p>
            <a:pPr algn="just">
              <a:buNone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Пассажировместимость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12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Грузоподъёмность: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1500 кг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Длина: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12,4 м (в стояночном положении)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Размах крыльев: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Размах верхнего крыла: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8,425 м (от оси стыковых узлов до края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законцовки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Размах нижнего крыла: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5,795 м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Высота: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5,35 м (в линии полёта)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Площадь крыла: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71,52 м</a:t>
            </a:r>
            <a:r>
              <a:rPr lang="ru-RU" sz="5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Размеры грузовой кабины: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Длина: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4,1 м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Высота: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1,8 м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Ширина: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1,6 м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Масса пустого: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3400—3690 кг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Максимальная взлётная масса: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в зависимости от варианта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пассажирском и грузовом вариантах:</a:t>
            </a:r>
          </a:p>
          <a:p>
            <a:pPr lvl="1"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 температуре воздуха у земли до +15°С: 5500 кг</a:t>
            </a:r>
          </a:p>
          <a:p>
            <a:pPr lvl="1"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 температуре воздуха у земли свыше +15°С: 5250 кг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сельскохозяйственном варианте: 5250 кг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Объём топлива: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1240 л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Силовая установка: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 × звёздообразный поршневой АШ-62ИР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Мощность двигателей: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1 × 1000 л.с. (1 × 735,45 кВт)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Воздушный винт: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АВ-2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Диаметр винта: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3,6 м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Саша\Desktop\427659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5822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Лётные характеристики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Максимально допустимая скорость: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300 км/ч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Максимальная скорость: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236 км/ч (при максимальной взлётной массе)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Крейсерская скорость: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180 км/ч (при максимальной взлётной массе)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Практическая дальность: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990 км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Практический потолок: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4200 м (при максимальной взлётной массе)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Скороподъёмность: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2,4 м/с (при максимальной взлётной массе)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Длина разбега: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235 м (при максимальной взлётной массе)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Длина пробега: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225 м</a:t>
            </a:r>
          </a:p>
          <a:p>
            <a:endParaRPr lang="ru-RU" dirty="0"/>
          </a:p>
        </p:txBody>
      </p:sp>
      <p:pic>
        <p:nvPicPr>
          <p:cNvPr id="1026" name="Picture 2" descr="C:\Users\Саша\Desktop\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4228978" cy="281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ша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90143" cy="3657600"/>
          </a:xfrm>
          <a:prstGeom prst="rect">
            <a:avLst/>
          </a:prstGeom>
          <a:noFill/>
        </p:spPr>
      </p:pic>
      <p:pic>
        <p:nvPicPr>
          <p:cNvPr id="3075" name="Picture 3" descr="C:\Users\Саша\Desktop\188582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Ан-2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b="1" dirty="0" smtClean="0"/>
              <a:t>«</a:t>
            </a:r>
            <a:r>
              <a:rPr lang="ru-RU" b="1" dirty="0" smtClean="0"/>
              <a:t>Кукурузник»</a:t>
            </a:r>
            <a:r>
              <a:rPr lang="ru-RU" dirty="0" smtClean="0"/>
              <a:t>, </a:t>
            </a:r>
            <a:r>
              <a:rPr lang="ru-RU" b="1" dirty="0" smtClean="0"/>
              <a:t>«Аннушка</a:t>
            </a:r>
            <a:r>
              <a:rPr lang="ru-RU" b="1" dirty="0" smtClean="0"/>
              <a:t>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Советский</a:t>
            </a:r>
            <a:r>
              <a:rPr lang="ru-RU" dirty="0" smtClean="0"/>
              <a:t> лёгкий многоцелевой самолёт. Представляет собой </a:t>
            </a:r>
            <a:r>
              <a:rPr lang="ru-RU" dirty="0" smtClean="0"/>
              <a:t>поршневой</a:t>
            </a:r>
            <a:r>
              <a:rPr lang="ru-RU" dirty="0" smtClean="0"/>
              <a:t> однодвигательный биплан с расчалочным крылом. Оборудован двигателем </a:t>
            </a:r>
            <a:r>
              <a:rPr lang="ru-RU" dirty="0" smtClean="0"/>
              <a:t>АШ62 ИР конструкции</a:t>
            </a:r>
            <a:r>
              <a:rPr lang="ru-RU" dirty="0" smtClean="0"/>
              <a:t> А. Д. </a:t>
            </a:r>
            <a:r>
              <a:rPr lang="ru-RU" dirty="0" err="1" smtClean="0"/>
              <a:t>Швецова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Ан-2 </a:t>
            </a:r>
            <a:r>
              <a:rPr lang="ru-RU" dirty="0" smtClean="0"/>
              <a:t>используется как сельскохозяйственный, спортивный, транспортный, пассажирский самолёт и состоит на вооружении </a:t>
            </a:r>
            <a:r>
              <a:rPr lang="ru-RU" dirty="0" smtClean="0"/>
              <a:t>ВВС многих </a:t>
            </a:r>
            <a:r>
              <a:rPr lang="ru-RU" dirty="0" smtClean="0"/>
              <a:t>стран. Многие самолёты летают более 40 лет и налёт некоторых из них достигает 20 тыс. </a:t>
            </a:r>
            <a:r>
              <a:rPr lang="ru-RU" dirty="0" smtClean="0"/>
              <a:t>часов.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Ан-2 </a:t>
            </a:r>
            <a:r>
              <a:rPr lang="ru-RU" dirty="0" smtClean="0"/>
              <a:t>производился в СССР, Польше и продолжает выпускаться в КНР. Всего было построено более 18 тыс.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Ан-2 Экспортировался </a:t>
            </a:r>
            <a:r>
              <a:rPr lang="ru-RU" dirty="0" smtClean="0"/>
              <a:t>в 26 стран мира. До появления </a:t>
            </a:r>
            <a:r>
              <a:rPr lang="ru-RU" dirty="0" smtClean="0"/>
              <a:t>самолёта  Ан-3</a:t>
            </a:r>
            <a:r>
              <a:rPr lang="ru-RU" dirty="0" smtClean="0"/>
              <a:t> был самым большим в мире одномоторным бипланом. Занесён в Книгу рекордов </a:t>
            </a:r>
            <a:r>
              <a:rPr lang="ru-RU" dirty="0" err="1" smtClean="0"/>
              <a:t>Гиннесса</a:t>
            </a:r>
            <a:r>
              <a:rPr lang="ru-RU" dirty="0" smtClean="0"/>
              <a:t> как единственный в мире самолёт, который выпускается уже более 60 </a:t>
            </a:r>
            <a:r>
              <a:rPr lang="ru-RU" dirty="0" smtClean="0"/>
              <a:t>лет.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0916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Серийное производство самолёта Ан-2 велось</a:t>
            </a:r>
            <a:r>
              <a:rPr lang="ru-RU" sz="2900" dirty="0" smtClean="0"/>
              <a:t>:</a:t>
            </a:r>
            <a:endParaRPr lang="ru-RU" sz="2900" dirty="0" smtClean="0"/>
          </a:p>
          <a:p>
            <a:r>
              <a:rPr lang="ru-RU" sz="2900" b="1" dirty="0" smtClean="0"/>
              <a:t>1949—1952</a:t>
            </a:r>
            <a:r>
              <a:rPr lang="ru-RU" sz="2900" dirty="0" smtClean="0"/>
              <a:t> — на авиационном заводе № 473 в Киеве, выпущено 185 машин.</a:t>
            </a:r>
          </a:p>
          <a:p>
            <a:r>
              <a:rPr lang="ru-RU" sz="2900" b="1" dirty="0" smtClean="0"/>
              <a:t>1953—1963 </a:t>
            </a:r>
            <a:r>
              <a:rPr lang="ru-RU" sz="2900" dirty="0" smtClean="0"/>
              <a:t>— на авиационном заводе № 473 в Киеве, выпущено 3164 машин.</a:t>
            </a:r>
          </a:p>
          <a:p>
            <a:r>
              <a:rPr lang="ru-RU" sz="2900" b="1" dirty="0" smtClean="0"/>
              <a:t>1959—2002</a:t>
            </a:r>
            <a:r>
              <a:rPr lang="ru-RU" sz="2900" dirty="0" smtClean="0"/>
              <a:t> — на авиационном заводе WSK </a:t>
            </a:r>
            <a:r>
              <a:rPr lang="ru-RU" sz="2900" dirty="0" err="1" smtClean="0"/>
              <a:t>PZL-Mielec</a:t>
            </a:r>
            <a:r>
              <a:rPr lang="ru-RU" sz="2900" dirty="0" smtClean="0"/>
              <a:t> в Польше, выпущено 11 915 машин.</a:t>
            </a:r>
          </a:p>
          <a:p>
            <a:r>
              <a:rPr lang="ru-RU" sz="2900" b="1" dirty="0" smtClean="0"/>
              <a:t>1966—1971</a:t>
            </a:r>
            <a:r>
              <a:rPr lang="ru-RU" sz="2900" dirty="0" smtClean="0"/>
              <a:t> — на </a:t>
            </a:r>
            <a:r>
              <a:rPr lang="ru-RU" sz="2900" dirty="0" err="1" smtClean="0"/>
              <a:t>Долгопрудненском</a:t>
            </a:r>
            <a:r>
              <a:rPr lang="ru-RU" sz="2900" dirty="0" smtClean="0"/>
              <a:t> </a:t>
            </a:r>
            <a:r>
              <a:rPr lang="ru-RU" sz="2900" dirty="0" err="1" smtClean="0"/>
              <a:t>машиностроительно</a:t>
            </a:r>
            <a:r>
              <a:rPr lang="ru-RU" sz="2900" dirty="0" smtClean="0"/>
              <a:t> заводе (г</a:t>
            </a:r>
            <a:r>
              <a:rPr lang="ru-RU" sz="2900" dirty="0" smtClean="0"/>
              <a:t>. Долгопрудный, Московская область), выпущено 506 машин модификации Ан-2М.</a:t>
            </a:r>
          </a:p>
          <a:p>
            <a:r>
              <a:rPr lang="ru-RU" sz="2900" b="1" dirty="0" smtClean="0"/>
              <a:t>1956—1968 </a:t>
            </a:r>
            <a:r>
              <a:rPr lang="ru-RU" sz="2900" dirty="0" smtClean="0"/>
              <a:t>— </a:t>
            </a:r>
            <a:r>
              <a:rPr lang="ru-RU" sz="2900" dirty="0" smtClean="0"/>
              <a:t>на авиационном заводе № 320 в г. </a:t>
            </a:r>
            <a:r>
              <a:rPr lang="ru-RU" sz="2900" dirty="0" err="1" smtClean="0"/>
              <a:t>Наньчан</a:t>
            </a:r>
            <a:r>
              <a:rPr lang="ru-RU" sz="2900" dirty="0" smtClean="0"/>
              <a:t> (ныне NAMC — </a:t>
            </a:r>
            <a:r>
              <a:rPr lang="ru-RU" sz="2900" dirty="0" err="1" smtClean="0"/>
              <a:t>Nanhang</a:t>
            </a:r>
            <a:r>
              <a:rPr lang="ru-RU" sz="2900" dirty="0" smtClean="0"/>
              <a:t> </a:t>
            </a:r>
            <a:r>
              <a:rPr lang="ru-RU" sz="2900" dirty="0" err="1" smtClean="0"/>
              <a:t>Aircraft</a:t>
            </a:r>
            <a:r>
              <a:rPr lang="ru-RU" sz="2900" dirty="0" smtClean="0"/>
              <a:t> </a:t>
            </a:r>
            <a:r>
              <a:rPr lang="ru-RU" sz="2900" dirty="0" err="1" smtClean="0"/>
              <a:t>Manufacturing</a:t>
            </a:r>
            <a:r>
              <a:rPr lang="ru-RU" sz="2900" dirty="0" smtClean="0"/>
              <a:t> </a:t>
            </a:r>
            <a:r>
              <a:rPr lang="ru-RU" sz="2900" dirty="0" err="1" smtClean="0"/>
              <a:t>Corporation</a:t>
            </a:r>
            <a:r>
              <a:rPr lang="ru-RU" sz="2900" dirty="0" smtClean="0"/>
              <a:t>) в Китае, выпущено 727 машин под названием «</a:t>
            </a:r>
            <a:r>
              <a:rPr lang="ru-RU" sz="2900" dirty="0" err="1" smtClean="0"/>
              <a:t>Фонг</a:t>
            </a:r>
            <a:r>
              <a:rPr lang="ru-RU" sz="2900" dirty="0" smtClean="0"/>
              <a:t> Шу-2».</a:t>
            </a:r>
          </a:p>
          <a:p>
            <a:r>
              <a:rPr lang="ru-RU" sz="2900" b="1" dirty="0" smtClean="0"/>
              <a:t>1970</a:t>
            </a:r>
            <a:r>
              <a:rPr lang="ru-RU" sz="2900" dirty="0" smtClean="0"/>
              <a:t> — по настоящее время (2013) — на авиационном заводе в г. </a:t>
            </a:r>
            <a:r>
              <a:rPr lang="ru-RU" sz="2900" dirty="0" err="1" smtClean="0"/>
              <a:t>Шицзячжуан</a:t>
            </a:r>
            <a:r>
              <a:rPr lang="ru-RU" sz="2900" dirty="0" smtClean="0"/>
              <a:t> (ныне SAMC — </a:t>
            </a:r>
            <a:r>
              <a:rPr lang="ru-RU" sz="2900" dirty="0" err="1" smtClean="0"/>
              <a:t>Shijiazhuang</a:t>
            </a:r>
            <a:r>
              <a:rPr lang="ru-RU" sz="2900" dirty="0" smtClean="0"/>
              <a:t> </a:t>
            </a:r>
            <a:r>
              <a:rPr lang="ru-RU" sz="2900" dirty="0" err="1" smtClean="0"/>
              <a:t>Aircraft</a:t>
            </a:r>
            <a:r>
              <a:rPr lang="ru-RU" sz="2900" dirty="0" smtClean="0"/>
              <a:t> </a:t>
            </a:r>
            <a:r>
              <a:rPr lang="ru-RU" sz="2900" dirty="0" err="1" smtClean="0"/>
              <a:t>Manufacturing</a:t>
            </a:r>
            <a:r>
              <a:rPr lang="ru-RU" sz="2900" dirty="0" smtClean="0"/>
              <a:t> </a:t>
            </a:r>
            <a:r>
              <a:rPr lang="ru-RU" sz="2900" dirty="0" err="1" smtClean="0"/>
              <a:t>Corporation</a:t>
            </a:r>
            <a:r>
              <a:rPr lang="ru-RU" sz="2900" dirty="0" smtClean="0"/>
              <a:t>) в Китае, выпущено более 300 машин под названием «Юншучжи-5» (Y-5). Темп производства Y-5 в настоящее время составляет 10—20 машин в год.</a:t>
            </a:r>
          </a:p>
          <a:p>
            <a:r>
              <a:rPr lang="ru-RU" sz="2900" dirty="0" smtClean="0"/>
              <a:t>По некоторым данным, базовый сертификат типа ныне принадлежит </a:t>
            </a:r>
            <a:r>
              <a:rPr lang="ru-RU" sz="2900" dirty="0" err="1" smtClean="0"/>
              <a:t>Airbus</a:t>
            </a:r>
            <a:r>
              <a:rPr lang="ru-RU" sz="2900" dirty="0" smtClean="0"/>
              <a:t> </a:t>
            </a:r>
            <a:r>
              <a:rPr lang="ru-RU" sz="2900" dirty="0" err="1" smtClean="0"/>
              <a:t>Military</a:t>
            </a:r>
            <a:r>
              <a:rPr lang="ru-RU" sz="2900" dirty="0" smtClean="0"/>
              <a:t>.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6146" name="Picture 2" descr="C:\Users\Саша\Desktop\epun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215841"/>
            <a:ext cx="4800600" cy="264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Эксплуатация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90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В</a:t>
            </a:r>
            <a:r>
              <a:rPr lang="ru-RU" dirty="0" smtClean="0"/>
              <a:t> СССР самолёт очень широко эксплуатировался на местных </a:t>
            </a:r>
            <a:r>
              <a:rPr lang="ru-RU" dirty="0" smtClean="0"/>
              <a:t>воздушных  </a:t>
            </a:r>
            <a:r>
              <a:rPr lang="ru-RU" dirty="0" smtClean="0"/>
              <a:t>линиях для перевозки пассажиров и грузов (часто на линиях, связывавших областные центры с районными, а также сёлами), выполнения различных народнохозяйственных, в частности, авиационных химических работ.</a:t>
            </a:r>
          </a:p>
          <a:p>
            <a:pPr>
              <a:buNone/>
            </a:pPr>
            <a:r>
              <a:rPr lang="ru-RU" dirty="0" smtClean="0"/>
              <a:t>         Ан-2 </a:t>
            </a:r>
            <a:r>
              <a:rPr lang="ru-RU" dirty="0" smtClean="0"/>
              <a:t>на </a:t>
            </a:r>
            <a:r>
              <a:rPr lang="ru-RU" dirty="0" err="1" smtClean="0"/>
              <a:t>аэродоме</a:t>
            </a:r>
            <a:r>
              <a:rPr lang="ru-RU" dirty="0" smtClean="0"/>
              <a:t> «</a:t>
            </a:r>
            <a:r>
              <a:rPr lang="ru-RU" dirty="0" err="1" smtClean="0"/>
              <a:t>Сиворицы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        Народное </a:t>
            </a:r>
            <a:r>
              <a:rPr lang="ru-RU" dirty="0" smtClean="0"/>
              <a:t>название «кукурузник» самолёт получил в наследство от По-2, поскольку заменил предшественника на сельскохозяйственных работах в период массового засева полей кукурузой. Будучи простым в эксплуатации, пригодным для работы с неподготовленных грунтовых площадок и обладая малым разбегом и пробегом, самолёт был незаменим для работ на малоосвоенных территориях Сибири, Крайнего Севера, Средней Азии, где применялся повсеместно.</a:t>
            </a:r>
          </a:p>
          <a:p>
            <a:pPr>
              <a:buNone/>
            </a:pPr>
            <a:r>
              <a:rPr lang="ru-RU" dirty="0" smtClean="0"/>
              <a:t>         На</a:t>
            </a:r>
            <a:r>
              <a:rPr lang="ru-RU" dirty="0" smtClean="0"/>
              <a:t> 2012 год в мире эксплуатируется 2271 Ан-2; в России имеется 1580 самолётов Ан-2, из них 322 пригодны к эксплуатации. На Украине имеется 135 самолётов Ан-2, из них в состоянии лётной годности 54. В Казахстане эксплуатируются 290 Ан-2, в Узбекистане — 143, в Туркменистане — 89, в Белоруссии — 82, в Азербайджане — 63, в Киргизии — 30, в Молдавии — 13 и в Армении — </a:t>
            </a:r>
            <a:r>
              <a:rPr lang="ru-RU" dirty="0" smtClean="0"/>
              <a:t>четыре</a:t>
            </a:r>
            <a:r>
              <a:rPr lang="ru-RU" baseline="30000" dirty="0" smtClean="0"/>
              <a:t>[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аша\Desktop\Himrabotyi-na-A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76600"/>
            <a:ext cx="4179834" cy="3581400"/>
          </a:xfrm>
          <a:prstGeom prst="rect">
            <a:avLst/>
          </a:prstGeom>
          <a:noFill/>
        </p:spPr>
      </p:pic>
      <p:pic>
        <p:nvPicPr>
          <p:cNvPr id="5123" name="Picture 3" descr="C:\Users\Саш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895" y="0"/>
            <a:ext cx="492310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Модификации: Советские</a:t>
            </a:r>
            <a:r>
              <a:rPr lang="ru-RU" sz="3100" dirty="0" smtClean="0"/>
              <a:t>, российские и украинские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Ан-2П</a:t>
            </a:r>
            <a:r>
              <a:rPr lang="ru-RU" sz="6400" dirty="0" smtClean="0"/>
              <a:t> — пассажирский (10 мягких кресел)</a:t>
            </a:r>
          </a:p>
          <a:p>
            <a:pPr>
              <a:buNone/>
            </a:pPr>
            <a:r>
              <a:rPr lang="ru-RU" sz="6400" b="1" dirty="0" smtClean="0"/>
              <a:t>Ан-2В</a:t>
            </a:r>
            <a:r>
              <a:rPr lang="ru-RU" sz="6400" dirty="0" smtClean="0"/>
              <a:t> — разведчик погоды, Ан-6</a:t>
            </a:r>
          </a:p>
          <a:p>
            <a:pPr>
              <a:buNone/>
            </a:pPr>
            <a:r>
              <a:rPr lang="ru-RU" sz="6400" b="1" dirty="0" smtClean="0"/>
              <a:t>Ан-2М</a:t>
            </a:r>
            <a:r>
              <a:rPr lang="ru-RU" sz="6400" dirty="0" smtClean="0"/>
              <a:t> — модернизированный (одноместный, сельскохозяйственный)</a:t>
            </a:r>
          </a:p>
          <a:p>
            <a:pPr>
              <a:buNone/>
            </a:pPr>
            <a:r>
              <a:rPr lang="ru-RU" sz="6400" b="1" dirty="0" smtClean="0"/>
              <a:t>Ан-2МС</a:t>
            </a:r>
            <a:r>
              <a:rPr lang="ru-RU" sz="6400" dirty="0" smtClean="0"/>
              <a:t> </a:t>
            </a:r>
            <a:r>
              <a:rPr lang="ru-RU" sz="6400" dirty="0" smtClean="0"/>
              <a:t>— </a:t>
            </a:r>
            <a:r>
              <a:rPr lang="ru-RU" sz="6400" dirty="0" smtClean="0"/>
              <a:t>турбовинтовой самолет (ТВС), глубоко модернизированный </a:t>
            </a:r>
            <a:r>
              <a:rPr lang="ru-RU" sz="6400" dirty="0" smtClean="0"/>
              <a:t>вариант </a:t>
            </a:r>
            <a:r>
              <a:rPr lang="ru-RU" sz="6400" dirty="0" smtClean="0"/>
              <a:t>Ан-2 с турбовинтовым </a:t>
            </a:r>
            <a:r>
              <a:rPr lang="ru-RU" sz="6400" dirty="0" err="1" smtClean="0"/>
              <a:t>двигателемHoneywell</a:t>
            </a:r>
            <a:r>
              <a:rPr lang="ru-RU" sz="6400" dirty="0" smtClean="0"/>
              <a:t> TPE331-12UAN и </a:t>
            </a:r>
            <a:r>
              <a:rPr lang="ru-RU" sz="6400" dirty="0" err="1" smtClean="0"/>
              <a:t>пятилопостным</a:t>
            </a:r>
            <a:r>
              <a:rPr lang="ru-RU" sz="6400" dirty="0" smtClean="0"/>
              <a:t> воздушным </a:t>
            </a:r>
            <a:r>
              <a:rPr lang="ru-RU" sz="6400" dirty="0" smtClean="0"/>
              <a:t>винтом </a:t>
            </a:r>
            <a:r>
              <a:rPr lang="ru-RU" sz="6400" baseline="30000" dirty="0" smtClean="0"/>
              <a:t>с</a:t>
            </a:r>
            <a:r>
              <a:rPr lang="ru-RU" sz="6400" dirty="0" smtClean="0"/>
              <a:t>амолет-демонстратор для </a:t>
            </a:r>
            <a:r>
              <a:rPr lang="ru-RU" sz="6400" dirty="0" smtClean="0"/>
              <a:t>отработки элементов перспективного лёгкого многоцелевого самолёта (ЛМС).</a:t>
            </a:r>
          </a:p>
          <a:p>
            <a:pPr>
              <a:buNone/>
            </a:pPr>
            <a:r>
              <a:rPr lang="ru-RU" sz="6400" b="1" dirty="0" smtClean="0"/>
              <a:t>Ан-2ПП</a:t>
            </a:r>
            <a:r>
              <a:rPr lang="ru-RU" sz="6400" dirty="0" smtClean="0"/>
              <a:t> — противопожарный, с поплавковым шасси (гражданский)</a:t>
            </a:r>
          </a:p>
          <a:p>
            <a:pPr>
              <a:buNone/>
            </a:pPr>
            <a:r>
              <a:rPr lang="ru-RU" sz="6400" b="1" dirty="0" smtClean="0"/>
              <a:t>Ан-2C</a:t>
            </a:r>
            <a:r>
              <a:rPr lang="ru-RU" sz="6400" dirty="0" smtClean="0"/>
              <a:t> — санитарный (до 6 носилок)</a:t>
            </a:r>
          </a:p>
          <a:p>
            <a:pPr>
              <a:buNone/>
            </a:pPr>
            <a:r>
              <a:rPr lang="ru-RU" sz="6400" b="1" dirty="0" smtClean="0"/>
              <a:t>Ан-2СХ</a:t>
            </a:r>
            <a:r>
              <a:rPr lang="ru-RU" sz="6400" dirty="0" smtClean="0"/>
              <a:t> — сельскохозяйственный (гражданский)</a:t>
            </a:r>
          </a:p>
          <a:p>
            <a:pPr>
              <a:buNone/>
            </a:pPr>
            <a:r>
              <a:rPr lang="ru-RU" sz="6400" b="1" dirty="0" smtClean="0"/>
              <a:t>Ан-2Т</a:t>
            </a:r>
            <a:r>
              <a:rPr lang="ru-RU" sz="6400" dirty="0" smtClean="0"/>
              <a:t> — транспортный</a:t>
            </a:r>
          </a:p>
          <a:p>
            <a:pPr>
              <a:buNone/>
            </a:pPr>
            <a:r>
              <a:rPr lang="ru-RU" sz="6400" b="1" dirty="0" smtClean="0"/>
              <a:t>Ан-2ТП</a:t>
            </a:r>
            <a:r>
              <a:rPr lang="ru-RU" sz="6400" dirty="0" smtClean="0"/>
              <a:t> — транспортно-пассажирский</a:t>
            </a:r>
          </a:p>
          <a:p>
            <a:pPr>
              <a:buNone/>
            </a:pPr>
            <a:r>
              <a:rPr lang="ru-RU" sz="6400" b="1" dirty="0" smtClean="0"/>
              <a:t>Ан-2ТД</a:t>
            </a:r>
            <a:r>
              <a:rPr lang="ru-RU" sz="6400" dirty="0" smtClean="0"/>
              <a:t> — транспортно-десантный</a:t>
            </a:r>
          </a:p>
          <a:p>
            <a:pPr>
              <a:buNone/>
            </a:pPr>
            <a:r>
              <a:rPr lang="ru-RU" sz="6400" b="1" dirty="0" smtClean="0"/>
              <a:t>Ан-2Ф</a:t>
            </a:r>
            <a:r>
              <a:rPr lang="ru-RU" sz="6400" dirty="0" smtClean="0"/>
              <a:t> — аэрофотосъёмочный. Гражданский вариант с обычным фюзеляжем и автопилотом</a:t>
            </a:r>
          </a:p>
          <a:p>
            <a:pPr>
              <a:buNone/>
            </a:pPr>
            <a:r>
              <a:rPr lang="ru-RU" sz="6400" b="1" dirty="0" smtClean="0"/>
              <a:t>Ан-2НАК</a:t>
            </a:r>
            <a:r>
              <a:rPr lang="ru-RU" sz="6400" dirty="0" smtClean="0"/>
              <a:t> — фоторазведчик и ночной артиллерийский разведчик. </a:t>
            </a:r>
            <a:r>
              <a:rPr lang="ru-RU" sz="6400" dirty="0" err="1" smtClean="0"/>
              <a:t>Двухкилевой</a:t>
            </a:r>
            <a:r>
              <a:rPr lang="ru-RU" sz="6400" dirty="0" smtClean="0"/>
              <a:t> с остеклённой хвостовой частью. Вооружался пулемётом УБТ или автоматической пушкой НС-23. Первый полет — в апреле </a:t>
            </a:r>
            <a:r>
              <a:rPr lang="ru-RU" sz="6400" dirty="0" smtClean="0"/>
              <a:t>1949 (лётчик-испытатель </a:t>
            </a:r>
            <a:r>
              <a:rPr lang="ru-RU" sz="6400" dirty="0" smtClean="0"/>
              <a:t>А. Е. Пашкевич). Серийно не строился</a:t>
            </a:r>
            <a:r>
              <a:rPr lang="ru-RU" sz="6400" dirty="0" smtClean="0"/>
              <a:t>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Ан-3</a:t>
            </a:r>
            <a:r>
              <a:rPr lang="ru-RU" sz="6400" dirty="0" smtClean="0"/>
              <a:t> — вариант с турбовинтовым </a:t>
            </a:r>
            <a:r>
              <a:rPr lang="ru-RU" sz="6400" dirty="0" smtClean="0"/>
              <a:t>двигателем ТВД-20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Ан-2В</a:t>
            </a:r>
            <a:r>
              <a:rPr lang="ru-RU" sz="6400" dirty="0" smtClean="0"/>
              <a:t>, Ан-4 (гражданский) — гидросамолёт на поплавковом шасси</a:t>
            </a:r>
          </a:p>
          <a:p>
            <a:pPr>
              <a:buNone/>
            </a:pPr>
            <a:r>
              <a:rPr lang="ru-RU" sz="6400" b="1" dirty="0" smtClean="0"/>
              <a:t>Ан-6</a:t>
            </a:r>
            <a:r>
              <a:rPr lang="ru-RU" sz="6400" dirty="0" smtClean="0"/>
              <a:t> — разведчик погоды с дополнительной кабиной в основании киля</a:t>
            </a:r>
          </a:p>
          <a:p>
            <a:pPr>
              <a:buNone/>
            </a:pPr>
            <a:r>
              <a:rPr lang="ru-RU" sz="6400" b="1" dirty="0" smtClean="0"/>
              <a:t>Ан-2 «перехватчик»</a:t>
            </a:r>
            <a:r>
              <a:rPr lang="ru-RU" sz="6400" dirty="0" smtClean="0"/>
              <a:t> — со сдвоенной </a:t>
            </a:r>
            <a:r>
              <a:rPr lang="ru-RU" sz="6400" dirty="0" smtClean="0"/>
              <a:t>пулемётной турелью</a:t>
            </a:r>
            <a:r>
              <a:rPr lang="ru-RU" sz="6400" dirty="0" smtClean="0"/>
              <a:t> за </a:t>
            </a:r>
            <a:r>
              <a:rPr lang="ru-RU" sz="6400" dirty="0" smtClean="0"/>
              <a:t>центропланом и</a:t>
            </a:r>
            <a:r>
              <a:rPr lang="ru-RU" sz="6400" dirty="0" smtClean="0"/>
              <a:t> </a:t>
            </a:r>
            <a:r>
              <a:rPr lang="ru-RU" sz="6400" dirty="0" smtClean="0"/>
              <a:t>прожектором для </a:t>
            </a:r>
            <a:r>
              <a:rPr lang="ru-RU" sz="6400" dirty="0" smtClean="0"/>
              <a:t>перехвата разведывательных аэростатов(1960-е </a:t>
            </a:r>
            <a:r>
              <a:rPr lang="ru-RU" sz="6400" dirty="0" err="1" smtClean="0"/>
              <a:t>гг</a:t>
            </a:r>
            <a:r>
              <a:rPr lang="ru-RU" sz="6400" dirty="0" smtClean="0"/>
              <a:t>)</a:t>
            </a:r>
          </a:p>
          <a:p>
            <a:pPr>
              <a:buNone/>
            </a:pPr>
            <a:r>
              <a:rPr lang="ru-RU" sz="6400" b="1" dirty="0" smtClean="0"/>
              <a:t>Ан-2Э</a:t>
            </a:r>
            <a:r>
              <a:rPr lang="ru-RU" sz="6400" dirty="0" smtClean="0"/>
              <a:t> — опытный </a:t>
            </a:r>
            <a:r>
              <a:rPr lang="ru-RU" sz="6400" dirty="0" err="1" smtClean="0"/>
              <a:t>экраноплан</a:t>
            </a:r>
            <a:r>
              <a:rPr lang="ru-RU" sz="6400" dirty="0" smtClean="0"/>
              <a:t> </a:t>
            </a:r>
          </a:p>
          <a:p>
            <a:pPr>
              <a:buNone/>
            </a:pPr>
            <a:r>
              <a:rPr lang="ru-RU" sz="6400" b="1" dirty="0" smtClean="0"/>
              <a:t>Ан-2-100</a:t>
            </a:r>
            <a:r>
              <a:rPr lang="ru-RU" sz="6400" dirty="0" smtClean="0"/>
              <a:t> — модернизированный, с турбовинтовым двигателем МС-14 разработки Мотор </a:t>
            </a:r>
            <a:r>
              <a:rPr lang="ru-RU" sz="6400" dirty="0" err="1" smtClean="0"/>
              <a:t>Сич</a:t>
            </a:r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Саша\Desktop\bGg2Lmdvb2dsZXVzZXJjb250ZW50LmNvbS8tUWROLXlrSlVHWG8vVUJVLVZ3OXB6YkkvQUFBQUFBQUFHWTgvLTBWR2dTUHlxYkkvczEwMjQvRFNDXzUwODhfMTAyNC5qcGc_X19pZD0zMjIzNg=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57200"/>
            <a:ext cx="912992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Модификации: Иностранные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Польша:</a:t>
            </a:r>
            <a:endParaRPr lang="ru-RU" b="1" dirty="0" smtClean="0"/>
          </a:p>
          <a:p>
            <a:pPr>
              <a:buNone/>
            </a:pPr>
            <a:r>
              <a:rPr lang="en-US" dirty="0" smtClean="0"/>
              <a:t>An-2 </a:t>
            </a:r>
            <a:r>
              <a:rPr lang="en-US" dirty="0" err="1" smtClean="0"/>
              <a:t>Geofiz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An-2LW</a:t>
            </a:r>
          </a:p>
          <a:p>
            <a:pPr>
              <a:buNone/>
            </a:pPr>
            <a:r>
              <a:rPr lang="en-US" dirty="0" smtClean="0"/>
              <a:t>An-2P/PK/PR</a:t>
            </a:r>
          </a:p>
          <a:p>
            <a:pPr>
              <a:buNone/>
            </a:pPr>
            <a:r>
              <a:rPr lang="en-US" dirty="0" smtClean="0"/>
              <a:t>An-2R</a:t>
            </a:r>
          </a:p>
          <a:p>
            <a:pPr>
              <a:buNone/>
            </a:pPr>
            <a:r>
              <a:rPr lang="en-US" dirty="0" smtClean="0"/>
              <a:t>An-2S</a:t>
            </a:r>
          </a:p>
          <a:p>
            <a:pPr>
              <a:buNone/>
            </a:pPr>
            <a:r>
              <a:rPr lang="en-US" dirty="0" smtClean="0"/>
              <a:t>An-2T/TD/TP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ru-RU" b="1" dirty="0" smtClean="0"/>
              <a:t>КНР:</a:t>
            </a:r>
          </a:p>
          <a:p>
            <a:pPr>
              <a:buNone/>
            </a:pPr>
            <a:r>
              <a:rPr lang="en-US" dirty="0" smtClean="0"/>
              <a:t>Shijiazhuang Y-5</a:t>
            </a:r>
          </a:p>
          <a:p>
            <a:pPr>
              <a:buNone/>
            </a:pPr>
            <a:r>
              <a:rPr lang="en-US" dirty="0" smtClean="0"/>
              <a:t>Nanchang Y-5</a:t>
            </a:r>
          </a:p>
          <a:p>
            <a:endParaRPr lang="ru-RU" dirty="0"/>
          </a:p>
        </p:txBody>
      </p:sp>
      <p:pic>
        <p:nvPicPr>
          <p:cNvPr id="2050" name="Picture 2" descr="C:\Users\Саша\Desktop\pic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60007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55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АН-2</vt:lpstr>
      <vt:lpstr>Слайд 2</vt:lpstr>
      <vt:lpstr>Ан-2 («Кукурузник», «Аннушка»)</vt:lpstr>
      <vt:lpstr>История </vt:lpstr>
      <vt:lpstr>Эксплуатация </vt:lpstr>
      <vt:lpstr>Слайд 6</vt:lpstr>
      <vt:lpstr> Модификации: Советские, российские и украинские  </vt:lpstr>
      <vt:lpstr>Слайд 8</vt:lpstr>
      <vt:lpstr> Модификации: Иностранные </vt:lpstr>
      <vt:lpstr>Технические характеристики  </vt:lpstr>
      <vt:lpstr>Лётные характеристики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13</cp:revision>
  <dcterms:created xsi:type="dcterms:W3CDTF">2015-03-27T14:16:16Z</dcterms:created>
  <dcterms:modified xsi:type="dcterms:W3CDTF">2015-03-27T16:20:48Z</dcterms:modified>
</cp:coreProperties>
</file>