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6" r:id="rId2"/>
    <p:sldId id="267" r:id="rId3"/>
    <p:sldId id="264" r:id="rId4"/>
    <p:sldId id="256" r:id="rId5"/>
    <p:sldId id="258" r:id="rId6"/>
    <p:sldId id="257" r:id="rId7"/>
    <p:sldId id="268" r:id="rId8"/>
    <p:sldId id="259" r:id="rId9"/>
    <p:sldId id="270" r:id="rId10"/>
    <p:sldId id="260" r:id="rId11"/>
    <p:sldId id="263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8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3C4D8D-6D80-401B-BF6A-68F72C89CB90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20A58B-C8BB-4B36-89EC-7011D149E716}">
      <dgm:prSet phldrT="[Текст]"/>
      <dgm:spPr/>
      <dgm:t>
        <a:bodyPr/>
        <a:lstStyle/>
        <a:p>
          <a:r>
            <a:rPr lang="ru-RU" dirty="0" smtClean="0"/>
            <a:t>Структура С</a:t>
          </a:r>
          <a:r>
            <a:rPr lang="en-US" dirty="0" smtClean="0"/>
            <a:t>/</a:t>
          </a:r>
          <a:r>
            <a:rPr lang="ru-RU" dirty="0" smtClean="0"/>
            <a:t>С  авиаперевозок</a:t>
          </a:r>
          <a:endParaRPr lang="ru-RU" dirty="0"/>
        </a:p>
      </dgm:t>
    </dgm:pt>
    <dgm:pt modelId="{E5324885-D1FF-4F33-B0B1-6CBAEA25B575}" type="parTrans" cxnId="{9A8A091D-B71C-4874-8D6C-89258886B166}">
      <dgm:prSet/>
      <dgm:spPr/>
      <dgm:t>
        <a:bodyPr/>
        <a:lstStyle/>
        <a:p>
          <a:endParaRPr lang="ru-RU"/>
        </a:p>
      </dgm:t>
    </dgm:pt>
    <dgm:pt modelId="{51EE9A03-DF20-467A-961A-26901F447F60}" type="sibTrans" cxnId="{9A8A091D-B71C-4874-8D6C-89258886B166}">
      <dgm:prSet/>
      <dgm:spPr/>
      <dgm:t>
        <a:bodyPr/>
        <a:lstStyle/>
        <a:p>
          <a:endParaRPr lang="ru-RU"/>
        </a:p>
      </dgm:t>
    </dgm:pt>
    <dgm:pt modelId="{10AB9594-8E58-40E8-AB74-1EAAA8D43C3D}">
      <dgm:prSet phldrT="[Текст]"/>
      <dgm:spPr/>
      <dgm:t>
        <a:bodyPr/>
        <a:lstStyle/>
        <a:p>
          <a:r>
            <a:rPr lang="ru-RU" dirty="0" smtClean="0"/>
            <a:t>Прямые переменные расходы на рейс</a:t>
          </a:r>
          <a:endParaRPr lang="ru-RU" dirty="0"/>
        </a:p>
      </dgm:t>
    </dgm:pt>
    <dgm:pt modelId="{6C5BDAE8-3CC0-4A4A-8087-354124122881}" type="parTrans" cxnId="{87AE05E0-A45D-400D-B017-7BBB0776FF6D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100BF7D7-F68D-49CD-A57D-C04BEC54669B}" type="sibTrans" cxnId="{87AE05E0-A45D-400D-B017-7BBB0776FF6D}">
      <dgm:prSet/>
      <dgm:spPr/>
      <dgm:t>
        <a:bodyPr/>
        <a:lstStyle/>
        <a:p>
          <a:endParaRPr lang="ru-RU"/>
        </a:p>
      </dgm:t>
    </dgm:pt>
    <dgm:pt modelId="{8E982DA2-AC98-451A-AF3A-BB7E01644804}">
      <dgm:prSet phldrT="[Текст]"/>
      <dgm:spPr/>
      <dgm:t>
        <a:bodyPr/>
        <a:lstStyle/>
        <a:p>
          <a:r>
            <a:rPr lang="ru-RU" dirty="0" smtClean="0"/>
            <a:t>Расходы связанные с перевозкой пассажиров</a:t>
          </a:r>
        </a:p>
        <a:p>
          <a:endParaRPr lang="ru-RU" dirty="0"/>
        </a:p>
      </dgm:t>
    </dgm:pt>
    <dgm:pt modelId="{ABFEA4DF-2CE1-461A-9485-8F8A74A8F6DA}" type="parTrans" cxnId="{9D5E24ED-ACF1-4530-A3FC-F6FF8430C324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A549F5E7-0980-4CBB-B58F-6372BE059A73}" type="sibTrans" cxnId="{9D5E24ED-ACF1-4530-A3FC-F6FF8430C324}">
      <dgm:prSet/>
      <dgm:spPr/>
      <dgm:t>
        <a:bodyPr/>
        <a:lstStyle/>
        <a:p>
          <a:endParaRPr lang="ru-RU"/>
        </a:p>
      </dgm:t>
    </dgm:pt>
    <dgm:pt modelId="{77EECA3D-3ADC-4E56-BB89-96A90A5D1007}">
      <dgm:prSet phldrT="[Текст]"/>
      <dgm:spPr/>
      <dgm:t>
        <a:bodyPr/>
        <a:lstStyle/>
        <a:p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>Прямые постоянные расходы на рейс</a:t>
          </a:r>
          <a:endParaRPr lang="ru-RU" dirty="0"/>
        </a:p>
      </dgm:t>
    </dgm:pt>
    <dgm:pt modelId="{319CE90C-815F-4654-A173-182958439FDD}" type="parTrans" cxnId="{E1D3ED64-0993-4443-8733-634EDB7C32D1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8748F3B2-D55E-4A7A-A92B-CE4EEA416CB6}" type="sibTrans" cxnId="{E1D3ED64-0993-4443-8733-634EDB7C32D1}">
      <dgm:prSet/>
      <dgm:spPr/>
      <dgm:t>
        <a:bodyPr/>
        <a:lstStyle/>
        <a:p>
          <a:endParaRPr lang="ru-RU"/>
        </a:p>
      </dgm:t>
    </dgm:pt>
    <dgm:pt modelId="{51B228CA-DB71-4D6D-8372-4B13BF334230}">
      <dgm:prSet/>
      <dgm:spPr/>
      <dgm:t>
        <a:bodyPr/>
        <a:lstStyle/>
        <a:p>
          <a:r>
            <a:rPr lang="ru-RU" dirty="0" smtClean="0"/>
            <a:t>Косвенные расходы на рейс</a:t>
          </a:r>
          <a:endParaRPr lang="ru-RU" dirty="0"/>
        </a:p>
      </dgm:t>
    </dgm:pt>
    <dgm:pt modelId="{6955E5C7-D226-407A-8D44-2F79675C1452}" type="parTrans" cxnId="{758BAAC7-4CA6-465D-9322-14BBEAF657BB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0540DD9E-5A9B-4F6D-9696-C042EF115900}" type="sibTrans" cxnId="{758BAAC7-4CA6-465D-9322-14BBEAF657BB}">
      <dgm:prSet/>
      <dgm:spPr/>
      <dgm:t>
        <a:bodyPr/>
        <a:lstStyle/>
        <a:p>
          <a:endParaRPr lang="ru-RU"/>
        </a:p>
      </dgm:t>
    </dgm:pt>
    <dgm:pt modelId="{90E19AED-A368-4DCC-8B94-BE8B5AC7C780}">
      <dgm:prSet/>
      <dgm:spPr/>
      <dgm:t>
        <a:bodyPr/>
        <a:lstStyle/>
        <a:p>
          <a:r>
            <a:rPr lang="ru-RU" dirty="0" smtClean="0"/>
            <a:t>Расходы связанные с выполнением самого полета самолетом</a:t>
          </a:r>
          <a:endParaRPr lang="ru-RU" dirty="0"/>
        </a:p>
      </dgm:t>
    </dgm:pt>
    <dgm:pt modelId="{7A998AE6-2FB1-4A53-A076-495613502D79}" type="parTrans" cxnId="{12061FD4-8D75-49EF-AC11-EFEE56F99B16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D863728D-1499-497E-AFFD-C0E40B470918}" type="sibTrans" cxnId="{12061FD4-8D75-49EF-AC11-EFEE56F99B16}">
      <dgm:prSet/>
      <dgm:spPr/>
      <dgm:t>
        <a:bodyPr/>
        <a:lstStyle/>
        <a:p>
          <a:endParaRPr lang="ru-RU"/>
        </a:p>
      </dgm:t>
    </dgm:pt>
    <dgm:pt modelId="{F8DA2AE3-ED7E-40E6-9107-B560097292E9}" type="pres">
      <dgm:prSet presAssocID="{A13C4D8D-6D80-401B-BF6A-68F72C89CB9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7EB2DE-08C6-4173-AA0D-166A8083EC69}" type="pres">
      <dgm:prSet presAssocID="{4420A58B-C8BB-4B36-89EC-7011D149E716}" presName="root1" presStyleCnt="0"/>
      <dgm:spPr/>
    </dgm:pt>
    <dgm:pt modelId="{005E2128-448A-489C-83EA-3344522F335C}" type="pres">
      <dgm:prSet presAssocID="{4420A58B-C8BB-4B36-89EC-7011D149E71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6A4DB5-A7D2-4120-9C99-BB7F9B819944}" type="pres">
      <dgm:prSet presAssocID="{4420A58B-C8BB-4B36-89EC-7011D149E716}" presName="level2hierChild" presStyleCnt="0"/>
      <dgm:spPr/>
    </dgm:pt>
    <dgm:pt modelId="{B04F453F-7FBC-4902-A868-6F9DE0CEA463}" type="pres">
      <dgm:prSet presAssocID="{6C5BDAE8-3CC0-4A4A-8087-354124122881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EB9EC0A6-6535-4679-813B-3091E0A6F13B}" type="pres">
      <dgm:prSet presAssocID="{6C5BDAE8-3CC0-4A4A-8087-354124122881}" presName="connTx" presStyleLbl="parChTrans1D2" presStyleIdx="0" presStyleCnt="3"/>
      <dgm:spPr/>
      <dgm:t>
        <a:bodyPr/>
        <a:lstStyle/>
        <a:p>
          <a:endParaRPr lang="ru-RU"/>
        </a:p>
      </dgm:t>
    </dgm:pt>
    <dgm:pt modelId="{25C5564F-1ECF-475D-B20D-747D1310C844}" type="pres">
      <dgm:prSet presAssocID="{10AB9594-8E58-40E8-AB74-1EAAA8D43C3D}" presName="root2" presStyleCnt="0"/>
      <dgm:spPr/>
    </dgm:pt>
    <dgm:pt modelId="{39869CB8-355F-4F65-9B78-FCCE50ADEA29}" type="pres">
      <dgm:prSet presAssocID="{10AB9594-8E58-40E8-AB74-1EAAA8D43C3D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6DB336-1603-463A-87C3-BBA8386732EE}" type="pres">
      <dgm:prSet presAssocID="{10AB9594-8E58-40E8-AB74-1EAAA8D43C3D}" presName="level3hierChild" presStyleCnt="0"/>
      <dgm:spPr/>
    </dgm:pt>
    <dgm:pt modelId="{CCC1FAD7-6A34-4CA8-920A-C21A3759CED0}" type="pres">
      <dgm:prSet presAssocID="{ABFEA4DF-2CE1-461A-9485-8F8A74A8F6DA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759F1192-52CB-42C7-B27E-8E2A8E640902}" type="pres">
      <dgm:prSet presAssocID="{ABFEA4DF-2CE1-461A-9485-8F8A74A8F6DA}" presName="connTx" presStyleLbl="parChTrans1D3" presStyleIdx="0" presStyleCnt="2"/>
      <dgm:spPr/>
      <dgm:t>
        <a:bodyPr/>
        <a:lstStyle/>
        <a:p>
          <a:endParaRPr lang="ru-RU"/>
        </a:p>
      </dgm:t>
    </dgm:pt>
    <dgm:pt modelId="{C19391F6-990A-46F8-888F-30449543CB58}" type="pres">
      <dgm:prSet presAssocID="{8E982DA2-AC98-451A-AF3A-BB7E01644804}" presName="root2" presStyleCnt="0"/>
      <dgm:spPr/>
    </dgm:pt>
    <dgm:pt modelId="{A54D2375-45B7-4E15-A52E-9AD9323DC7DD}" type="pres">
      <dgm:prSet presAssocID="{8E982DA2-AC98-451A-AF3A-BB7E01644804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F1EB90-9F95-4207-8A3F-F99B778FB478}" type="pres">
      <dgm:prSet presAssocID="{8E982DA2-AC98-451A-AF3A-BB7E01644804}" presName="level3hierChild" presStyleCnt="0"/>
      <dgm:spPr/>
    </dgm:pt>
    <dgm:pt modelId="{D39ABC1A-F181-4ED4-A3B9-B468076A232B}" type="pres">
      <dgm:prSet presAssocID="{7A998AE6-2FB1-4A53-A076-495613502D79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96698BA2-B7AE-47E1-A9FD-1CCA70B02585}" type="pres">
      <dgm:prSet presAssocID="{7A998AE6-2FB1-4A53-A076-495613502D79}" presName="connTx" presStyleLbl="parChTrans1D3" presStyleIdx="1" presStyleCnt="2"/>
      <dgm:spPr/>
      <dgm:t>
        <a:bodyPr/>
        <a:lstStyle/>
        <a:p>
          <a:endParaRPr lang="ru-RU"/>
        </a:p>
      </dgm:t>
    </dgm:pt>
    <dgm:pt modelId="{8FBC6D73-1A6B-4AAF-8BFD-C9BBC1E3DD14}" type="pres">
      <dgm:prSet presAssocID="{90E19AED-A368-4DCC-8B94-BE8B5AC7C780}" presName="root2" presStyleCnt="0"/>
      <dgm:spPr/>
    </dgm:pt>
    <dgm:pt modelId="{A59EF5AE-426C-4F77-A909-C4769469EE3A}" type="pres">
      <dgm:prSet presAssocID="{90E19AED-A368-4DCC-8B94-BE8B5AC7C780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1023E6-F8EC-4BD2-B289-239FDA9401A1}" type="pres">
      <dgm:prSet presAssocID="{90E19AED-A368-4DCC-8B94-BE8B5AC7C780}" presName="level3hierChild" presStyleCnt="0"/>
      <dgm:spPr/>
    </dgm:pt>
    <dgm:pt modelId="{B03AA584-0F07-4C64-A985-9C59BFCB7BF9}" type="pres">
      <dgm:prSet presAssocID="{319CE90C-815F-4654-A173-182958439FDD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DFC54AAB-0753-4CD9-8494-4EC31A142409}" type="pres">
      <dgm:prSet presAssocID="{319CE90C-815F-4654-A173-182958439FDD}" presName="connTx" presStyleLbl="parChTrans1D2" presStyleIdx="1" presStyleCnt="3"/>
      <dgm:spPr/>
      <dgm:t>
        <a:bodyPr/>
        <a:lstStyle/>
        <a:p>
          <a:endParaRPr lang="ru-RU"/>
        </a:p>
      </dgm:t>
    </dgm:pt>
    <dgm:pt modelId="{1F3E3327-3AD1-4281-A7CD-9990CC7BC0EE}" type="pres">
      <dgm:prSet presAssocID="{77EECA3D-3ADC-4E56-BB89-96A90A5D1007}" presName="root2" presStyleCnt="0"/>
      <dgm:spPr/>
    </dgm:pt>
    <dgm:pt modelId="{6DE9615E-ECF7-44A6-868F-210CAAF96E03}" type="pres">
      <dgm:prSet presAssocID="{77EECA3D-3ADC-4E56-BB89-96A90A5D1007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6E1ECC-3787-44EA-B680-DED3FE5AFFC9}" type="pres">
      <dgm:prSet presAssocID="{77EECA3D-3ADC-4E56-BB89-96A90A5D1007}" presName="level3hierChild" presStyleCnt="0"/>
      <dgm:spPr/>
    </dgm:pt>
    <dgm:pt modelId="{32AC0918-6157-4EEC-93FB-6807B1C3689C}" type="pres">
      <dgm:prSet presAssocID="{6955E5C7-D226-407A-8D44-2F79675C1452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0B502426-ADC1-44EA-9C88-11D191A5267E}" type="pres">
      <dgm:prSet presAssocID="{6955E5C7-D226-407A-8D44-2F79675C1452}" presName="connTx" presStyleLbl="parChTrans1D2" presStyleIdx="2" presStyleCnt="3"/>
      <dgm:spPr/>
      <dgm:t>
        <a:bodyPr/>
        <a:lstStyle/>
        <a:p>
          <a:endParaRPr lang="ru-RU"/>
        </a:p>
      </dgm:t>
    </dgm:pt>
    <dgm:pt modelId="{5ABE001A-AFDF-4628-AB09-44B8B6119528}" type="pres">
      <dgm:prSet presAssocID="{51B228CA-DB71-4D6D-8372-4B13BF334230}" presName="root2" presStyleCnt="0"/>
      <dgm:spPr/>
    </dgm:pt>
    <dgm:pt modelId="{C4F03C6B-5961-441B-AF03-FCC217780308}" type="pres">
      <dgm:prSet presAssocID="{51B228CA-DB71-4D6D-8372-4B13BF334230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79DCD1-E276-4588-93A6-43C0BCDC27BE}" type="pres">
      <dgm:prSet presAssocID="{51B228CA-DB71-4D6D-8372-4B13BF334230}" presName="level3hierChild" presStyleCnt="0"/>
      <dgm:spPr/>
    </dgm:pt>
  </dgm:ptLst>
  <dgm:cxnLst>
    <dgm:cxn modelId="{037C137C-B6FE-407B-82FA-59AA304F1C12}" type="presOf" srcId="{6C5BDAE8-3CC0-4A4A-8087-354124122881}" destId="{EB9EC0A6-6535-4679-813B-3091E0A6F13B}" srcOrd="1" destOrd="0" presId="urn:microsoft.com/office/officeart/2005/8/layout/hierarchy2"/>
    <dgm:cxn modelId="{E1D3ED64-0993-4443-8733-634EDB7C32D1}" srcId="{4420A58B-C8BB-4B36-89EC-7011D149E716}" destId="{77EECA3D-3ADC-4E56-BB89-96A90A5D1007}" srcOrd="1" destOrd="0" parTransId="{319CE90C-815F-4654-A173-182958439FDD}" sibTransId="{8748F3B2-D55E-4A7A-A92B-CE4EEA416CB6}"/>
    <dgm:cxn modelId="{B9D23139-461C-4BA2-AAE3-5EEC50351CF7}" type="presOf" srcId="{90E19AED-A368-4DCC-8B94-BE8B5AC7C780}" destId="{A59EF5AE-426C-4F77-A909-C4769469EE3A}" srcOrd="0" destOrd="0" presId="urn:microsoft.com/office/officeart/2005/8/layout/hierarchy2"/>
    <dgm:cxn modelId="{D711BAFA-2A1D-4C04-B0F6-B3762A6E3B1D}" type="presOf" srcId="{8E982DA2-AC98-451A-AF3A-BB7E01644804}" destId="{A54D2375-45B7-4E15-A52E-9AD9323DC7DD}" srcOrd="0" destOrd="0" presId="urn:microsoft.com/office/officeart/2005/8/layout/hierarchy2"/>
    <dgm:cxn modelId="{B2C75084-7A57-47FD-9F50-5E3112D76204}" type="presOf" srcId="{319CE90C-815F-4654-A173-182958439FDD}" destId="{DFC54AAB-0753-4CD9-8494-4EC31A142409}" srcOrd="1" destOrd="0" presId="urn:microsoft.com/office/officeart/2005/8/layout/hierarchy2"/>
    <dgm:cxn modelId="{D6F96144-10A4-40A3-8260-DD144EE7EF8D}" type="presOf" srcId="{ABFEA4DF-2CE1-461A-9485-8F8A74A8F6DA}" destId="{759F1192-52CB-42C7-B27E-8E2A8E640902}" srcOrd="1" destOrd="0" presId="urn:microsoft.com/office/officeart/2005/8/layout/hierarchy2"/>
    <dgm:cxn modelId="{B845D3DB-8DFE-4160-8BC2-2930B104E6AD}" type="presOf" srcId="{6C5BDAE8-3CC0-4A4A-8087-354124122881}" destId="{B04F453F-7FBC-4902-A868-6F9DE0CEA463}" srcOrd="0" destOrd="0" presId="urn:microsoft.com/office/officeart/2005/8/layout/hierarchy2"/>
    <dgm:cxn modelId="{B0EA93D0-5E7D-4983-BC7D-250583291BCE}" type="presOf" srcId="{ABFEA4DF-2CE1-461A-9485-8F8A74A8F6DA}" destId="{CCC1FAD7-6A34-4CA8-920A-C21A3759CED0}" srcOrd="0" destOrd="0" presId="urn:microsoft.com/office/officeart/2005/8/layout/hierarchy2"/>
    <dgm:cxn modelId="{64B96640-1613-4EF9-9416-9175399CEB89}" type="presOf" srcId="{6955E5C7-D226-407A-8D44-2F79675C1452}" destId="{0B502426-ADC1-44EA-9C88-11D191A5267E}" srcOrd="1" destOrd="0" presId="urn:microsoft.com/office/officeart/2005/8/layout/hierarchy2"/>
    <dgm:cxn modelId="{87AE05E0-A45D-400D-B017-7BBB0776FF6D}" srcId="{4420A58B-C8BB-4B36-89EC-7011D149E716}" destId="{10AB9594-8E58-40E8-AB74-1EAAA8D43C3D}" srcOrd="0" destOrd="0" parTransId="{6C5BDAE8-3CC0-4A4A-8087-354124122881}" sibTransId="{100BF7D7-F68D-49CD-A57D-C04BEC54669B}"/>
    <dgm:cxn modelId="{9BD267D9-6DD4-49B9-AEFB-FB14DD0F1A64}" type="presOf" srcId="{51B228CA-DB71-4D6D-8372-4B13BF334230}" destId="{C4F03C6B-5961-441B-AF03-FCC217780308}" srcOrd="0" destOrd="0" presId="urn:microsoft.com/office/officeart/2005/8/layout/hierarchy2"/>
    <dgm:cxn modelId="{7AE54C5E-634C-4542-A01E-4CE0D4E7E481}" type="presOf" srcId="{A13C4D8D-6D80-401B-BF6A-68F72C89CB90}" destId="{F8DA2AE3-ED7E-40E6-9107-B560097292E9}" srcOrd="0" destOrd="0" presId="urn:microsoft.com/office/officeart/2005/8/layout/hierarchy2"/>
    <dgm:cxn modelId="{7E68E4F7-3FC5-49EF-B49B-09BA910A24F7}" type="presOf" srcId="{7A998AE6-2FB1-4A53-A076-495613502D79}" destId="{D39ABC1A-F181-4ED4-A3B9-B468076A232B}" srcOrd="0" destOrd="0" presId="urn:microsoft.com/office/officeart/2005/8/layout/hierarchy2"/>
    <dgm:cxn modelId="{FF67458B-8F2F-459B-88A7-F306BE084C54}" type="presOf" srcId="{6955E5C7-D226-407A-8D44-2F79675C1452}" destId="{32AC0918-6157-4EEC-93FB-6807B1C3689C}" srcOrd="0" destOrd="0" presId="urn:microsoft.com/office/officeart/2005/8/layout/hierarchy2"/>
    <dgm:cxn modelId="{F1A68020-B75D-44EA-B8D6-085D5DD23A1C}" type="presOf" srcId="{10AB9594-8E58-40E8-AB74-1EAAA8D43C3D}" destId="{39869CB8-355F-4F65-9B78-FCCE50ADEA29}" srcOrd="0" destOrd="0" presId="urn:microsoft.com/office/officeart/2005/8/layout/hierarchy2"/>
    <dgm:cxn modelId="{C21FD4FB-86CC-4790-B51A-91611604B9DB}" type="presOf" srcId="{77EECA3D-3ADC-4E56-BB89-96A90A5D1007}" destId="{6DE9615E-ECF7-44A6-868F-210CAAF96E03}" srcOrd="0" destOrd="0" presId="urn:microsoft.com/office/officeart/2005/8/layout/hierarchy2"/>
    <dgm:cxn modelId="{12061FD4-8D75-49EF-AC11-EFEE56F99B16}" srcId="{10AB9594-8E58-40E8-AB74-1EAAA8D43C3D}" destId="{90E19AED-A368-4DCC-8B94-BE8B5AC7C780}" srcOrd="1" destOrd="0" parTransId="{7A998AE6-2FB1-4A53-A076-495613502D79}" sibTransId="{D863728D-1499-497E-AFFD-C0E40B470918}"/>
    <dgm:cxn modelId="{9A8A091D-B71C-4874-8D6C-89258886B166}" srcId="{A13C4D8D-6D80-401B-BF6A-68F72C89CB90}" destId="{4420A58B-C8BB-4B36-89EC-7011D149E716}" srcOrd="0" destOrd="0" parTransId="{E5324885-D1FF-4F33-B0B1-6CBAEA25B575}" sibTransId="{51EE9A03-DF20-467A-961A-26901F447F60}"/>
    <dgm:cxn modelId="{3D4B2169-5B23-4393-9CD4-8DAFC778AFAA}" type="presOf" srcId="{7A998AE6-2FB1-4A53-A076-495613502D79}" destId="{96698BA2-B7AE-47E1-A9FD-1CCA70B02585}" srcOrd="1" destOrd="0" presId="urn:microsoft.com/office/officeart/2005/8/layout/hierarchy2"/>
    <dgm:cxn modelId="{9D5E24ED-ACF1-4530-A3FC-F6FF8430C324}" srcId="{10AB9594-8E58-40E8-AB74-1EAAA8D43C3D}" destId="{8E982DA2-AC98-451A-AF3A-BB7E01644804}" srcOrd="0" destOrd="0" parTransId="{ABFEA4DF-2CE1-461A-9485-8F8A74A8F6DA}" sibTransId="{A549F5E7-0980-4CBB-B58F-6372BE059A73}"/>
    <dgm:cxn modelId="{1F7013D4-EFC7-49F7-B2B2-D34E152EC7B5}" type="presOf" srcId="{319CE90C-815F-4654-A173-182958439FDD}" destId="{B03AA584-0F07-4C64-A985-9C59BFCB7BF9}" srcOrd="0" destOrd="0" presId="urn:microsoft.com/office/officeart/2005/8/layout/hierarchy2"/>
    <dgm:cxn modelId="{758BAAC7-4CA6-465D-9322-14BBEAF657BB}" srcId="{4420A58B-C8BB-4B36-89EC-7011D149E716}" destId="{51B228CA-DB71-4D6D-8372-4B13BF334230}" srcOrd="2" destOrd="0" parTransId="{6955E5C7-D226-407A-8D44-2F79675C1452}" sibTransId="{0540DD9E-5A9B-4F6D-9696-C042EF115900}"/>
    <dgm:cxn modelId="{6066D0E4-C905-48BC-87DE-FD5704746134}" type="presOf" srcId="{4420A58B-C8BB-4B36-89EC-7011D149E716}" destId="{005E2128-448A-489C-83EA-3344522F335C}" srcOrd="0" destOrd="0" presId="urn:microsoft.com/office/officeart/2005/8/layout/hierarchy2"/>
    <dgm:cxn modelId="{D73A7C11-F853-4478-86A1-541101FAE419}" type="presParOf" srcId="{F8DA2AE3-ED7E-40E6-9107-B560097292E9}" destId="{747EB2DE-08C6-4173-AA0D-166A8083EC69}" srcOrd="0" destOrd="0" presId="urn:microsoft.com/office/officeart/2005/8/layout/hierarchy2"/>
    <dgm:cxn modelId="{778C9642-DEE1-4A91-95F4-0E9161318E52}" type="presParOf" srcId="{747EB2DE-08C6-4173-AA0D-166A8083EC69}" destId="{005E2128-448A-489C-83EA-3344522F335C}" srcOrd="0" destOrd="0" presId="urn:microsoft.com/office/officeart/2005/8/layout/hierarchy2"/>
    <dgm:cxn modelId="{83F448EA-6054-4A87-B78E-FFA10BB0BC58}" type="presParOf" srcId="{747EB2DE-08C6-4173-AA0D-166A8083EC69}" destId="{246A4DB5-A7D2-4120-9C99-BB7F9B819944}" srcOrd="1" destOrd="0" presId="urn:microsoft.com/office/officeart/2005/8/layout/hierarchy2"/>
    <dgm:cxn modelId="{CD899439-905F-4656-86E7-086F1E28B093}" type="presParOf" srcId="{246A4DB5-A7D2-4120-9C99-BB7F9B819944}" destId="{B04F453F-7FBC-4902-A868-6F9DE0CEA463}" srcOrd="0" destOrd="0" presId="urn:microsoft.com/office/officeart/2005/8/layout/hierarchy2"/>
    <dgm:cxn modelId="{1991E52F-D303-48E7-B4BB-751539BE080C}" type="presParOf" srcId="{B04F453F-7FBC-4902-A868-6F9DE0CEA463}" destId="{EB9EC0A6-6535-4679-813B-3091E0A6F13B}" srcOrd="0" destOrd="0" presId="urn:microsoft.com/office/officeart/2005/8/layout/hierarchy2"/>
    <dgm:cxn modelId="{2E6C2EE4-C8D7-4121-B961-E316C1CEAF74}" type="presParOf" srcId="{246A4DB5-A7D2-4120-9C99-BB7F9B819944}" destId="{25C5564F-1ECF-475D-B20D-747D1310C844}" srcOrd="1" destOrd="0" presId="urn:microsoft.com/office/officeart/2005/8/layout/hierarchy2"/>
    <dgm:cxn modelId="{FCC5E45B-D875-402B-BD1F-6F063C1D922E}" type="presParOf" srcId="{25C5564F-1ECF-475D-B20D-747D1310C844}" destId="{39869CB8-355F-4F65-9B78-FCCE50ADEA29}" srcOrd="0" destOrd="0" presId="urn:microsoft.com/office/officeart/2005/8/layout/hierarchy2"/>
    <dgm:cxn modelId="{12A62E07-2213-47BE-A189-78A705347FC9}" type="presParOf" srcId="{25C5564F-1ECF-475D-B20D-747D1310C844}" destId="{266DB336-1603-463A-87C3-BBA8386732EE}" srcOrd="1" destOrd="0" presId="urn:microsoft.com/office/officeart/2005/8/layout/hierarchy2"/>
    <dgm:cxn modelId="{D6A9E51E-B0F7-4A21-AB18-F614F07D1C51}" type="presParOf" srcId="{266DB336-1603-463A-87C3-BBA8386732EE}" destId="{CCC1FAD7-6A34-4CA8-920A-C21A3759CED0}" srcOrd="0" destOrd="0" presId="urn:microsoft.com/office/officeart/2005/8/layout/hierarchy2"/>
    <dgm:cxn modelId="{18609CAA-9137-4202-9402-6C69A722AF44}" type="presParOf" srcId="{CCC1FAD7-6A34-4CA8-920A-C21A3759CED0}" destId="{759F1192-52CB-42C7-B27E-8E2A8E640902}" srcOrd="0" destOrd="0" presId="urn:microsoft.com/office/officeart/2005/8/layout/hierarchy2"/>
    <dgm:cxn modelId="{5957B6AA-B513-4AF5-8173-B808DF290AC5}" type="presParOf" srcId="{266DB336-1603-463A-87C3-BBA8386732EE}" destId="{C19391F6-990A-46F8-888F-30449543CB58}" srcOrd="1" destOrd="0" presId="urn:microsoft.com/office/officeart/2005/8/layout/hierarchy2"/>
    <dgm:cxn modelId="{4F5CDAFD-9FFE-458C-95C4-B5876675929A}" type="presParOf" srcId="{C19391F6-990A-46F8-888F-30449543CB58}" destId="{A54D2375-45B7-4E15-A52E-9AD9323DC7DD}" srcOrd="0" destOrd="0" presId="urn:microsoft.com/office/officeart/2005/8/layout/hierarchy2"/>
    <dgm:cxn modelId="{18C5EA66-A8BB-4C52-A7F9-5B8D52F31C45}" type="presParOf" srcId="{C19391F6-990A-46F8-888F-30449543CB58}" destId="{D3F1EB90-9F95-4207-8A3F-F99B778FB478}" srcOrd="1" destOrd="0" presId="urn:microsoft.com/office/officeart/2005/8/layout/hierarchy2"/>
    <dgm:cxn modelId="{AC13F2BE-37FB-4BED-B000-456533340A89}" type="presParOf" srcId="{266DB336-1603-463A-87C3-BBA8386732EE}" destId="{D39ABC1A-F181-4ED4-A3B9-B468076A232B}" srcOrd="2" destOrd="0" presId="urn:microsoft.com/office/officeart/2005/8/layout/hierarchy2"/>
    <dgm:cxn modelId="{ACAF0649-4675-4245-BA45-1B5E3DCEBDD0}" type="presParOf" srcId="{D39ABC1A-F181-4ED4-A3B9-B468076A232B}" destId="{96698BA2-B7AE-47E1-A9FD-1CCA70B02585}" srcOrd="0" destOrd="0" presId="urn:microsoft.com/office/officeart/2005/8/layout/hierarchy2"/>
    <dgm:cxn modelId="{53804970-1E2B-426A-B1C2-3719ABC6C1D4}" type="presParOf" srcId="{266DB336-1603-463A-87C3-BBA8386732EE}" destId="{8FBC6D73-1A6B-4AAF-8BFD-C9BBC1E3DD14}" srcOrd="3" destOrd="0" presId="urn:microsoft.com/office/officeart/2005/8/layout/hierarchy2"/>
    <dgm:cxn modelId="{7A186B17-6BC5-4553-BC46-B5956B1B9144}" type="presParOf" srcId="{8FBC6D73-1A6B-4AAF-8BFD-C9BBC1E3DD14}" destId="{A59EF5AE-426C-4F77-A909-C4769469EE3A}" srcOrd="0" destOrd="0" presId="urn:microsoft.com/office/officeart/2005/8/layout/hierarchy2"/>
    <dgm:cxn modelId="{6A84E1C2-26FE-4530-965C-CB5EC5D80E9F}" type="presParOf" srcId="{8FBC6D73-1A6B-4AAF-8BFD-C9BBC1E3DD14}" destId="{E91023E6-F8EC-4BD2-B289-239FDA9401A1}" srcOrd="1" destOrd="0" presId="urn:microsoft.com/office/officeart/2005/8/layout/hierarchy2"/>
    <dgm:cxn modelId="{78D776E0-33F7-4981-B6D9-D229D5681B9E}" type="presParOf" srcId="{246A4DB5-A7D2-4120-9C99-BB7F9B819944}" destId="{B03AA584-0F07-4C64-A985-9C59BFCB7BF9}" srcOrd="2" destOrd="0" presId="urn:microsoft.com/office/officeart/2005/8/layout/hierarchy2"/>
    <dgm:cxn modelId="{AFEC0C07-2B4A-481B-A1E7-70304E06E44E}" type="presParOf" srcId="{B03AA584-0F07-4C64-A985-9C59BFCB7BF9}" destId="{DFC54AAB-0753-4CD9-8494-4EC31A142409}" srcOrd="0" destOrd="0" presId="urn:microsoft.com/office/officeart/2005/8/layout/hierarchy2"/>
    <dgm:cxn modelId="{A30B4AD9-B922-4AF9-9D09-7546D935D6A8}" type="presParOf" srcId="{246A4DB5-A7D2-4120-9C99-BB7F9B819944}" destId="{1F3E3327-3AD1-4281-A7CD-9990CC7BC0EE}" srcOrd="3" destOrd="0" presId="urn:microsoft.com/office/officeart/2005/8/layout/hierarchy2"/>
    <dgm:cxn modelId="{422812A9-FE90-43B4-A283-03CA0554A828}" type="presParOf" srcId="{1F3E3327-3AD1-4281-A7CD-9990CC7BC0EE}" destId="{6DE9615E-ECF7-44A6-868F-210CAAF96E03}" srcOrd="0" destOrd="0" presId="urn:microsoft.com/office/officeart/2005/8/layout/hierarchy2"/>
    <dgm:cxn modelId="{D5530515-AE79-4FCC-ABEE-E2B528BF2CCC}" type="presParOf" srcId="{1F3E3327-3AD1-4281-A7CD-9990CC7BC0EE}" destId="{3D6E1ECC-3787-44EA-B680-DED3FE5AFFC9}" srcOrd="1" destOrd="0" presId="urn:microsoft.com/office/officeart/2005/8/layout/hierarchy2"/>
    <dgm:cxn modelId="{65D891B1-9F2D-4D03-B41B-43DAEA53931C}" type="presParOf" srcId="{246A4DB5-A7D2-4120-9C99-BB7F9B819944}" destId="{32AC0918-6157-4EEC-93FB-6807B1C3689C}" srcOrd="4" destOrd="0" presId="urn:microsoft.com/office/officeart/2005/8/layout/hierarchy2"/>
    <dgm:cxn modelId="{D8076E5F-923C-44E0-9551-63D58E3DCAE3}" type="presParOf" srcId="{32AC0918-6157-4EEC-93FB-6807B1C3689C}" destId="{0B502426-ADC1-44EA-9C88-11D191A5267E}" srcOrd="0" destOrd="0" presId="urn:microsoft.com/office/officeart/2005/8/layout/hierarchy2"/>
    <dgm:cxn modelId="{0892E4A0-26FD-4C33-9BBF-EBDF16B69694}" type="presParOf" srcId="{246A4DB5-A7D2-4120-9C99-BB7F9B819944}" destId="{5ABE001A-AFDF-4628-AB09-44B8B6119528}" srcOrd="5" destOrd="0" presId="urn:microsoft.com/office/officeart/2005/8/layout/hierarchy2"/>
    <dgm:cxn modelId="{D6C13F28-339D-4AF5-A331-7E06CF0D007D}" type="presParOf" srcId="{5ABE001A-AFDF-4628-AB09-44B8B6119528}" destId="{C4F03C6B-5961-441B-AF03-FCC217780308}" srcOrd="0" destOrd="0" presId="urn:microsoft.com/office/officeart/2005/8/layout/hierarchy2"/>
    <dgm:cxn modelId="{EE69732B-B407-43C0-A73D-E0CC2E72737F}" type="presParOf" srcId="{5ABE001A-AFDF-4628-AB09-44B8B6119528}" destId="{FE79DCD1-E276-4588-93A6-43C0BCDC27B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5E2128-448A-489C-83EA-3344522F335C}">
      <dsp:nvSpPr>
        <dsp:cNvPr id="0" name=""/>
        <dsp:cNvSpPr/>
      </dsp:nvSpPr>
      <dsp:spPr>
        <a:xfrm>
          <a:off x="3112" y="3178522"/>
          <a:ext cx="2357437" cy="11787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Структура С</a:t>
          </a:r>
          <a:r>
            <a:rPr lang="en-US" sz="1700" kern="1200" dirty="0" smtClean="0"/>
            <a:t>/</a:t>
          </a:r>
          <a:r>
            <a:rPr lang="ru-RU" sz="1700" kern="1200" dirty="0" smtClean="0"/>
            <a:t>С  авиаперевозок</a:t>
          </a:r>
          <a:endParaRPr lang="ru-RU" sz="1700" kern="1200" dirty="0"/>
        </a:p>
      </dsp:txBody>
      <dsp:txXfrm>
        <a:off x="3112" y="3178522"/>
        <a:ext cx="2357437" cy="1178718"/>
      </dsp:txXfrm>
    </dsp:sp>
    <dsp:sp modelId="{B04F453F-7FBC-4902-A868-6F9DE0CEA463}">
      <dsp:nvSpPr>
        <dsp:cNvPr id="0" name=""/>
        <dsp:cNvSpPr/>
      </dsp:nvSpPr>
      <dsp:spPr>
        <a:xfrm rot="18289469">
          <a:off x="2006408" y="3074649"/>
          <a:ext cx="1651258" cy="30937"/>
        </a:xfrm>
        <a:custGeom>
          <a:avLst/>
          <a:gdLst/>
          <a:ahLst/>
          <a:cxnLst/>
          <a:rect l="0" t="0" r="0" b="0"/>
          <a:pathLst>
            <a:path>
              <a:moveTo>
                <a:pt x="0" y="15468"/>
              </a:moveTo>
              <a:lnTo>
                <a:pt x="1651258" y="15468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57150" dist="38100" dir="5400000" algn="ctr" rotWithShape="0">
            <a:schemeClr val="dk1">
              <a:shade val="9000"/>
              <a:satMod val="105000"/>
              <a:alpha val="48000"/>
            </a:schemeClr>
          </a:outerShdw>
        </a:effectLst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289469">
        <a:off x="2790756" y="3048836"/>
        <a:ext cx="82562" cy="82562"/>
      </dsp:txXfrm>
    </dsp:sp>
    <dsp:sp modelId="{39869CB8-355F-4F65-9B78-FCCE50ADEA29}">
      <dsp:nvSpPr>
        <dsp:cNvPr id="0" name=""/>
        <dsp:cNvSpPr/>
      </dsp:nvSpPr>
      <dsp:spPr>
        <a:xfrm>
          <a:off x="3303525" y="1822995"/>
          <a:ext cx="2357437" cy="11787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Прямые переменные расходы на рейс</a:t>
          </a:r>
          <a:endParaRPr lang="ru-RU" sz="1700" kern="1200" dirty="0"/>
        </a:p>
      </dsp:txBody>
      <dsp:txXfrm>
        <a:off x="3303525" y="1822995"/>
        <a:ext cx="2357437" cy="1178718"/>
      </dsp:txXfrm>
    </dsp:sp>
    <dsp:sp modelId="{CCC1FAD7-6A34-4CA8-920A-C21A3759CED0}">
      <dsp:nvSpPr>
        <dsp:cNvPr id="0" name=""/>
        <dsp:cNvSpPr/>
      </dsp:nvSpPr>
      <dsp:spPr>
        <a:xfrm rot="19457599">
          <a:off x="5551811" y="2058004"/>
          <a:ext cx="1161277" cy="30937"/>
        </a:xfrm>
        <a:custGeom>
          <a:avLst/>
          <a:gdLst/>
          <a:ahLst/>
          <a:cxnLst/>
          <a:rect l="0" t="0" r="0" b="0"/>
          <a:pathLst>
            <a:path>
              <a:moveTo>
                <a:pt x="0" y="15468"/>
              </a:moveTo>
              <a:lnTo>
                <a:pt x="1161277" y="15468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57150" dist="38100" dir="5400000" algn="ctr" rotWithShape="0">
            <a:schemeClr val="dk1">
              <a:shade val="9000"/>
              <a:satMod val="105000"/>
              <a:alpha val="48000"/>
            </a:schemeClr>
          </a:outerShdw>
        </a:effectLst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457599">
        <a:off x="6103418" y="2044441"/>
        <a:ext cx="58063" cy="58063"/>
      </dsp:txXfrm>
    </dsp:sp>
    <dsp:sp modelId="{A54D2375-45B7-4E15-A52E-9AD9323DC7DD}">
      <dsp:nvSpPr>
        <dsp:cNvPr id="0" name=""/>
        <dsp:cNvSpPr/>
      </dsp:nvSpPr>
      <dsp:spPr>
        <a:xfrm>
          <a:off x="6603937" y="1145232"/>
          <a:ext cx="2357437" cy="11787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Расходы связанные с перевозкой пассажиров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6603937" y="1145232"/>
        <a:ext cx="2357437" cy="1178718"/>
      </dsp:txXfrm>
    </dsp:sp>
    <dsp:sp modelId="{D39ABC1A-F181-4ED4-A3B9-B468076A232B}">
      <dsp:nvSpPr>
        <dsp:cNvPr id="0" name=""/>
        <dsp:cNvSpPr/>
      </dsp:nvSpPr>
      <dsp:spPr>
        <a:xfrm rot="2142401">
          <a:off x="5551811" y="2735767"/>
          <a:ext cx="1161277" cy="30937"/>
        </a:xfrm>
        <a:custGeom>
          <a:avLst/>
          <a:gdLst/>
          <a:ahLst/>
          <a:cxnLst/>
          <a:rect l="0" t="0" r="0" b="0"/>
          <a:pathLst>
            <a:path>
              <a:moveTo>
                <a:pt x="0" y="15468"/>
              </a:moveTo>
              <a:lnTo>
                <a:pt x="1161277" y="15468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57150" dist="38100" dir="5400000" algn="ctr" rotWithShape="0">
            <a:schemeClr val="dk1">
              <a:shade val="9000"/>
              <a:satMod val="105000"/>
              <a:alpha val="48000"/>
            </a:schemeClr>
          </a:outerShdw>
        </a:effectLst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42401">
        <a:off x="6103418" y="2722204"/>
        <a:ext cx="58063" cy="58063"/>
      </dsp:txXfrm>
    </dsp:sp>
    <dsp:sp modelId="{A59EF5AE-426C-4F77-A909-C4769469EE3A}">
      <dsp:nvSpPr>
        <dsp:cNvPr id="0" name=""/>
        <dsp:cNvSpPr/>
      </dsp:nvSpPr>
      <dsp:spPr>
        <a:xfrm>
          <a:off x="6603937" y="2500758"/>
          <a:ext cx="2357437" cy="11787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Расходы связанные с выполнением самого полета самолетом</a:t>
          </a:r>
          <a:endParaRPr lang="ru-RU" sz="1700" kern="1200" dirty="0"/>
        </a:p>
      </dsp:txBody>
      <dsp:txXfrm>
        <a:off x="6603937" y="2500758"/>
        <a:ext cx="2357437" cy="1178718"/>
      </dsp:txXfrm>
    </dsp:sp>
    <dsp:sp modelId="{B03AA584-0F07-4C64-A985-9C59BFCB7BF9}">
      <dsp:nvSpPr>
        <dsp:cNvPr id="0" name=""/>
        <dsp:cNvSpPr/>
      </dsp:nvSpPr>
      <dsp:spPr>
        <a:xfrm>
          <a:off x="2360550" y="3752412"/>
          <a:ext cx="942974" cy="30937"/>
        </a:xfrm>
        <a:custGeom>
          <a:avLst/>
          <a:gdLst/>
          <a:ahLst/>
          <a:cxnLst/>
          <a:rect l="0" t="0" r="0" b="0"/>
          <a:pathLst>
            <a:path>
              <a:moveTo>
                <a:pt x="0" y="15468"/>
              </a:moveTo>
              <a:lnTo>
                <a:pt x="942974" y="15468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57150" dist="38100" dir="5400000" algn="ctr" rotWithShape="0">
            <a:schemeClr val="dk1">
              <a:shade val="9000"/>
              <a:satMod val="105000"/>
              <a:alpha val="48000"/>
            </a:schemeClr>
          </a:outerShdw>
        </a:effectLst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08463" y="3744307"/>
        <a:ext cx="47148" cy="47148"/>
      </dsp:txXfrm>
    </dsp:sp>
    <dsp:sp modelId="{6DE9615E-ECF7-44A6-868F-210CAAF96E03}">
      <dsp:nvSpPr>
        <dsp:cNvPr id="0" name=""/>
        <dsp:cNvSpPr/>
      </dsp:nvSpPr>
      <dsp:spPr>
        <a:xfrm>
          <a:off x="3303525" y="3178522"/>
          <a:ext cx="2357437" cy="11787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/>
          </a:r>
          <a:br>
            <a:rPr lang="ru-RU" sz="1700" kern="1200" dirty="0" smtClean="0"/>
          </a:br>
          <a:r>
            <a:rPr lang="ru-RU" sz="1700" kern="1200" dirty="0" smtClean="0"/>
            <a:t>Прямые постоянные расходы на рейс</a:t>
          </a:r>
          <a:endParaRPr lang="ru-RU" sz="1700" kern="1200" dirty="0"/>
        </a:p>
      </dsp:txBody>
      <dsp:txXfrm>
        <a:off x="3303525" y="3178522"/>
        <a:ext cx="2357437" cy="1178718"/>
      </dsp:txXfrm>
    </dsp:sp>
    <dsp:sp modelId="{32AC0918-6157-4EEC-93FB-6807B1C3689C}">
      <dsp:nvSpPr>
        <dsp:cNvPr id="0" name=""/>
        <dsp:cNvSpPr/>
      </dsp:nvSpPr>
      <dsp:spPr>
        <a:xfrm rot="3310531">
          <a:off x="2006408" y="4430176"/>
          <a:ext cx="1651258" cy="30937"/>
        </a:xfrm>
        <a:custGeom>
          <a:avLst/>
          <a:gdLst/>
          <a:ahLst/>
          <a:cxnLst/>
          <a:rect l="0" t="0" r="0" b="0"/>
          <a:pathLst>
            <a:path>
              <a:moveTo>
                <a:pt x="0" y="15468"/>
              </a:moveTo>
              <a:lnTo>
                <a:pt x="1651258" y="15468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57150" dist="38100" dir="5400000" algn="ctr" rotWithShape="0">
            <a:schemeClr val="dk1">
              <a:shade val="9000"/>
              <a:satMod val="105000"/>
              <a:alpha val="48000"/>
            </a:schemeClr>
          </a:outerShdw>
        </a:effectLst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310531">
        <a:off x="2790756" y="4404363"/>
        <a:ext cx="82562" cy="82562"/>
      </dsp:txXfrm>
    </dsp:sp>
    <dsp:sp modelId="{C4F03C6B-5961-441B-AF03-FCC217780308}">
      <dsp:nvSpPr>
        <dsp:cNvPr id="0" name=""/>
        <dsp:cNvSpPr/>
      </dsp:nvSpPr>
      <dsp:spPr>
        <a:xfrm>
          <a:off x="3303525" y="4534048"/>
          <a:ext cx="2357437" cy="11787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Косвенные расходы на рейс</a:t>
          </a:r>
          <a:endParaRPr lang="ru-RU" sz="1700" kern="1200" dirty="0"/>
        </a:p>
      </dsp:txBody>
      <dsp:txXfrm>
        <a:off x="3303525" y="4534048"/>
        <a:ext cx="2357437" cy="1178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44624" y="0"/>
            <a:ext cx="109728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305800" cy="8663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5400" dirty="0" smtClean="0">
                <a:solidFill>
                  <a:schemeClr val="bg1"/>
                </a:solidFill>
              </a:rPr>
              <a:t> </a:t>
            </a:r>
            <a:r>
              <a:rPr lang="ru-RU" sz="2700" dirty="0" smtClean="0">
                <a:solidFill>
                  <a:schemeClr val="bg1"/>
                </a:solidFill>
              </a:rPr>
              <a:t>Троцкий АТК </a:t>
            </a:r>
            <a:r>
              <a:rPr lang="ru-RU" sz="2700" dirty="0" smtClean="0">
                <a:solidFill>
                  <a:schemeClr val="bg1"/>
                </a:solidFill>
              </a:rPr>
              <a:t>филиал </a:t>
            </a:r>
            <a:r>
              <a:rPr lang="ru-RU" sz="2700" dirty="0" smtClean="0">
                <a:solidFill>
                  <a:schemeClr val="bg1"/>
                </a:solidFill>
              </a:rPr>
              <a:t>МГТУ ГА </a:t>
            </a:r>
            <a:r>
              <a:rPr lang="ru-RU" sz="2700" dirty="0" smtClean="0">
                <a:solidFill>
                  <a:schemeClr val="bg1"/>
                </a:solidFill>
              </a:rPr>
              <a:t/>
            </a:r>
            <a:br>
              <a:rPr lang="ru-RU" sz="2700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Тема</a:t>
            </a:r>
            <a:r>
              <a:rPr lang="ru-RU" dirty="0" smtClean="0">
                <a:solidFill>
                  <a:schemeClr val="bg1"/>
                </a:solidFill>
              </a:rPr>
              <a:t>: Себестоимость продукции.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-900608" y="-71490"/>
            <a:ext cx="10224594" cy="735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20675" algn="l"/>
              </a:tabLst>
            </a:pP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20675" algn="l"/>
              </a:tabLst>
            </a:pPr>
            <a:endParaRPr lang="ru-RU" sz="2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20675" algn="l"/>
              </a:tabLst>
            </a:pP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20675" algn="l"/>
              </a:tabLs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Понятие издержек</a:t>
            </a:r>
            <a:r>
              <a:rPr kumimoji="0" lang="ru-RU" sz="2600" b="1" i="0" u="none" strike="noStrike" cap="none" normalizeH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продукции, услуг.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20675" algn="l"/>
              </a:tabLs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Структура затрат по статьям калькуляции себестоимости.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675" algn="l"/>
              </a:tabLs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Факторы и пути снижения себестоимости.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45720" lvl="0" algn="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ru-RU" b="1" dirty="0" smtClean="0"/>
          </a:p>
          <a:p>
            <a:pPr marR="45720" lvl="0" algn="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ru-RU" b="1" dirty="0" smtClean="0"/>
              <a:t>Преподаватель </a:t>
            </a:r>
            <a:r>
              <a:rPr lang="ru-RU" b="1" dirty="0" smtClean="0"/>
              <a:t>ЦК СЭД</a:t>
            </a:r>
          </a:p>
          <a:p>
            <a:pPr marR="45720" lvl="0" algn="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ru-RU" b="1" dirty="0" err="1" smtClean="0"/>
              <a:t>Лымарь</a:t>
            </a:r>
            <a:r>
              <a:rPr lang="ru-RU" b="1" dirty="0" smtClean="0"/>
              <a:t> Екатерина Александровна</a:t>
            </a:r>
          </a:p>
          <a:p>
            <a:pPr marR="45720" lvl="0" algn="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R="45720" lvl="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Троицк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2018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675" algn="l"/>
              </a:tabLst>
            </a:pP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4325" y="1"/>
            <a:ext cx="9198325" cy="630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385" y="0"/>
            <a:ext cx="915138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82" y="136032"/>
            <a:ext cx="8654298" cy="647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Специфика учета товара  и услуги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6" y="1556792"/>
          <a:ext cx="7128792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2376264"/>
                <a:gridCol w="2376264"/>
              </a:tblGrid>
              <a:tr h="53105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ТОВАР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ОТЛИЧИЕ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УСЛУГА</a:t>
                      </a:r>
                      <a:endParaRPr lang="ru-RU" dirty="0"/>
                    </a:p>
                  </a:txBody>
                  <a:tcPr anchor="ctr"/>
                </a:tc>
              </a:tr>
              <a:tr h="53105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+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 anchor="ctr"/>
                </a:tc>
              </a:tr>
              <a:tr h="53105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+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Упаковка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 anchor="ctr"/>
                </a:tc>
              </a:tr>
              <a:tr h="531059">
                <a:tc>
                  <a:txBody>
                    <a:bodyPr/>
                    <a:lstStyle/>
                    <a:p>
                      <a:pPr algn="ctr"/>
                      <a:r>
                        <a:rPr lang="ru-RU" sz="2400" smtClean="0"/>
                        <a:t>+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Складирование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 anchor="ctr"/>
                </a:tc>
              </a:tr>
              <a:tr h="531059">
                <a:tc>
                  <a:txBody>
                    <a:bodyPr/>
                    <a:lstStyle/>
                    <a:p>
                      <a:pPr algn="ctr"/>
                      <a:r>
                        <a:rPr lang="ru-RU" sz="2400" smtClean="0"/>
                        <a:t>+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Хранение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 anchor="ctr"/>
                </a:tc>
              </a:tr>
              <a:tr h="53105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+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Охрана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 anchor="ctr"/>
                </a:tc>
              </a:tr>
              <a:tr h="53105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+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Доступность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 anchor="ctr"/>
                </a:tc>
              </a:tr>
              <a:tr h="53105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+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Гибкость</a:t>
                      </a:r>
                      <a:r>
                        <a:rPr lang="ru-RU" baseline="0" dirty="0" smtClean="0"/>
                        <a:t> цены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-356652"/>
            <a:ext cx="8640960" cy="840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условиях рыночной экономики роль и значение снижения себестоимости резко возрастает, поскольку это позволяет: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увеличить прибыль, а следовательно, создать возможности не только для текущего, но и для расширенного воспроизводства;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улучшить материальное стимулирование работников;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снизить цены на услуги, тем самым повысить ее конкурентоспособность и увеличить долю на рынке сбыта;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акционерных обществах увеличить выплаты дивидендов и повысить их ставки;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открыть перспективы  освоение новых стратегий развития бизнеса  за счет средств собственного инвестирования.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30238" algn="l"/>
              </a:tabLst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Место возникновение затрат:</a:t>
            </a:r>
            <a:endParaRPr lang="ru-RU" dirty="0"/>
          </a:p>
        </p:txBody>
      </p:sp>
      <p:pic>
        <p:nvPicPr>
          <p:cNvPr id="4" name="Содержимое 3" descr="image_big_124888484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3861048"/>
            <a:ext cx="3600400" cy="2700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yaroslavl-da-dusen-ucak_17779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861048"/>
            <a:ext cx="4120775" cy="26304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1772816"/>
            <a:ext cx="2724783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539552" y="335699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земле: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347864" y="12687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воздухе: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012160" y="342900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ремонте: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179512" y="0"/>
          <a:ext cx="896448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80000"/>
                <a:satMod val="400000"/>
                <a:alpha val="14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95536" y="2393504"/>
            <a:ext cx="9144000" cy="4464496"/>
          </a:xfrm>
          <a:noFill/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18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типа эксплуатируемых самолетов; </a:t>
            </a:r>
            <a:b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-  дальности беспосадочного полета; </a:t>
            </a:r>
            <a:b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-  вида воздушной линии (количество промежуточных посадок); </a:t>
            </a:r>
            <a:b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-  района прохождения авиалиний;</a:t>
            </a:r>
            <a:b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-  мощности </a:t>
            </a:r>
            <a:r>
              <a:rPr lang="ru-RU" sz="2200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пассажиро-грузопотока</a:t>
            </a:r>
            <a: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-  района базирования эксплуатационных предприятий; </a:t>
            </a:r>
            <a:b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-  неравномерности перевозок по периодам года; </a:t>
            </a:r>
            <a:b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-  класса авиапредприятия, аэропорта, группы АТБ; </a:t>
            </a:r>
            <a:b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-  степени экстенсивного и интенсивного использования (СВП) </a:t>
            </a:r>
            <a:b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332656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Себестоимость транспортной продукции в гражданской авиации зависит  от следующих факторов: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45224"/>
            <a:ext cx="9144000" cy="1143000"/>
          </a:xfrm>
        </p:spPr>
        <p:txBody>
          <a:bodyPr>
            <a:noAutofit/>
          </a:bodyPr>
          <a:lstStyle/>
          <a:p>
            <a:r>
              <a:rPr lang="ru-RU" sz="1800" dirty="0">
                <a:latin typeface="Arial" pitchFamily="34" charset="0"/>
                <a:cs typeface="Arial" pitchFamily="34" charset="0"/>
              </a:rPr>
              <a:t>Расстояние между расчётной дальностью и дальностью, при которой часовая производительность полётов максимальна, обозначено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∆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L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G-A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Имеется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разрыв между дальностью беспосадочного полёта, при которой часовая производительность полётов максимальна и экономической дальностью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∆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А-Э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800" dirty="0"/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-43419" y="692696"/>
            <a:ext cx="9290585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463"/>
            <a:ext cx="9082456" cy="68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95536" y="6381328"/>
            <a:ext cx="8568952" cy="4766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517232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Пути снижения себестоимости авиаперевозок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</a:t>
            </a:r>
            <a:r>
              <a:rPr lang="ru-RU" sz="21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Увеличение </a:t>
            </a:r>
            <a:r>
              <a:rPr lang="ru-RU" sz="21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объёма транспортной продукции за счёт:</a:t>
            </a:r>
            <a:r>
              <a:rPr lang="ru-RU" sz="2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Повышения </a:t>
            </a:r>
            <a:r>
              <a:rPr lang="ru-RU" sz="2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эффективности использования производственных фондов;</a:t>
            </a:r>
            <a:br>
              <a:rPr lang="ru-RU" sz="2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Обеспечения </a:t>
            </a:r>
            <a:r>
              <a:rPr lang="ru-RU" sz="2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прироста производственных мощностей за счёт технического перевооружения авиапредприятия, модернизации авиаоборудования</a:t>
            </a:r>
            <a:r>
              <a:rPr lang="ru-RU" sz="21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,;</a:t>
            </a:r>
            <a:r>
              <a:rPr lang="ru-RU" sz="2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Уменьшения </a:t>
            </a:r>
            <a:r>
              <a:rPr lang="ru-RU" sz="2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простоев машин и оборудования;</a:t>
            </a:r>
            <a:br>
              <a:rPr lang="ru-RU" sz="2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Повышения </a:t>
            </a:r>
            <a:r>
              <a:rPr lang="ru-RU" sz="2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культуры обслуживания пассажиров и клиентов;</a:t>
            </a:r>
            <a:br>
              <a:rPr lang="ru-RU" sz="2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Внедрения </a:t>
            </a:r>
            <a:r>
              <a:rPr lang="ru-RU" sz="2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новых типов ВС и наземных комплексов, повышения уровня механизации и автоматизации производства;</a:t>
            </a:r>
            <a:br>
              <a:rPr lang="ru-RU" sz="2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Совершенствования </a:t>
            </a:r>
            <a:r>
              <a:rPr lang="ru-RU" sz="2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организации и управления производством;</a:t>
            </a:r>
            <a:br>
              <a:rPr lang="ru-RU" sz="2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Повышения </a:t>
            </a:r>
            <a:r>
              <a:rPr lang="ru-RU" sz="2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производительности труда, регулярности полётов и </a:t>
            </a:r>
            <a:r>
              <a:rPr lang="ru-RU" sz="21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обеспечения </a:t>
            </a:r>
            <a:r>
              <a:rPr lang="ru-RU" sz="2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безопасности полётов.</a:t>
            </a:r>
            <a:br>
              <a:rPr lang="ru-RU" sz="2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1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Снижение </a:t>
            </a:r>
            <a:r>
              <a:rPr lang="ru-RU" sz="21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эксплуатационных расходов за счёт:</a:t>
            </a:r>
            <a:r>
              <a:rPr lang="ru-RU" sz="2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Обеспечения </a:t>
            </a:r>
            <a:r>
              <a:rPr lang="ru-RU" sz="2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режима экономии материальных и денежных ресурсов;</a:t>
            </a:r>
            <a:br>
              <a:rPr lang="ru-RU" sz="2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Снижения </a:t>
            </a:r>
            <a:r>
              <a:rPr lang="ru-RU" sz="2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затрат на </a:t>
            </a:r>
            <a:r>
              <a:rPr lang="ru-RU" sz="21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ТОиР</a:t>
            </a:r>
            <a:r>
              <a:rPr lang="ru-RU" sz="21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счёт </a:t>
            </a:r>
            <a:r>
              <a:rPr lang="ru-RU" sz="21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увеличения </a:t>
            </a:r>
            <a:r>
              <a:rPr lang="ru-RU" sz="2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сроков службы </a:t>
            </a:r>
            <a:r>
              <a:rPr lang="ru-RU" sz="21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…авиатехники</a:t>
            </a:r>
            <a:r>
              <a:rPr lang="ru-RU" sz="2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 Совершенствования </a:t>
            </a:r>
            <a:r>
              <a:rPr lang="ru-RU" sz="2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организации производства;</a:t>
            </a:r>
            <a:br>
              <a:rPr lang="ru-RU" sz="2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 Ускорения </a:t>
            </a:r>
            <a:r>
              <a:rPr lang="ru-RU" sz="2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оборачиваемости оборотных средств;</a:t>
            </a:r>
            <a:br>
              <a:rPr lang="ru-RU" sz="2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 Сокращения непроизводственного </a:t>
            </a:r>
            <a:r>
              <a:rPr lang="ru-RU" sz="2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налёта </a:t>
            </a:r>
            <a:r>
              <a:rPr lang="ru-RU" sz="21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часов и маневров на земле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4525</TotalTime>
  <Words>217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   Троцкий АТК филиал МГТУ ГА  Тема: Себестоимость продукции.</vt:lpstr>
      <vt:lpstr>Специфика учета товара  и услуги</vt:lpstr>
      <vt:lpstr>Слайд 3</vt:lpstr>
      <vt:lpstr>Место возникновение затрат:</vt:lpstr>
      <vt:lpstr>Слайд 5</vt:lpstr>
      <vt:lpstr>  -  типа эксплуатируемых самолетов;   -  дальности беспосадочного полета;   -  вида воздушной линии (количество промежуточных посадок);   -  района прохождения авиалиний;  -  мощности пассажиро-грузопотока;   -  района базирования эксплуатационных предприятий;    -  неравномерности перевозок по периодам года;   -  класса авиапредприятия, аэропорта, группы АТБ;  -  степени экстенсивного и интенсивного использования (СВП)  </vt:lpstr>
      <vt:lpstr>Расстояние между расчётной дальностью и дальностью, при которой часовая производительность полётов максимальна, обозначено ∆L G-A  Имеется разрыв между дальностью беспосадочного полёта, при которой часовая производительность полётов максимальна и экономической дальностью  ∆L А-Э .</vt:lpstr>
      <vt:lpstr>Слайд 8</vt:lpstr>
      <vt:lpstr>Пути снижения себестоимости авиаперевозок               Увеличение объёма транспортной продукции за счёт:  - Повышения эффективности использования производственных фондов;  - Обеспечения прироста производственных мощностей за счёт технического перевооружения авиапредприятия, модернизации авиаоборудования,;  - Уменьшения простоев машин и оборудования;  - Повышения культуры обслуживания пассажиров и клиентов;  - Внедрения новых типов ВС и наземных комплексов, повышения уровня механизации и автоматизации производства; - Совершенствования организации и управления производством; - Повышения производительности труда, регулярности полётов и  обеспечения безопасности полётов.                         Снижение эксплуатационных расходов за счёт:   - Обеспечения режима экономии материальных и денежных ресурсов;   - Снижения затрат на ТОиР за счёт  увеличения сроков службы     …авиатехники;    - Совершенствования организации производства;    - Ускорения оборачиваемости оборотных средств;    - Сокращения непроизводственного налёта часов и маневров на земле. 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Место возникновение затрат:</dc:title>
  <dc:creator>Екатерина</dc:creator>
  <cp:lastModifiedBy>Екатерина</cp:lastModifiedBy>
  <cp:revision>23</cp:revision>
  <dcterms:created xsi:type="dcterms:W3CDTF">2015-03-07T15:57:55Z</dcterms:created>
  <dcterms:modified xsi:type="dcterms:W3CDTF">2018-10-23T08:39:18Z</dcterms:modified>
</cp:coreProperties>
</file>