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44"/>
    <a:srgbClr val="104C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737" autoAdjust="0"/>
  </p:normalViewPr>
  <p:slideViewPr>
    <p:cSldViewPr>
      <p:cViewPr>
        <p:scale>
          <a:sx n="90" d="100"/>
          <a:sy n="90" d="100"/>
        </p:scale>
        <p:origin x="-7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1DD66-2035-4D95-9681-201BA397A658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1E90E-1352-40BA-A1CB-B223D1700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56176" y="188640"/>
            <a:ext cx="2664296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ru-RU" sz="3200" b="1" dirty="0" smtClean="0">
                <a:ln w="5080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ЦК КТЭЛА</a:t>
            </a:r>
            <a:endParaRPr lang="ru-RU" sz="3200" b="1" dirty="0">
              <a:ln w="5080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7802" y="6248345"/>
            <a:ext cx="410616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ru-RU" b="1" dirty="0" smtClean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Топливная безопасность</a:t>
            </a:r>
            <a:endParaRPr lang="ru-RU" b="1" dirty="0">
              <a:ln w="5080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2514962"/>
            <a:ext cx="864096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3600" b="1" spc="20" dirty="0" smtClean="0">
              <a:ln w="50800"/>
              <a:solidFill>
                <a:srgbClr val="C00000"/>
              </a:solidFill>
              <a:effectLst>
                <a:glow rad="63500">
                  <a:schemeClr val="bg1">
                    <a:alpha val="40000"/>
                  </a:schemeClr>
                </a:glow>
                <a:innerShdw blurRad="63500" dist="63500" dir="21540000">
                  <a:prstClr val="black"/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364502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spc="10" dirty="0" smtClean="0">
                <a:ln w="50800"/>
                <a:solidFill>
                  <a:srgbClr val="104C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Занятие №1. </a:t>
            </a:r>
          </a:p>
          <a:p>
            <a:pPr algn="ctr"/>
            <a:r>
              <a:rPr lang="ru-RU" sz="3600" b="1" dirty="0" smtClean="0">
                <a:solidFill>
                  <a:srgbClr val="104C20"/>
                </a:solidFill>
                <a:effectLst/>
                <a:latin typeface="Times New Roman" pitchFamily="18" charset="0"/>
                <a:cs typeface="Times New Roman" pitchFamily="18" charset="0"/>
              </a:rPr>
              <a:t>Введение.</a:t>
            </a:r>
            <a:r>
              <a:rPr lang="ru-RU" sz="3600" b="1" spc="10" dirty="0" smtClean="0">
                <a:ln w="50800"/>
                <a:solidFill>
                  <a:srgbClr val="104C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8" name="Picture 2" descr="D:\РАБОТА\Разное\Эмблема\Эмблема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3"/>
            <a:ext cx="2053462" cy="1909864"/>
          </a:xfrm>
          <a:prstGeom prst="rect">
            <a:avLst/>
          </a:prstGeom>
          <a:noFill/>
          <a:effectLst>
            <a:outerShdw dist="25400" dir="5400000" algn="ctr" rotWithShape="0">
              <a:schemeClr val="tx1"/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932040" y="898266"/>
            <a:ext cx="3925670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ru-RU" sz="2400" b="1" dirty="0" err="1" smtClean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Препдаватель</a:t>
            </a:r>
            <a:r>
              <a:rPr lang="ru-RU" sz="2400" b="1" dirty="0" smtClean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Крутов</a:t>
            </a:r>
            <a:r>
              <a:rPr lang="ru-RU" sz="2400" b="1" dirty="0" smtClean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Д. В.</a:t>
            </a:r>
            <a:endParaRPr lang="ru-RU" sz="2400" b="1" dirty="0">
              <a:ln w="5080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2132856"/>
            <a:ext cx="8640960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CDCCL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Critical Design Configuration Control </a:t>
            </a:r>
            <a:r>
              <a:rPr lang="en-US" sz="3200" b="1" dirty="0" err="1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Limita</a:t>
            </a:r>
            <a:r>
              <a:rPr lang="ru-RU" sz="3200" b="1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tions</a:t>
            </a:r>
            <a:endParaRPr lang="ru-RU" sz="3200" b="1" dirty="0" smtClean="0">
              <a:solidFill>
                <a:srgbClr val="0096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Предельные ограничения конструктивных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воз-можностей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ВС (США)</a:t>
            </a:r>
          </a:p>
        </p:txBody>
      </p:sp>
      <p:pic>
        <p:nvPicPr>
          <p:cNvPr id="4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2420888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CMR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Certification Maintenance Requirements</a:t>
            </a:r>
            <a:r>
              <a:rPr lang="en-US" sz="3200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solidFill>
                <a:srgbClr val="0096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Требования к сертификации процесса ТО ВС (Европа)</a:t>
            </a:r>
          </a:p>
        </p:txBody>
      </p:sp>
      <p:pic>
        <p:nvPicPr>
          <p:cNvPr id="4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3239105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EASA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European Aviation Safety Agency</a:t>
            </a:r>
            <a:endParaRPr lang="ru-RU" sz="3200" b="1" dirty="0" smtClean="0">
              <a:solidFill>
                <a:srgbClr val="0096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Европейское агентство безопасности полетов (Европа)</a:t>
            </a:r>
          </a:p>
        </p:txBody>
      </p:sp>
      <p:pic>
        <p:nvPicPr>
          <p:cNvPr id="3074" name="Picture 2" descr="D:\Циклы 25.02.01\Топливная безопасность\original.jpg"/>
          <p:cNvPicPr>
            <a:picLocks noChangeAspect="1" noChangeArrowheads="1"/>
          </p:cNvPicPr>
          <p:nvPr/>
        </p:nvPicPr>
        <p:blipFill>
          <a:blip r:embed="rId2" cstate="print"/>
          <a:srcRect t="17500" b="17501"/>
          <a:stretch>
            <a:fillRect/>
          </a:stretch>
        </p:blipFill>
        <p:spPr bwMode="auto">
          <a:xfrm>
            <a:off x="3059832" y="548680"/>
            <a:ext cx="5852160" cy="2139663"/>
          </a:xfrm>
          <a:prstGeom prst="rect">
            <a:avLst/>
          </a:prstGeom>
          <a:noFill/>
        </p:spPr>
      </p:pic>
      <p:pic>
        <p:nvPicPr>
          <p:cNvPr id="6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404664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 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European Commission</a:t>
            </a:r>
            <a:endParaRPr lang="ru-RU" sz="3200" b="1" dirty="0" smtClean="0">
              <a:solidFill>
                <a:srgbClr val="0096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Еврокомиссия (Парламент Евросоюза)</a:t>
            </a:r>
          </a:p>
        </p:txBody>
      </p:sp>
      <p:pic>
        <p:nvPicPr>
          <p:cNvPr id="4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  <p:pic>
        <p:nvPicPr>
          <p:cNvPr id="4098" name="Picture 2" descr="D:\Циклы 25.02.01\Топливная безопасность\European_Commission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4931" y="2204864"/>
            <a:ext cx="6227718" cy="43204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4019580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FAA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Federal Aviation Administration</a:t>
            </a:r>
            <a:endParaRPr lang="ru-RU" sz="3200" b="1" dirty="0" smtClean="0">
              <a:solidFill>
                <a:srgbClr val="0096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Федеральное авиационное управление (США)</a:t>
            </a:r>
          </a:p>
        </p:txBody>
      </p:sp>
      <p:pic>
        <p:nvPicPr>
          <p:cNvPr id="4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  <p:pic>
        <p:nvPicPr>
          <p:cNvPr id="5122" name="Picture 2" descr="D:\Циклы 25.02.01\Топливная безопасность\Seal_of_the_United_States_Federal_Aviation_Administration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8464" y="332656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2651428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FAR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Federal Aviation Regulation</a:t>
            </a:r>
            <a:endParaRPr lang="ru-RU" sz="3200" b="1" dirty="0" smtClean="0">
              <a:solidFill>
                <a:srgbClr val="0096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Федеральные авиационные правила (США)</a:t>
            </a:r>
          </a:p>
        </p:txBody>
      </p:sp>
      <p:pic>
        <p:nvPicPr>
          <p:cNvPr id="4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2420888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FTS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Fuel Tank Safety</a:t>
            </a:r>
            <a:endParaRPr lang="ru-RU" sz="3200" b="1" dirty="0" smtClean="0">
              <a:solidFill>
                <a:srgbClr val="0096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Безопасность топливных баков, топливная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безо-пасность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2420888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IACA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International Air Carrier Association</a:t>
            </a:r>
            <a:endParaRPr lang="ru-RU" sz="3200" b="1" dirty="0" smtClean="0">
              <a:solidFill>
                <a:srgbClr val="0096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Международная ассоциация воздушных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пере-возчиков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(международная организация)</a:t>
            </a:r>
          </a:p>
        </p:txBody>
      </p:sp>
      <p:pic>
        <p:nvPicPr>
          <p:cNvPr id="4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2420888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JAA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Joint Aviation Authorities</a:t>
            </a:r>
            <a:endParaRPr lang="ru-RU" sz="3200" b="1" dirty="0" smtClean="0">
              <a:solidFill>
                <a:srgbClr val="0096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Сообщество авиационных властей (Европа, предшественник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EASA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4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2420888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MMEL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Master Minimum Equipment List</a:t>
            </a:r>
            <a:endParaRPr lang="ru-RU" sz="3200" b="1" dirty="0" smtClean="0">
              <a:solidFill>
                <a:srgbClr val="0096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Основной перечень допустимых отложенных неисправностей (Европа, США)</a:t>
            </a:r>
          </a:p>
        </p:txBody>
      </p:sp>
      <p:pic>
        <p:nvPicPr>
          <p:cNvPr id="4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4282" y="2420888"/>
            <a:ext cx="8715436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600" b="1" dirty="0" smtClean="0">
                <a:ln w="50800"/>
                <a:solidFill>
                  <a:srgbClr val="104C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УЧЕБНЫЕ ВОПРОСЫ:</a:t>
            </a:r>
            <a:endParaRPr lang="ru-RU" sz="3600" b="1" dirty="0" smtClean="0">
              <a:ln w="50800"/>
              <a:solidFill>
                <a:srgbClr val="104C2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61950" algn="l"/>
              </a:tabLs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	Общие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сведения.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61950" algn="l"/>
              </a:tabLs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	Связи и характеристики основных элементов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измере-ния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(физическая 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величина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77802" y="6248345"/>
            <a:ext cx="410616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ru-RU" b="1" dirty="0" smtClean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Топливная безопасность</a:t>
            </a:r>
            <a:endParaRPr lang="ru-RU" b="1" dirty="0">
              <a:ln w="5080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2651428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NPA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Notice of Proposed Amendment</a:t>
            </a:r>
            <a:endParaRPr lang="ru-RU" sz="3200" b="1" dirty="0" smtClean="0">
              <a:solidFill>
                <a:srgbClr val="0096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Извещение о внесении изменений (Европа)</a:t>
            </a:r>
          </a:p>
        </p:txBody>
      </p:sp>
      <p:pic>
        <p:nvPicPr>
          <p:cNvPr id="4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3671153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NTSB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National Transport Safety Board</a:t>
            </a:r>
            <a:endParaRPr lang="ru-RU" sz="3200" b="1" dirty="0" smtClean="0">
              <a:solidFill>
                <a:srgbClr val="0096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Национальное бюро транспортной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безопаснос-ти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(США)</a:t>
            </a:r>
          </a:p>
        </p:txBody>
      </p:sp>
      <p:pic>
        <p:nvPicPr>
          <p:cNvPr id="4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  <p:pic>
        <p:nvPicPr>
          <p:cNvPr id="6146" name="Picture 2" descr="D:\Циклы 25.02.01\Топливная безопасность\Seal_of_the_United_States_National_Transportation_Safety_Board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32656"/>
            <a:ext cx="3505200" cy="3505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2420888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SFAR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Special Federal Aviation Regulation</a:t>
            </a:r>
            <a:endParaRPr lang="ru-RU" sz="3200" b="1" dirty="0" smtClean="0">
              <a:solidFill>
                <a:srgbClr val="0096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Специальные федеральные авиационные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прави-ла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(США)</a:t>
            </a:r>
          </a:p>
        </p:txBody>
      </p:sp>
      <p:pic>
        <p:nvPicPr>
          <p:cNvPr id="4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2420888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SSA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System Safety Assessments</a:t>
            </a:r>
            <a:endParaRPr lang="ru-RU" sz="3200" b="1" dirty="0" smtClean="0">
              <a:solidFill>
                <a:srgbClr val="0096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Нормативные требования к уровню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безопаснос-ти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систем (Европа)</a:t>
            </a:r>
          </a:p>
        </p:txBody>
      </p:sp>
      <p:pic>
        <p:nvPicPr>
          <p:cNvPr id="4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4163596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TC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Type-Certificate</a:t>
            </a:r>
            <a:endParaRPr lang="ru-RU" sz="3200" b="1" dirty="0" smtClean="0">
              <a:solidFill>
                <a:srgbClr val="0096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Сертификат типа воздушного судна</a:t>
            </a:r>
          </a:p>
        </p:txBody>
      </p:sp>
      <p:pic>
        <p:nvPicPr>
          <p:cNvPr id="4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  <p:pic>
        <p:nvPicPr>
          <p:cNvPr id="7170" name="Picture 2" descr="D:\Циклы 25.02.01\Топливная безопасность\image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8486" y="404664"/>
            <a:ext cx="3113994" cy="46085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2651428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TGL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Temporary Guidance Leaflet</a:t>
            </a:r>
            <a:endParaRPr lang="ru-RU" sz="3200" b="1" dirty="0" smtClean="0">
              <a:solidFill>
                <a:srgbClr val="0096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Временное руководство к действию (Европа)</a:t>
            </a:r>
          </a:p>
        </p:txBody>
      </p:sp>
      <p:pic>
        <p:nvPicPr>
          <p:cNvPr id="4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132856"/>
            <a:ext cx="8496944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положения дисциплины «Топливная безопасность»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определены в Решении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EASA Decision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№ 2003/11/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RM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вносящем поправки в сборники Еврокомиссии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-145 и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-66.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65142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Решении определена необходимость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изуче-ния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«Топливной безопасности»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Fuel Tank Safety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Fuel Tank Flammability Reduction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2636912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endParaRPr lang="ru-RU" sz="3200" dirty="0" smtClean="0">
              <a:solidFill>
                <a:srgbClr val="0096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Airworthiness Directives</a:t>
            </a:r>
            <a:r>
              <a:rPr lang="en-US" sz="3200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solidFill>
                <a:srgbClr val="0096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Директивы летной годности (США)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48680"/>
            <a:ext cx="8784976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ОРГАНИЗАЦИИ И РУКОВОДЯЩИЕ ДОКУМЕНТЫ</a:t>
            </a:r>
            <a:endParaRPr lang="ru-RU" sz="3200" b="1" dirty="0" smtClean="0">
              <a:ln w="5080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2375009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ALI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Airworthiness Limitation Instructions</a:t>
            </a:r>
            <a:endParaRPr lang="ru-RU" sz="3200" b="1" dirty="0" smtClean="0">
              <a:solidFill>
                <a:srgbClr val="0096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Инструкции об ограничении летной годности ВС (Европа, США)</a:t>
            </a:r>
          </a:p>
        </p:txBody>
      </p:sp>
      <p:pic>
        <p:nvPicPr>
          <p:cNvPr id="6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2375009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AMM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Aircraft Maintenance Manual</a:t>
            </a:r>
            <a:endParaRPr lang="ru-RU" sz="3200" b="1" dirty="0" smtClean="0">
              <a:solidFill>
                <a:srgbClr val="0096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Руководство по технической эксплуатации ВС (Европа, США)</a:t>
            </a:r>
          </a:p>
        </p:txBody>
      </p:sp>
      <p:pic>
        <p:nvPicPr>
          <p:cNvPr id="4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2420888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ARAC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Aviation Rulemaking Advisory Committee</a:t>
            </a:r>
            <a:endParaRPr lang="ru-RU" sz="3200" b="1" dirty="0" smtClean="0">
              <a:solidFill>
                <a:srgbClr val="0096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Комитет по наблюдению за принятием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авиа-ционных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правил (США)</a:t>
            </a:r>
          </a:p>
        </p:txBody>
      </p:sp>
      <p:pic>
        <p:nvPicPr>
          <p:cNvPr id="4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548680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ATA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en-US" sz="3200" b="1" dirty="0" smtClean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Air Transport Association</a:t>
            </a:r>
            <a:endParaRPr lang="ru-RU" sz="3200" b="1" dirty="0" smtClean="0">
              <a:solidFill>
                <a:srgbClr val="009644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446088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Ассоциация воздушного транспорта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междуна-родная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организация)</a:t>
            </a:r>
          </a:p>
        </p:txBody>
      </p:sp>
      <p:pic>
        <p:nvPicPr>
          <p:cNvPr id="2051" name="Picture 3" descr="D:\Циклы 25.02.01\Топливная безопасность\IATA_flyorder.ru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5" y="2420888"/>
            <a:ext cx="4318000" cy="4318000"/>
          </a:xfrm>
          <a:prstGeom prst="rect">
            <a:avLst/>
          </a:prstGeom>
          <a:noFill/>
        </p:spPr>
      </p:pic>
      <p:pic>
        <p:nvPicPr>
          <p:cNvPr id="6" name="Picture 2" descr="D:\Циклы 25.02.01\Топливная безопасность\220px-International_Civil_Aviation_Organization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49280"/>
            <a:ext cx="936104" cy="7701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4097</TotalTime>
  <Words>329</Words>
  <Application>Microsoft Office PowerPoint</Application>
  <PresentationFormat>Экран (4:3)</PresentationFormat>
  <Paragraphs>76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КРУТ</dc:creator>
  <cp:lastModifiedBy>Дмитрий Крутов</cp:lastModifiedBy>
  <cp:revision>167</cp:revision>
  <dcterms:created xsi:type="dcterms:W3CDTF">2014-07-23T20:16:05Z</dcterms:created>
  <dcterms:modified xsi:type="dcterms:W3CDTF">2020-02-21T13:05:24Z</dcterms:modified>
</cp:coreProperties>
</file>