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76" r:id="rId29"/>
    <p:sldId id="284" r:id="rId30"/>
    <p:sldId id="285" r:id="rId31"/>
    <p:sldId id="286" r:id="rId32"/>
    <p:sldId id="287" r:id="rId33"/>
    <p:sldId id="288" r:id="rId34"/>
    <p:sldId id="289" r:id="rId35"/>
    <p:sldId id="295" r:id="rId36"/>
    <p:sldId id="296" r:id="rId37"/>
    <p:sldId id="297" r:id="rId38"/>
    <p:sldId id="298" r:id="rId39"/>
    <p:sldId id="290" r:id="rId40"/>
    <p:sldId id="291" r:id="rId41"/>
    <p:sldId id="292" r:id="rId42"/>
    <p:sldId id="293" r:id="rId43"/>
    <p:sldId id="294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58;&#1054;&#1058;&#1080;&#1057;\&#1052;&#1044;&#1050;%2004_02\&#1042;&#1099;&#1095;&#1080;&#1089;&#1083;&#1080;&#1090;&#1077;%20&#1088;&#1072;&#1079;&#1084;&#1077;&#1088;&#1085;&#1086;-&#1086;&#1088;&#1080;&#1077;&#1085;&#1090;&#1080;&#1088;&#1086;&#1074;&#1072;&#1085;&#1085;&#1099;&#1077;%20&#1084;&#1077;&#1090;&#1088;&#1080;&#1082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view3D>
      <c:perspective val="30"/>
    </c:view3D>
    <c:plotArea>
      <c:layout>
        <c:manualLayout>
          <c:layoutTarget val="inner"/>
          <c:xMode val="edge"/>
          <c:yMode val="edge"/>
          <c:x val="0.10535396992625939"/>
          <c:y val="1.1965726720044267E-2"/>
          <c:w val="0.68924601104641159"/>
          <c:h val="0.88124670082549039"/>
        </c:manualLayout>
      </c:layout>
      <c:area3DChart>
        <c:grouping val="standard"/>
        <c:ser>
          <c:idx val="0"/>
          <c:order val="0"/>
          <c:tx>
            <c:strRef>
              <c:f>Лист2!$A$9</c:f>
              <c:strCache>
                <c:ptCount val="1"/>
                <c:pt idx="0">
                  <c:v>«Продажи»</c:v>
                </c:pt>
              </c:strCache>
            </c:strRef>
          </c:tx>
          <c:cat>
            <c:strRef>
              <c:f>Лист2!$B$8:$E$8</c:f>
              <c:strCache>
                <c:ptCount val="4"/>
                <c:pt idx="0">
                  <c:v>Качество</c:v>
                </c:pt>
                <c:pt idx="1">
                  <c:v>Производи-
тельность</c:v>
                </c:pt>
                <c:pt idx="2">
                  <c:v>Удельная
Стоимость,
тыс. р</c:v>
                </c:pt>
                <c:pt idx="3">
                  <c:v>Документи-
рованность</c:v>
                </c:pt>
              </c:strCache>
            </c:strRef>
          </c:cat>
          <c:val>
            <c:numRef>
              <c:f>Лист2!$B$9:$E$9</c:f>
              <c:numCache>
                <c:formatCode>0.00</c:formatCode>
                <c:ptCount val="4"/>
                <c:pt idx="0">
                  <c:v>2.3966942148760331</c:v>
                </c:pt>
                <c:pt idx="1">
                  <c:v>0.50416666666666643</c:v>
                </c:pt>
                <c:pt idx="2">
                  <c:v>13.884297520661157</c:v>
                </c:pt>
                <c:pt idx="3">
                  <c:v>30.165289256198346</c:v>
                </c:pt>
              </c:numCache>
            </c:numRef>
          </c:val>
        </c:ser>
        <c:ser>
          <c:idx val="1"/>
          <c:order val="1"/>
          <c:tx>
            <c:strRef>
              <c:f>Лист2!$A$10</c:f>
              <c:strCache>
                <c:ptCount val="1"/>
                <c:pt idx="0">
                  <c:v>«Банк-онлайн»</c:v>
                </c:pt>
              </c:strCache>
            </c:strRef>
          </c:tx>
          <c:cat>
            <c:strRef>
              <c:f>Лист2!$B$8:$E$8</c:f>
              <c:strCache>
                <c:ptCount val="4"/>
                <c:pt idx="0">
                  <c:v>Качество</c:v>
                </c:pt>
                <c:pt idx="1">
                  <c:v>Производи-
тельность</c:v>
                </c:pt>
                <c:pt idx="2">
                  <c:v>Удельная
Стоимость,
тыс. р</c:v>
                </c:pt>
                <c:pt idx="3">
                  <c:v>Документи-
рованность</c:v>
                </c:pt>
              </c:strCache>
            </c:strRef>
          </c:cat>
          <c:val>
            <c:numRef>
              <c:f>Лист2!$B$10:$E$10</c:f>
              <c:numCache>
                <c:formatCode>0.00</c:formatCode>
                <c:ptCount val="4"/>
                <c:pt idx="0">
                  <c:v>3.1617647058823541</c:v>
                </c:pt>
                <c:pt idx="1">
                  <c:v>0.4387096774193549</c:v>
                </c:pt>
                <c:pt idx="2">
                  <c:v>16.17647058823529</c:v>
                </c:pt>
                <c:pt idx="3">
                  <c:v>45</c:v>
                </c:pt>
              </c:numCache>
            </c:numRef>
          </c:val>
        </c:ser>
        <c:ser>
          <c:idx val="2"/>
          <c:order val="2"/>
          <c:tx>
            <c:strRef>
              <c:f>Лист2!$A$11</c:f>
              <c:strCache>
                <c:ptCount val="1"/>
                <c:pt idx="0">
                  <c:v>«Отчеты»</c:v>
                </c:pt>
              </c:strCache>
            </c:strRef>
          </c:tx>
          <c:cat>
            <c:strRef>
              <c:f>Лист2!$B$8:$E$8</c:f>
              <c:strCache>
                <c:ptCount val="4"/>
                <c:pt idx="0">
                  <c:v>Качество</c:v>
                </c:pt>
                <c:pt idx="1">
                  <c:v>Производи-
тельность</c:v>
                </c:pt>
                <c:pt idx="2">
                  <c:v>Удельная
Стоимость,
тыс. р</c:v>
                </c:pt>
                <c:pt idx="3">
                  <c:v>Документи-
рованность</c:v>
                </c:pt>
              </c:strCache>
            </c:strRef>
          </c:cat>
          <c:val>
            <c:numRef>
              <c:f>Лист2!$B$11:$E$11</c:f>
              <c:numCache>
                <c:formatCode>0.00</c:formatCode>
                <c:ptCount val="4"/>
                <c:pt idx="0">
                  <c:v>3.1683168316831685</c:v>
                </c:pt>
                <c:pt idx="1">
                  <c:v>0.46976744186046515</c:v>
                </c:pt>
                <c:pt idx="2">
                  <c:v>15.544554455445546</c:v>
                </c:pt>
                <c:pt idx="3">
                  <c:v>51.980198019801982</c:v>
                </c:pt>
              </c:numCache>
            </c:numRef>
          </c:val>
        </c:ser>
        <c:dLbls/>
        <c:axId val="83222912"/>
        <c:axId val="83224448"/>
        <c:axId val="82597632"/>
      </c:area3DChart>
      <c:catAx>
        <c:axId val="83222912"/>
        <c:scaling>
          <c:orientation val="minMax"/>
        </c:scaling>
        <c:axPos val="b"/>
        <c:majorGridlines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3224448"/>
        <c:crosses val="autoZero"/>
        <c:auto val="1"/>
        <c:lblAlgn val="ctr"/>
        <c:lblOffset val="100"/>
      </c:catAx>
      <c:valAx>
        <c:axId val="83224448"/>
        <c:scaling>
          <c:orientation val="minMax"/>
        </c:scaling>
        <c:axPos val="l"/>
        <c:majorGridlines/>
        <c:numFmt formatCode="0.00" sourceLinked="1"/>
        <c:tickLblPos val="nextTo"/>
        <c:crossAx val="83222912"/>
        <c:crosses val="autoZero"/>
        <c:crossBetween val="midCat"/>
      </c:valAx>
      <c:serAx>
        <c:axId val="8259763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3224448"/>
        <c:crosses val="autoZero"/>
      </c:serAx>
    </c:plotArea>
    <c:plotVisOnly val="1"/>
    <c:dispBlanksAs val="zero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5427201"/>
            <a:ext cx="8784976" cy="153019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Обеспечение качества функционирования компьютерных систем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4149080"/>
            <a:ext cx="4608511" cy="1296144"/>
          </a:xfrm>
        </p:spPr>
        <p:txBody>
          <a:bodyPr/>
          <a:lstStyle/>
          <a:p>
            <a:pPr marL="182880" indent="0">
              <a:buNone/>
            </a:pPr>
            <a:r>
              <a:rPr lang="ru-RU" sz="5800" dirty="0" smtClean="0"/>
              <a:t>МДК 04.02</a:t>
            </a:r>
            <a:endParaRPr lang="ru-RU" sz="5800" dirty="0"/>
          </a:p>
        </p:txBody>
      </p:sp>
      <p:pic>
        <p:nvPicPr>
          <p:cNvPr id="1026" name="Picture 2" descr="ÐÐ°ÑÑÐ¸Ð½ÐºÐ¸ Ð¿Ð¾ Ð·Ð°Ð¿ÑÐ¾ÑÑ ÐºÐ°ÑÐµÑÑÐ²Ð¾ ÑÑÐ½ÐºÑÐ¸Ð¾Ð½Ð¸ÑÐ¾Ð²Ð°Ð½Ð¸Ñ ÐºÐ¾Ð¼Ð¿ÑÑÑÐµÑÐ½ÑÑ ÑÐ¸ÑÑÐµÐ¼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663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735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57918"/>
            <a:ext cx="82809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Пример метрики тяжести ошибки ПО, которые </a:t>
            </a:r>
            <a:r>
              <a:rPr lang="ru-RU" sz="2800" b="1" u="sng" dirty="0"/>
              <a:t>не приводят</a:t>
            </a:r>
            <a:r>
              <a:rPr lang="ru-RU" sz="2800" b="1" dirty="0"/>
              <a:t> к катастрофе</a:t>
            </a:r>
            <a:endParaRPr lang="ru-RU" sz="2800" dirty="0"/>
          </a:p>
        </p:txBody>
      </p:sp>
      <p:pic>
        <p:nvPicPr>
          <p:cNvPr id="3" name="tabl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508" y="1765920"/>
            <a:ext cx="8856983" cy="360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371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1541" y="157918"/>
            <a:ext cx="8280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Последствия ошибок в программах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1541" y="1363415"/>
            <a:ext cx="8280919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dirty="0" err="1"/>
              <a:t>Переоблучение</a:t>
            </a:r>
            <a:r>
              <a:rPr lang="ru-RU" sz="2200" dirty="0"/>
              <a:t> больных из за ошибки в программе управления радиотерапевтической установкой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9572" y="2665943"/>
            <a:ext cx="7704856" cy="3139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/>
              <a:t>Печально известная ошибка в линейном ускорителе Therac-25 стала причиной гибели нескольких больных, получивших смертельные дозы радиации во время лечения, проводимого с июня 1985-го по январь 1987 года в нескольких онкологических клиниках в США и Канаде. Эти дозы, как было оценено позже, более чем в 100 раз превышали те, что обычно применяются при лечении. Частично причиной этих несчастий стала ошибка типа </a:t>
            </a:r>
            <a:r>
              <a:rPr lang="ru-RU" sz="2200" dirty="0" err="1"/>
              <a:t>race</a:t>
            </a:r>
            <a:r>
              <a:rPr lang="ru-RU" sz="2200" dirty="0"/>
              <a:t> </a:t>
            </a:r>
            <a:r>
              <a:rPr lang="ru-RU" sz="2200" dirty="0" err="1"/>
              <a:t>condition</a:t>
            </a:r>
            <a:r>
              <a:rPr lang="ru-RU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02341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541" y="157918"/>
            <a:ext cx="8280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Последствия ошибок в программах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1541" y="1363415"/>
            <a:ext cx="8280919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dirty="0"/>
              <a:t>Авария при запуске французской ракеты </a:t>
            </a:r>
            <a:endParaRPr lang="ru-RU" sz="2200" dirty="0" smtClean="0"/>
          </a:p>
          <a:p>
            <a:pPr algn="ctr"/>
            <a:r>
              <a:rPr lang="ru-RU" sz="2200" dirty="0" smtClean="0"/>
              <a:t>«</a:t>
            </a:r>
            <a:r>
              <a:rPr lang="ru-RU" sz="2200" dirty="0"/>
              <a:t>Ариан-5» (1996)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9572" y="2665943"/>
            <a:ext cx="7704856" cy="3477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/>
              <a:t>Н</a:t>
            </a:r>
            <a:r>
              <a:rPr lang="ru-RU" sz="2200" dirty="0" smtClean="0"/>
              <a:t>а </a:t>
            </a:r>
            <a:r>
              <a:rPr lang="ru-RU" sz="2200" dirty="0"/>
              <a:t>37-й секунде полёта компьютер, находившийся на борту ракеты, получил от датчиков системы управления неверную информацию о пространственной ориентации ракеты. Исходя из этой информации, компьютер начал корректировать траекторию полёта для того, чтобы компенсировать несуществующую на самом деле погрешность. Ракета стала отклоняться от курса, что привело к возрастанию нагрузок на её корпус. В результате чрезмерных нагрузок верхняя часть ракеты отвалилась, и по команде </a:t>
            </a:r>
            <a:r>
              <a:rPr lang="ru-RU" sz="2200" dirty="0" smtClean="0"/>
              <a:t>с земли </a:t>
            </a:r>
            <a:r>
              <a:rPr lang="ru-RU" sz="2200" dirty="0"/>
              <a:t>ракета была взорвана.</a:t>
            </a:r>
          </a:p>
        </p:txBody>
      </p:sp>
    </p:spTree>
    <p:extLst>
      <p:ext uri="{BB962C8B-B14F-4D97-AF65-F5344CB8AC3E}">
        <p14:creationId xmlns:p14="http://schemas.microsoft.com/office/powerpoint/2010/main" xmlns="" val="393929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541" y="157918"/>
            <a:ext cx="8280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Последствия ошибок в программах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1541" y="1052736"/>
            <a:ext cx="6228691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dirty="0"/>
              <a:t>Неудача при запуске первого американского спутника к Венере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9572" y="2276872"/>
            <a:ext cx="5940660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/>
              <a:t>Единственная ошибка в программе на Фортране – вместо требуемой в операторе запятой программист поставил точку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5" y="3933056"/>
            <a:ext cx="8280919" cy="4308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dirty="0"/>
              <a:t>Ошибка не учета отрицательной высоты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812248"/>
            <a:ext cx="4824536" cy="1785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/>
              <a:t>При полетах над Мертвым морем американских самолетов произошла ошибка деления на ноль что привело к перезагрузке системы</a:t>
            </a:r>
          </a:p>
        </p:txBody>
      </p:sp>
      <p:pic>
        <p:nvPicPr>
          <p:cNvPr id="8194" name="Picture 2" descr="Atlas Agena with Mariner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052736"/>
            <a:ext cx="1877608" cy="234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ÐÐ°ÑÑÐ¸Ð½ÐºÐ¸ Ð¿Ð¾ Ð·Ð°Ð¿ÑÐ¾ÑÑ Ð¸ÑÑÑÐµÐ±Ð¸ÑÐµÐ»Ð¸ F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33352"/>
            <a:ext cx="2646000" cy="17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810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541" y="157918"/>
            <a:ext cx="8280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Последствия ошибок в программах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1541" y="1111965"/>
            <a:ext cx="8280919" cy="4308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dirty="0"/>
              <a:t>Падение спутников системы ГЛОНАСС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9572" y="1844824"/>
            <a:ext cx="7704856" cy="1785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/>
              <a:t>Три спутника навигационной системы ГЛОНАСС упали в Тихий океан недалеко от Гавайских островов вскоре после их запуска. Причина аварии была признана ошибка в программировании, которая привела к тому, что в ракету залили неправильное количество топлива.</a:t>
            </a:r>
          </a:p>
        </p:txBody>
      </p:sp>
      <p:pic>
        <p:nvPicPr>
          <p:cNvPr id="7170" name="Picture 2" descr="ÐÐ°ÑÑÐ¸Ð½ÐºÐ¸ Ð¿Ð¾ Ð·Ð°Ð¿ÑÐ¾ÑÑ ÐÐ°Ð´ÐµÐ½Ð¸Ðµ ÑÐ¿ÑÑÐ½Ð¸ÐºÐ¾Ð² ÑÐ¸ÑÑÐµÐ¼Ñ ÐÐÐÐÐÐ¡Ð¡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3788" y="3816042"/>
            <a:ext cx="3708412" cy="278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873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1343" y="255474"/>
            <a:ext cx="4801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Резюме по выбору метрик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08816"/>
            <a:ext cx="8352928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/>
              <a:t>Шкалу качественной оценки влияния ошибки/риска на ПО или проект внедрения определяют исходя из конкретной предметной области и целей системы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140968"/>
            <a:ext cx="8352928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/>
              <a:t>Шкалу количественной оценки рекомендуется выбирать из нормирования влияния от 0 до 1 (как вероятностная характеристика)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057308"/>
            <a:ext cx="8352928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/>
              <a:t>Шкалу </a:t>
            </a:r>
            <a:r>
              <a:rPr lang="ru-RU" sz="2200" dirty="0" smtClean="0"/>
              <a:t>частоты  </a:t>
            </a:r>
            <a:r>
              <a:rPr lang="ru-RU" sz="2200" dirty="0"/>
              <a:t>появления (вероятность) ошибки/риска рекомендуется выбирать также из нормирования влияния от 0 до 1 (как вероятностная характеристика)</a:t>
            </a:r>
          </a:p>
        </p:txBody>
      </p:sp>
    </p:spTree>
    <p:extLst>
      <p:ext uri="{BB962C8B-B14F-4D97-AF65-F5344CB8AC3E}">
        <p14:creationId xmlns:p14="http://schemas.microsoft.com/office/powerpoint/2010/main" xmlns="" val="306276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8352928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/>
              <a:t>При выполнении выше указанных рекомендаций шкала тяжести последствий может быть определена как произведение тяжести ошибки на вероятность её появления и окажется нормированной от 0 до1.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356992"/>
            <a:ext cx="8352928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/>
              <a:t>Нормирование шкалы тяжести последствий удобно для мониторинга ошибок и своевременного  реагирования на их появление </a:t>
            </a:r>
          </a:p>
        </p:txBody>
      </p:sp>
    </p:spTree>
    <p:extLst>
      <p:ext uri="{BB962C8B-B14F-4D97-AF65-F5344CB8AC3E}">
        <p14:creationId xmlns:p14="http://schemas.microsoft.com/office/powerpoint/2010/main" xmlns="" val="3835271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9097" y="188640"/>
            <a:ext cx="762580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/>
              <a:t>План работ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по </a:t>
            </a:r>
            <a:r>
              <a:rPr lang="ru-RU" sz="2800" b="1" dirty="0"/>
              <a:t>надежности работы или внедрения ИС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16739" y="1196752"/>
            <a:ext cx="3310522" cy="430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200" dirty="0"/>
              <a:t>План должен включать: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29697" y="1845985"/>
            <a:ext cx="4722768" cy="430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200" dirty="0"/>
              <a:t>Информацию о структуре системы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65631" y="2350041"/>
            <a:ext cx="3318537" cy="430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200" dirty="0"/>
              <a:t>Идентификацию рисков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55886" y="2875583"/>
            <a:ext cx="6772497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/>
              <a:t>Необходимый объем участия в анализе экспертов и их состав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55888" y="3739679"/>
            <a:ext cx="6772493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/>
              <a:t>Корректирующие действия (набор), предусмотренные заранее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55887" y="4603775"/>
            <a:ext cx="6772495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 smtClean="0"/>
              <a:t>Шкалу </a:t>
            </a:r>
            <a:r>
              <a:rPr lang="ru-RU" sz="2200" dirty="0"/>
              <a:t>качественных и количественных метрик возникновения рисков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65892" y="5467871"/>
            <a:ext cx="6762492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/>
              <a:t>Алгоритм определения тяжести последствий возникновения риска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46733" y="6310481"/>
            <a:ext cx="4041491" cy="430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200" dirty="0"/>
              <a:t>Порядок мониторинга рисков</a:t>
            </a:r>
          </a:p>
        </p:txBody>
      </p:sp>
    </p:spTree>
    <p:extLst>
      <p:ext uri="{BB962C8B-B14F-4D97-AF65-F5344CB8AC3E}">
        <p14:creationId xmlns:p14="http://schemas.microsoft.com/office/powerpoint/2010/main" xmlns="" val="2165615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2420" y="1052824"/>
            <a:ext cx="7560000" cy="792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Что такое Качество ПО?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 algn="ctr">
              <a:buFontTx/>
              <a:buAutoNum type="arabicPeriod"/>
              <a:defRPr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2420" y="3442648"/>
            <a:ext cx="7560000" cy="792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 Что такое Надежность ПО?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 algn="ctr">
              <a:buFontTx/>
              <a:buAutoNum type="arabicPeriod"/>
              <a:defRPr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2420" y="4653136"/>
            <a:ext cx="7560000" cy="792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 Что такое Риски и что используется при их оценке?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 algn="ctr">
              <a:buFontTx/>
              <a:buAutoNum type="arabicPeriod"/>
              <a:defRPr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2420" y="5805264"/>
            <a:ext cx="7560000" cy="792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 Что включает в себя План работ по оценке надежности?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2420" y="2276960"/>
            <a:ext cx="7560000" cy="792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 Какие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сущестуют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характеристики качества ПО?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 algn="ctr">
              <a:buFontTx/>
              <a:buAutoNum type="arabicPeriod"/>
              <a:defRPr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30265" y="241484"/>
            <a:ext cx="1683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/>
              <a:t>Вопросы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251076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541" y="157918"/>
            <a:ext cx="82809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Многоуровневая модель качества программного обеспечения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5556" y="1268760"/>
            <a:ext cx="7992888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Качество программного обеспечения</a:t>
            </a:r>
            <a:r>
              <a:rPr lang="ru-RU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200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</a:t>
            </a:r>
            <a:r>
              <a:rPr lang="ru-RU" sz="2200" b="1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Software</a:t>
            </a:r>
            <a:r>
              <a:rPr lang="ru-RU" sz="2200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2200" b="1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Quality</a:t>
            </a:r>
            <a:r>
              <a:rPr lang="ru-RU" sz="2200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</a:t>
            </a:r>
            <a:r>
              <a:rPr lang="ru-RU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является </a:t>
            </a:r>
            <a:r>
              <a:rPr lang="ru-RU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постоянным объектом заботы программной инженерии и обсуждается во многих областях знаний.</a:t>
            </a: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7525" y="2708920"/>
            <a:ext cx="8568951" cy="38164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Компания IBM:</a:t>
            </a:r>
            <a:r>
              <a:rPr lang="ru-RU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ввела в оборот фразу «качество, управляемое рыночными потребностями (</a:t>
            </a:r>
            <a:r>
              <a:rPr lang="ru-RU" sz="2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market-driven</a:t>
            </a:r>
            <a:r>
              <a:rPr lang="ru-RU" sz="2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quality</a:t>
            </a:r>
            <a:r>
              <a:rPr lang="ru-RU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)».</a:t>
            </a:r>
            <a:r>
              <a:rPr lang="en-US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/>
            </a:r>
            <a:br>
              <a:rPr lang="en-US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ru-RU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Система </a:t>
            </a:r>
            <a:r>
              <a:rPr lang="ru-RU" sz="2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менеджмента качества ISO 9001:</a:t>
            </a:r>
            <a:r>
              <a:rPr lang="ru-RU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Качество — это степень соответствия присущих характеристик </a:t>
            </a:r>
            <a:r>
              <a:rPr lang="ru-RU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требованиям.</a:t>
            </a:r>
            <a:r>
              <a:rPr lang="en-US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/>
            </a:r>
            <a:br>
              <a:rPr lang="en-US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en-US" sz="2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Приемлемое </a:t>
            </a:r>
            <a:r>
              <a:rPr lang="ru-RU" sz="2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качество</a:t>
            </a:r>
            <a:r>
              <a:rPr lang="ru-RU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— это желаемая степень совершенства создаваемого продукта (услуги), способная удовлетворить пользователей и достижимая в рамках заданных проектных ограничений.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179613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57918"/>
            <a:ext cx="82809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Основные методы обеспечения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качества </a:t>
            </a:r>
            <a:r>
              <a:rPr lang="ru-RU" sz="2800" b="1" dirty="0"/>
              <a:t>функционирования</a:t>
            </a:r>
            <a:endParaRPr lang="ru-RU" sz="2800" dirty="0"/>
          </a:p>
        </p:txBody>
      </p:sp>
      <p:sp>
        <p:nvSpPr>
          <p:cNvPr id="3" name="Скругленный прямоугольник 4"/>
          <p:cNvSpPr/>
          <p:nvPr/>
        </p:nvSpPr>
        <p:spPr>
          <a:xfrm>
            <a:off x="250001" y="1160928"/>
            <a:ext cx="8640000" cy="162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200" b="1" dirty="0" smtClean="0">
                <a:solidFill>
                  <a:prstClr val="black"/>
                </a:solidFill>
              </a:rPr>
              <a:t>изучить характеристики качества программного обеспечения, надёжности технических средств и свойств КС, особенность решения задач по расчёту надёжности ПО</a:t>
            </a:r>
          </a:p>
        </p:txBody>
      </p:sp>
      <p:sp>
        <p:nvSpPr>
          <p:cNvPr id="4" name="Скругленный прямоугольник 4"/>
          <p:cNvSpPr/>
          <p:nvPr/>
        </p:nvSpPr>
        <p:spPr>
          <a:xfrm>
            <a:off x="252000" y="2924944"/>
            <a:ext cx="8640000" cy="54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РАССМАТРИВАЕМЫЕ ВОПРОСЫ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336" y="3645024"/>
            <a:ext cx="7560000" cy="396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Качество ПО и его характеристики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 algn="ctr">
              <a:buFontTx/>
              <a:buAutoNum type="arabicPeriod"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8384" y="4149080"/>
            <a:ext cx="7560000" cy="396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Надежность Компьютерных систем, свойства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 algn="ctr">
              <a:buFontTx/>
              <a:buAutoNum type="arabicPeriod"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4653136"/>
            <a:ext cx="7560000" cy="1188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Риски оценок возможных негативных последствий функционирования или внедрения ИС,  метрики оценок возникновения рисков.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 algn="ctr">
              <a:buFontTx/>
              <a:buAutoNum type="arabicPeriod"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8504" y="5949280"/>
            <a:ext cx="7560000" cy="792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План работ по оценке надежности Компьютерных систем, рисков по внедрению ИС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115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/>
          <p:cNvSpPr/>
          <p:nvPr/>
        </p:nvSpPr>
        <p:spPr>
          <a:xfrm>
            <a:off x="323528" y="2276872"/>
            <a:ext cx="8496944" cy="1476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r>
              <a:rPr lang="ru-RU" sz="2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[</a:t>
            </a:r>
            <a:r>
              <a:rPr lang="ru-RU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1061-1998 IEEE </a:t>
            </a:r>
            <a:r>
              <a:rPr lang="ru-RU" sz="2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Standard</a:t>
            </a:r>
            <a:r>
              <a:rPr lang="ru-RU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</a:t>
            </a:r>
            <a:r>
              <a:rPr lang="ru-RU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Software</a:t>
            </a:r>
            <a:r>
              <a:rPr lang="ru-RU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Quality</a:t>
            </a:r>
            <a:r>
              <a:rPr lang="ru-RU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Metrics</a:t>
            </a:r>
            <a:r>
              <a:rPr lang="ru-RU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Methodology</a:t>
            </a:r>
            <a:r>
              <a:rPr lang="ru-RU" sz="2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]</a:t>
            </a:r>
            <a:br>
              <a:rPr lang="ru-RU" sz="2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ru-RU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Качество </a:t>
            </a:r>
            <a:r>
              <a:rPr lang="ru-RU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программного обеспечения - это степень, в которой ПО обладает требуемой комбинацией </a:t>
            </a:r>
            <a:r>
              <a:rPr lang="ru-RU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свойств.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6000" y="332656"/>
            <a:ext cx="79920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Рассмотрим определение "качества ПО" </a:t>
            </a:r>
            <a:r>
              <a:rPr lang="ru-RU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/>
            </a:r>
            <a:br>
              <a:rPr lang="ru-RU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ru-RU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</a:t>
            </a:r>
            <a:r>
              <a:rPr lang="ru-RU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контексте международных стандартов:</a:t>
            </a:r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049344"/>
            <a:ext cx="8496944" cy="1476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[ISO 8402:1994 </a:t>
            </a:r>
            <a:r>
              <a:rPr lang="ru-RU" sz="22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Quality</a:t>
            </a:r>
            <a:r>
              <a:rPr lang="ru-RU" sz="2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2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management</a:t>
            </a:r>
            <a:r>
              <a:rPr lang="ru-RU" sz="2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2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</a:t>
            </a:r>
            <a:r>
              <a:rPr lang="ru-RU" sz="2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2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quality</a:t>
            </a:r>
            <a:r>
              <a:rPr lang="ru-RU" sz="2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2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assurance</a:t>
            </a:r>
            <a:r>
              <a:rPr lang="ru-RU" sz="2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]</a:t>
            </a:r>
            <a:endParaRPr lang="ru-RU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Качество программного обеспечения - это совокупность характеристик ПО, относящихся к его способности удовлетворять установленные и предполагаемые потребности.</a:t>
            </a:r>
            <a:endParaRPr lang="ru-RU" sz="2200" dirty="0"/>
          </a:p>
        </p:txBody>
      </p:sp>
      <p:pic>
        <p:nvPicPr>
          <p:cNvPr id="2050" name="Picture 2" descr="ÐÐ°ÑÑÐ¸Ð½ÐºÐ¸ Ð¿Ð¾ Ð·Ð°Ð¿ÑÐ¾ÑÑ IE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2000" y="1271264"/>
            <a:ext cx="2880000" cy="9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IS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2000" y="3969160"/>
            <a:ext cx="18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8409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6000" y="332656"/>
            <a:ext cx="7992000" cy="1785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Качество ПО также может определяться по качеству исходного кода.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Например, то, как отформатирован текст программы, совершенно не важно для компьютера, но может иметь серьёзное значение для последующего сопровождения.</a:t>
            </a:r>
          </a:p>
        </p:txBody>
      </p:sp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2000" y="2365478"/>
            <a:ext cx="6480000" cy="437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3855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6000" y="332656"/>
            <a:ext cx="7992000" cy="430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Важными характеристиками являются: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1" y="1412776"/>
            <a:ext cx="7956440" cy="48320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Читаемость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кода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endParaRPr lang="ru-RU" sz="22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Лёгкость поддержки, тестирования, отладки, исправления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ошибок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>
                <a:latin typeface="Arial" pitchFamily="34" charset="0"/>
                <a:cs typeface="Arial" pitchFamily="34" charset="0"/>
              </a:rPr>
            </a:br>
            <a:endParaRPr lang="ru-RU" sz="22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Низкая сложность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кода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endParaRPr lang="ru-RU" sz="22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Низкое использование ресурсов: памяти и процессорного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времени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endParaRPr lang="ru-RU" sz="22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Корректная обработка исключительных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ситуаций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endParaRPr lang="ru-RU" sz="22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Малое число предупреждений при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компиляции и линковании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5387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541" y="241484"/>
            <a:ext cx="8280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Факторы качества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6000" y="1118354"/>
            <a:ext cx="7992000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200" b="1" dirty="0"/>
              <a:t>Фактор качества ПО</a:t>
            </a:r>
            <a:r>
              <a:rPr lang="ru-RU" sz="2200" dirty="0"/>
              <a:t> — это нефункциональное требование к программе, которое обычно не описывается в договоре с заказчиком, но, тем не менее, является желательным требованием, повышающим качество программы.</a:t>
            </a:r>
          </a:p>
        </p:txBody>
      </p:sp>
      <p:pic>
        <p:nvPicPr>
          <p:cNvPr id="4102" name="Picture 6" descr="ÐÐ°ÑÑÐ¸Ð½ÐºÐ¸ Ð¿Ð¾ Ð·Ð°Ð¿ÑÐ¾ÑÑ Ð½Ð°Ð´ÐµÐ¶Ð½Ð¾ÑÑÑ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4613" y="3212976"/>
            <a:ext cx="3914775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3045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5882" y="269122"/>
            <a:ext cx="4652236" cy="430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200" dirty="0"/>
              <a:t>Некоторые из факторов качества: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4000" y="1628800"/>
            <a:ext cx="7956000" cy="79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200" b="1" i="1" dirty="0"/>
              <a:t>Полнота</a:t>
            </a:r>
            <a:r>
              <a:rPr lang="ru-RU" sz="2200" i="1" dirty="0"/>
              <a:t>.</a:t>
            </a:r>
            <a:r>
              <a:rPr lang="ru-RU" sz="2200" b="1" dirty="0"/>
              <a:t> </a:t>
            </a:r>
            <a:r>
              <a:rPr lang="ru-RU" sz="2200" dirty="0"/>
              <a:t>Все необходимые части программы должны быть представлены и полностью реализованы.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4000" y="3401124"/>
            <a:ext cx="7956000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200" b="1" i="1" dirty="0"/>
              <a:t>Согласованность</a:t>
            </a:r>
            <a:r>
              <a:rPr lang="ru-RU" sz="2200" i="1" dirty="0"/>
              <a:t>.</a:t>
            </a:r>
            <a:r>
              <a:rPr lang="ru-RU" sz="2200" b="1" dirty="0"/>
              <a:t> </a:t>
            </a:r>
            <a:r>
              <a:rPr lang="ru-RU" sz="2200" dirty="0"/>
              <a:t>По всей программе и в документации должны использоваться одни и те же соглашения, форматы и обозначения.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4000" y="5373216"/>
            <a:ext cx="7956000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200" b="1" i="1" dirty="0"/>
              <a:t>Тестируемость</a:t>
            </a:r>
            <a:r>
              <a:rPr lang="ru-RU" sz="2200" i="1" dirty="0"/>
              <a:t>.</a:t>
            </a:r>
            <a:r>
              <a:rPr lang="ru-RU" sz="2200" b="1" dirty="0"/>
              <a:t> </a:t>
            </a:r>
            <a:r>
              <a:rPr lang="ru-RU" sz="2200" dirty="0"/>
              <a:t>Позволяет ли программа выполнить проверку приёмочных характеристик, поддерживается ли возможность измерения производительности.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26298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6000" y="692696"/>
            <a:ext cx="7992000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200" b="1" i="1" dirty="0"/>
              <a:t>Надёжность</a:t>
            </a:r>
            <a:r>
              <a:rPr lang="ru-RU" sz="2200" i="1" dirty="0"/>
              <a:t>.</a:t>
            </a:r>
            <a:r>
              <a:rPr lang="ru-RU" sz="2200" b="1" dirty="0"/>
              <a:t> </a:t>
            </a:r>
            <a:r>
              <a:rPr lang="ru-RU" sz="2200" dirty="0"/>
              <a:t>Отсутствие отказов и сбоев в работе программ, а также простота исправления дефектов и ошибок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6000" y="3053896"/>
            <a:ext cx="7992000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200" b="1" i="1" dirty="0"/>
              <a:t>Эффективность</a:t>
            </a:r>
            <a:r>
              <a:rPr lang="ru-RU" sz="2200" i="1" dirty="0"/>
              <a:t>.</a:t>
            </a:r>
            <a:r>
              <a:rPr lang="ru-RU" sz="2200" b="1" dirty="0"/>
              <a:t> </a:t>
            </a:r>
            <a:r>
              <a:rPr lang="ru-RU" sz="2200" dirty="0"/>
              <a:t>Насколько рационально программа относится к ресурсам (память, процессор) при выполнении своих задач.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6000" y="5488679"/>
            <a:ext cx="7992000" cy="430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200" b="1" i="1" dirty="0"/>
              <a:t>Безопасность</a:t>
            </a:r>
            <a:r>
              <a:rPr lang="ru-RU" sz="2200" i="1" dirty="0"/>
              <a:t>.</a:t>
            </a:r>
            <a:r>
              <a:rPr lang="ru-RU" sz="2200" b="1" dirty="0"/>
              <a:t> </a:t>
            </a:r>
            <a:r>
              <a:rPr lang="ru-RU" sz="2200" dirty="0"/>
              <a:t>Поддержка внештатной ситуации.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1996261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1628" y="188640"/>
            <a:ext cx="83407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Оценка качества с </a:t>
            </a:r>
            <a:r>
              <a:rPr lang="ru-RU" sz="2800" b="1" dirty="0"/>
              <a:t>точки зрения пользователя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6000" y="836712"/>
            <a:ext cx="7992000" cy="25237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 smtClean="0"/>
              <a:t>	Помимо </a:t>
            </a:r>
            <a:r>
              <a:rPr lang="ru-RU" sz="2200" dirty="0"/>
              <a:t>технического взгляда на качество ПО, существует и оценка качества с позиции пользователя. Для этого аспекта качества иногда используют термин «</a:t>
            </a:r>
            <a:r>
              <a:rPr lang="ru-RU" sz="2200" dirty="0" err="1"/>
              <a:t>юзабилити</a:t>
            </a:r>
            <a:r>
              <a:rPr lang="ru-RU" sz="2200" dirty="0" smtClean="0"/>
              <a:t>»</a:t>
            </a:r>
            <a:r>
              <a:rPr lang="ru-RU" sz="2400" dirty="0"/>
              <a:t>  </a:t>
            </a:r>
            <a:r>
              <a:rPr lang="ru-RU" sz="2200" i="1" dirty="0">
                <a:cs typeface="Arial" pitchFamily="34" charset="0"/>
              </a:rPr>
              <a:t>(от английского </a:t>
            </a:r>
            <a:r>
              <a:rPr lang="ru-RU" sz="2200" b="1" i="1" dirty="0" err="1">
                <a:cs typeface="Arial" pitchFamily="34" charset="0"/>
              </a:rPr>
              <a:t>usability</a:t>
            </a:r>
            <a:r>
              <a:rPr lang="ru-RU" sz="2200" i="1" dirty="0">
                <a:cs typeface="Arial" pitchFamily="34" charset="0"/>
              </a:rPr>
              <a:t> — "удобство использования)</a:t>
            </a:r>
            <a:r>
              <a:rPr lang="ru-RU" sz="2200" dirty="0" smtClean="0"/>
              <a:t>. 	</a:t>
            </a:r>
          </a:p>
          <a:p>
            <a:r>
              <a:rPr lang="ru-RU" sz="2200" dirty="0"/>
              <a:t>	</a:t>
            </a:r>
            <a:r>
              <a:rPr lang="ru-RU" sz="2200" dirty="0" smtClean="0"/>
              <a:t>Довольно </a:t>
            </a:r>
            <a:r>
              <a:rPr lang="ru-RU" sz="2200" dirty="0"/>
              <a:t>сложно получить </a:t>
            </a:r>
            <a:r>
              <a:rPr lang="ru-RU" sz="2200" dirty="0" smtClean="0"/>
              <a:t>однозначную оценку </a:t>
            </a:r>
            <a:r>
              <a:rPr lang="ru-RU" sz="2200" dirty="0" err="1">
                <a:cs typeface="Arial" pitchFamily="34" charset="0"/>
              </a:rPr>
              <a:t>usability</a:t>
            </a:r>
            <a:r>
              <a:rPr lang="ru-RU" sz="2200" i="1" dirty="0">
                <a:cs typeface="Arial" pitchFamily="34" charset="0"/>
              </a:rPr>
              <a:t> </a:t>
            </a:r>
            <a:r>
              <a:rPr lang="ru-RU" sz="2200" dirty="0" smtClean="0"/>
              <a:t>для </a:t>
            </a:r>
            <a:r>
              <a:rPr lang="ru-RU" sz="2200" dirty="0"/>
              <a:t>заданного программного продукта.</a:t>
            </a:r>
          </a:p>
        </p:txBody>
      </p:sp>
      <p:pic>
        <p:nvPicPr>
          <p:cNvPr id="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000" y="3501008"/>
            <a:ext cx="7992000" cy="31968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1753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17642" y="269122"/>
            <a:ext cx="490871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/>
              <a:t>Наиболее важные из вопросов, </a:t>
            </a:r>
            <a:endParaRPr lang="ru-RU" sz="2400" dirty="0" smtClean="0"/>
          </a:p>
          <a:p>
            <a:r>
              <a:rPr lang="ru-RU" sz="2400" dirty="0" smtClean="0"/>
              <a:t>влияющие </a:t>
            </a:r>
            <a:r>
              <a:rPr lang="ru-RU" sz="2400" dirty="0"/>
              <a:t>на </a:t>
            </a:r>
            <a:r>
              <a:rPr lang="ru-RU" sz="2400" dirty="0" smtClean="0"/>
              <a:t>оценку</a:t>
            </a:r>
            <a:r>
              <a:rPr lang="ru-RU" sz="2400" dirty="0"/>
              <a:t> </a:t>
            </a:r>
            <a:r>
              <a:rPr lang="ru-RU" sz="2400" dirty="0" err="1" smtClean="0">
                <a:cs typeface="Arial" pitchFamily="34" charset="0"/>
              </a:rPr>
              <a:t>usability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6000" y="1329437"/>
            <a:ext cx="7992000" cy="53399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2200" dirty="0"/>
              <a:t>Является ли пользовательский </a:t>
            </a:r>
            <a:r>
              <a:rPr lang="ru-RU" sz="2200" dirty="0" smtClean="0"/>
              <a:t>интерфейс интуитивно </a:t>
            </a:r>
            <a:r>
              <a:rPr lang="ru-RU" sz="2200" dirty="0"/>
              <a:t>понятным</a:t>
            </a:r>
            <a:r>
              <a:rPr lang="ru-RU" sz="2200" dirty="0" smtClean="0"/>
              <a:t>?</a:t>
            </a:r>
            <a:endParaRPr lang="ru-RU" sz="2200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200" dirty="0"/>
              <a:t>Насколько просто выполнять простые, частые операции</a:t>
            </a:r>
            <a:r>
              <a:rPr lang="ru-RU" sz="2200" dirty="0" smtClean="0"/>
              <a:t>?</a:t>
            </a:r>
            <a:endParaRPr lang="ru-RU" sz="2200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200" dirty="0"/>
              <a:t>Насколько легко выполняются сложные операции</a:t>
            </a:r>
            <a:r>
              <a:rPr lang="ru-RU" sz="2200" dirty="0" smtClean="0"/>
              <a:t>?</a:t>
            </a:r>
            <a:endParaRPr lang="ru-RU" sz="2200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200" dirty="0"/>
              <a:t>Выдаёт ли программа понятные сообщения об ошибках</a:t>
            </a:r>
            <a:r>
              <a:rPr lang="ru-RU" sz="2200" dirty="0" smtClean="0"/>
              <a:t>?</a:t>
            </a:r>
            <a:endParaRPr lang="ru-RU" sz="2200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200" dirty="0"/>
              <a:t>Всегда ли программа ведёт себя так как ожидается</a:t>
            </a:r>
            <a:r>
              <a:rPr lang="ru-RU" sz="2200" dirty="0" smtClean="0"/>
              <a:t>?</a:t>
            </a:r>
            <a:endParaRPr lang="ru-RU" sz="2200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200" dirty="0"/>
              <a:t>Имеется ли </a:t>
            </a:r>
            <a:r>
              <a:rPr lang="ru-RU" sz="2200" dirty="0" smtClean="0"/>
              <a:t>документация и </a:t>
            </a:r>
            <a:r>
              <a:rPr lang="ru-RU" sz="2200" dirty="0"/>
              <a:t>насколько она </a:t>
            </a:r>
            <a:r>
              <a:rPr lang="ru-RU" sz="2200" dirty="0" smtClean="0"/>
              <a:t>полна?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200" dirty="0" smtClean="0"/>
              <a:t>Является </a:t>
            </a:r>
            <a:r>
              <a:rPr lang="ru-RU" sz="2200" dirty="0"/>
              <a:t>ли интерфейс пользователя </a:t>
            </a:r>
            <a:r>
              <a:rPr lang="ru-RU" sz="2200" dirty="0" err="1" smtClean="0"/>
              <a:t>самоописательным</a:t>
            </a:r>
            <a:r>
              <a:rPr lang="ru-RU" sz="2200" dirty="0" smtClean="0"/>
              <a:t> /</a:t>
            </a:r>
            <a:r>
              <a:rPr lang="ru-RU" sz="2200" dirty="0" err="1" smtClean="0"/>
              <a:t>самодокументирующим</a:t>
            </a:r>
            <a:r>
              <a:rPr lang="ru-RU" sz="2200" dirty="0" smtClean="0"/>
              <a:t>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200" dirty="0" smtClean="0"/>
              <a:t>Всегда </a:t>
            </a:r>
            <a:r>
              <a:rPr lang="ru-RU" sz="2200" dirty="0"/>
              <a:t>ли задержки с ответом программы являются приемлемыми?</a:t>
            </a:r>
          </a:p>
        </p:txBody>
      </p:sp>
    </p:spTree>
    <p:extLst>
      <p:ext uri="{BB962C8B-B14F-4D97-AF65-F5344CB8AC3E}">
        <p14:creationId xmlns:p14="http://schemas.microsoft.com/office/powerpoint/2010/main" xmlns="" val="61365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4165" y="188640"/>
            <a:ext cx="82956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Модель качества программного обеспечения</a:t>
            </a:r>
            <a:endParaRPr lang="ru-RU" sz="2800" b="1" dirty="0">
              <a:latin typeface="+mj-lt"/>
            </a:endParaRPr>
          </a:p>
        </p:txBody>
      </p:sp>
      <p:sp>
        <p:nvSpPr>
          <p:cNvPr id="3" name="CustomShape 2"/>
          <p:cNvSpPr/>
          <p:nvPr/>
        </p:nvSpPr>
        <p:spPr>
          <a:xfrm>
            <a:off x="576000" y="980728"/>
            <a:ext cx="7992000" cy="252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r>
              <a:rPr lang="ru-RU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На </a:t>
            </a:r>
            <a:r>
              <a:rPr lang="ru-RU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данный момент наиболее распространена и используется многоуровневая модель качества программного обеспечения, представленная в наборе стандартов </a:t>
            </a:r>
            <a:r>
              <a:rPr lang="ru-RU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ISO 9126</a:t>
            </a:r>
            <a:r>
              <a:rPr lang="ru-RU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 На верхнем уровне выделено 6 основных характеристик качества ПО, каждую из которых определяют набором атрибутов, имеющих соответствующие метрики для последующей оценки</a:t>
            </a:r>
          </a:p>
        </p:txBody>
      </p:sp>
      <p:pic>
        <p:nvPicPr>
          <p:cNvPr id="6146" name="Picture 2" descr="ÐÐ°ÑÑÐ¸Ð½ÐºÐ¸ Ð¿Ð¾ Ð·Ð°Ð¿ÑÐ¾ÑÑ ISO 91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8000" y="3694628"/>
            <a:ext cx="3708000" cy="304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000" y="4450805"/>
            <a:ext cx="1619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750" y="4431726"/>
            <a:ext cx="1619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57164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94" t="1393" r="2652" b="2090"/>
          <a:stretch/>
        </p:blipFill>
        <p:spPr>
          <a:xfrm>
            <a:off x="576000" y="9000"/>
            <a:ext cx="7992000" cy="6840000"/>
          </a:xfrm>
          <a:prstGeom prst="rect">
            <a:avLst/>
          </a:prstGeom>
          <a:ln>
            <a:noFill/>
          </a:ln>
        </p:spPr>
      </p:pic>
      <p:pic>
        <p:nvPicPr>
          <p:cNvPr id="3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58" y="80727"/>
            <a:ext cx="900000" cy="90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4408" y="61648"/>
            <a:ext cx="900000" cy="90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4224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57918"/>
            <a:ext cx="8280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Оценка качества ПО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5245" y="836712"/>
            <a:ext cx="8677233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/>
              <a:t>Качество ПО </a:t>
            </a:r>
            <a:r>
              <a:rPr lang="ru-RU" sz="2200" dirty="0" err="1" smtClean="0"/>
              <a:t>по</a:t>
            </a:r>
            <a:r>
              <a:rPr lang="ru-RU" sz="2200" dirty="0" smtClean="0"/>
              <a:t> ГОСТ 9126 – </a:t>
            </a:r>
            <a:r>
              <a:rPr lang="ru-RU" sz="2200" dirty="0"/>
              <a:t>это весь объем признаков и характеристик ПО для удовлетворения установленным потребностям.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56792" y="2638073"/>
            <a:ext cx="6030416" cy="430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dirty="0"/>
              <a:t>Оценка качества ПО проводится с позиций: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3811687"/>
            <a:ext cx="6480718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 smtClean="0"/>
              <a:t>Положительной </a:t>
            </a:r>
            <a:r>
              <a:rPr lang="ru-RU" sz="2200" dirty="0"/>
              <a:t>эффективности – адекватности характеристик по назначению, целям создания и применения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5755903"/>
            <a:ext cx="6480718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/>
              <a:t>Негативной позиции - возможного ущерба – риска от применения ПО </a:t>
            </a:r>
          </a:p>
        </p:txBody>
      </p:sp>
      <p:pic>
        <p:nvPicPr>
          <p:cNvPr id="2052" name="Picture 4" descr="Ð±Ð¾Ð»ÑÑÐ¾Ð¹ Ð¿Ð°Ð»ÐµÑ ÑÑÐºÐ¸, Ð²Ð½Ð¸Ð·, Ð½Ðµ, ÐºÐ°Ðº Ð·Ð½Ð°ÑÐ¾Ð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764" y="5639544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Ð±Ð¾Ð»ÑÑÐ¾Ð¹ Ð¿Ð°Ð»ÐµÑ ÑÑÐºÐ¸, Ð²Ð½Ð¸Ð·, Ð½Ðµ, ÐºÐ°Ðº Ð·Ð½Ð°ÑÐ¾Ð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591513">
            <a:off x="640122" y="3961619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68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8740" y="188640"/>
            <a:ext cx="6726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Оценочные характеристики качества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6000" y="1053088"/>
            <a:ext cx="7992000" cy="3477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 smtClean="0"/>
              <a:t>	Для </a:t>
            </a:r>
            <a:r>
              <a:rPr lang="ru-RU" sz="2200" dirty="0"/>
              <a:t>оценки различных свойств процесса создания программного </a:t>
            </a:r>
            <a:r>
              <a:rPr lang="ru-RU" sz="2200" dirty="0" smtClean="0"/>
              <a:t>продукта, </a:t>
            </a:r>
            <a:r>
              <a:rPr lang="ru-RU" sz="2200" b="1" dirty="0" smtClean="0"/>
              <a:t>применяются </a:t>
            </a:r>
            <a:r>
              <a:rPr lang="ru-RU" sz="2200" b="1" dirty="0"/>
              <a:t>количественные характеристики, называемые </a:t>
            </a:r>
            <a:r>
              <a:rPr lang="ru-RU" sz="2200" b="1" dirty="0" smtClean="0"/>
              <a:t>мерами.</a:t>
            </a:r>
          </a:p>
          <a:p>
            <a:endParaRPr lang="ru-RU" sz="2200" dirty="0"/>
          </a:p>
          <a:p>
            <a:r>
              <a:rPr lang="ru-RU" sz="2200" dirty="0" smtClean="0"/>
              <a:t>	Путем</a:t>
            </a:r>
            <a:r>
              <a:rPr lang="ru-RU" sz="2200" dirty="0"/>
              <a:t> </a:t>
            </a:r>
            <a:r>
              <a:rPr lang="ru-RU" sz="2200" b="1" dirty="0"/>
              <a:t>непосредственного измерения </a:t>
            </a:r>
            <a:r>
              <a:rPr lang="ru-RU" sz="2200" b="1" dirty="0" smtClean="0"/>
              <a:t>определяются</a:t>
            </a:r>
            <a:r>
              <a:rPr lang="ru-RU" sz="2200" b="1" dirty="0"/>
              <a:t> </a:t>
            </a:r>
            <a:r>
              <a:rPr lang="ru-RU" sz="2200" b="1" dirty="0" smtClean="0"/>
              <a:t>опорные свойства</a:t>
            </a:r>
            <a:r>
              <a:rPr lang="ru-RU" sz="2200" dirty="0" smtClean="0"/>
              <a:t>.</a:t>
            </a:r>
          </a:p>
          <a:p>
            <a:endParaRPr lang="ru-RU" sz="2200" dirty="0"/>
          </a:p>
          <a:p>
            <a:r>
              <a:rPr lang="ru-RU" sz="2200" dirty="0" smtClean="0"/>
              <a:t>	Остальные </a:t>
            </a:r>
            <a:r>
              <a:rPr lang="ru-RU" sz="2200" dirty="0"/>
              <a:t>свойства оцениваются путем вычисления функций от опорных значений. </a:t>
            </a:r>
            <a:r>
              <a:rPr lang="ru-RU" sz="2200" dirty="0" smtClean="0"/>
              <a:t>Такие функции</a:t>
            </a:r>
            <a:endParaRPr lang="ru-RU" sz="2200" dirty="0"/>
          </a:p>
          <a:p>
            <a:r>
              <a:rPr lang="ru-RU" sz="2200" b="1" dirty="0" smtClean="0"/>
              <a:t>называются </a:t>
            </a:r>
            <a:r>
              <a:rPr lang="ru-RU" sz="2200" b="1" dirty="0"/>
              <a:t>метриками.</a:t>
            </a:r>
            <a:endParaRPr lang="ru-RU" sz="2200" dirty="0"/>
          </a:p>
        </p:txBody>
      </p:sp>
      <p:sp>
        <p:nvSpPr>
          <p:cNvPr id="4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https://doitsmartly.ru/images/blog/QA-metrics---main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521"/>
          <a:stretch/>
        </p:blipFill>
        <p:spPr bwMode="auto">
          <a:xfrm>
            <a:off x="2222205" y="4797152"/>
            <a:ext cx="4699590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50346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08740" y="188640"/>
            <a:ext cx="67249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Размерно-ориентированные метрики</a:t>
            </a:r>
          </a:p>
        </p:txBody>
      </p:sp>
      <p:sp>
        <p:nvSpPr>
          <p:cNvPr id="7" name="CustomShape 2"/>
          <p:cNvSpPr/>
          <p:nvPr/>
        </p:nvSpPr>
        <p:spPr>
          <a:xfrm>
            <a:off x="576000" y="980728"/>
            <a:ext cx="7992000" cy="12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r>
              <a:rPr lang="ru-RU" sz="2400" dirty="0" smtClean="0"/>
              <a:t>	Размерно-ориентированные </a:t>
            </a:r>
            <a:r>
              <a:rPr lang="ru-RU" sz="2400" dirty="0"/>
              <a:t>метрики </a:t>
            </a:r>
            <a:r>
              <a:rPr lang="ru-RU" sz="2400" dirty="0" smtClean="0"/>
              <a:t>основаны </a:t>
            </a:r>
            <a:r>
              <a:rPr lang="ru-RU" sz="2400" dirty="0"/>
              <a:t>на </a:t>
            </a:r>
            <a:r>
              <a:rPr lang="ru-RU" sz="2400" b="1" dirty="0"/>
              <a:t>LOC-оценках</a:t>
            </a:r>
            <a:r>
              <a:rPr lang="ru-RU" sz="2400" dirty="0"/>
              <a:t>, т.е. на </a:t>
            </a:r>
            <a:r>
              <a:rPr lang="ru-RU" sz="2400" b="1" dirty="0"/>
              <a:t>количестве строк в текстах программ</a:t>
            </a:r>
            <a:r>
              <a:rPr lang="ru-RU" sz="2400" dirty="0"/>
              <a:t> (</a:t>
            </a:r>
            <a:r>
              <a:rPr lang="ru-RU" sz="2400" b="1" dirty="0" err="1"/>
              <a:t>Lines</a:t>
            </a:r>
            <a:r>
              <a:rPr lang="ru-RU" sz="2400" b="1" dirty="0"/>
              <a:t> </a:t>
            </a:r>
            <a:r>
              <a:rPr lang="ru-RU" sz="2400" b="1" dirty="0" err="1"/>
              <a:t>Of</a:t>
            </a:r>
            <a:r>
              <a:rPr lang="ru-RU" sz="2400" b="1" dirty="0"/>
              <a:t> </a:t>
            </a:r>
            <a:r>
              <a:rPr lang="ru-RU" sz="2400" b="1" dirty="0" err="1"/>
              <a:t>Code</a:t>
            </a:r>
            <a:r>
              <a:rPr lang="ru-RU" sz="2400" b="1" dirty="0"/>
              <a:t> (LOC)</a:t>
            </a:r>
            <a:r>
              <a:rPr lang="ru-RU" sz="2400" dirty="0"/>
              <a:t>).</a:t>
            </a:r>
            <a:endParaRPr lang="ru-RU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1260" y="2422049"/>
            <a:ext cx="74614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К числу размерно-ориентированных метрик относятся: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1362" y="3142129"/>
            <a:ext cx="2864887" cy="4308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200" dirty="0"/>
              <a:t>производительность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71800" y="4005064"/>
            <a:ext cx="1343638" cy="4308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200" dirty="0"/>
              <a:t>качество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48176" y="4942329"/>
            <a:ext cx="2808000" cy="4308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dirty="0"/>
              <a:t>удельная </a:t>
            </a:r>
            <a:r>
              <a:rPr lang="ru-RU" sz="2200" dirty="0" smtClean="0"/>
              <a:t>стоимость</a:t>
            </a:r>
            <a:endParaRPr lang="ru-RU" sz="2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508104" y="5878433"/>
            <a:ext cx="3055645" cy="4308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200" dirty="0"/>
              <a:t>документированность</a:t>
            </a:r>
          </a:p>
        </p:txBody>
      </p:sp>
      <p:cxnSp>
        <p:nvCxnSpPr>
          <p:cNvPr id="17" name="Прямая со стрелкой 16"/>
          <p:cNvCxnSpPr>
            <a:stCxn id="8" idx="2"/>
            <a:endCxn id="10" idx="3"/>
          </p:cNvCxnSpPr>
          <p:nvPr/>
        </p:nvCxnSpPr>
        <p:spPr>
          <a:xfrm flipH="1">
            <a:off x="3416249" y="2852936"/>
            <a:ext cx="1155751" cy="5046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8" idx="2"/>
            <a:endCxn id="11" idx="0"/>
          </p:cNvCxnSpPr>
          <p:nvPr/>
        </p:nvCxnSpPr>
        <p:spPr>
          <a:xfrm flipH="1">
            <a:off x="3443619" y="2852936"/>
            <a:ext cx="1128381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8" idx="2"/>
            <a:endCxn id="12" idx="0"/>
          </p:cNvCxnSpPr>
          <p:nvPr/>
        </p:nvCxnSpPr>
        <p:spPr>
          <a:xfrm>
            <a:off x="4572000" y="2852936"/>
            <a:ext cx="180176" cy="20893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8" idx="2"/>
            <a:endCxn id="13" idx="0"/>
          </p:cNvCxnSpPr>
          <p:nvPr/>
        </p:nvCxnSpPr>
        <p:spPr>
          <a:xfrm>
            <a:off x="4572000" y="2852936"/>
            <a:ext cx="2463927" cy="30254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2780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8740" y="188640"/>
            <a:ext cx="7415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Метрики производительности и качества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6000" y="1085835"/>
            <a:ext cx="7992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dirty="0" smtClean="0"/>
              <a:t>	Метрики </a:t>
            </a:r>
            <a:r>
              <a:rPr lang="ru-RU" sz="2400" dirty="0"/>
              <a:t>производительности и качества рассчитываются в виде следующих отношений: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76000" y="5488196"/>
            <a:ext cx="7992000" cy="67710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3B3B3B"/>
                </a:solidFill>
                <a:effectLst/>
                <a:cs typeface="Arial" pitchFamily="34" charset="0"/>
              </a:rPr>
              <a:t>где затраты измеряются в человеко-месяцах </a:t>
            </a:r>
            <a:b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3B3B3B"/>
                </a:solidFill>
                <a:effectLst/>
                <a:cs typeface="Arial" pitchFamily="34" charset="0"/>
              </a:rPr>
            </a:b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3B3B3B"/>
                </a:solidFill>
                <a:effectLst/>
                <a:cs typeface="Arial" pitchFamily="34" charset="0"/>
              </a:rPr>
              <a:t>(работа одного человека в течении месяца)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98000" y="4149080"/>
            <a:ext cx="6948000" cy="864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/>
            <a:r>
              <a:rPr lang="ru-RU" sz="2400" b="1" dirty="0">
                <a:latin typeface="Consolas"/>
              </a:rPr>
              <a:t>Производительность</a:t>
            </a:r>
            <a:r>
              <a:rPr lang="ru-RU" sz="2400" dirty="0">
                <a:latin typeface="Consolas"/>
              </a:rPr>
              <a:t> = </a:t>
            </a:r>
            <a:endParaRPr lang="ru-RU" sz="2400" dirty="0" smtClean="0">
              <a:latin typeface="Consolas"/>
            </a:endParaRPr>
          </a:p>
          <a:p>
            <a:pPr fontAlgn="base"/>
            <a:r>
              <a:rPr lang="ru-RU" sz="2400" dirty="0" smtClean="0">
                <a:latin typeface="Consolas"/>
              </a:rPr>
              <a:t>[</a:t>
            </a:r>
            <a:r>
              <a:rPr lang="ru-RU" sz="2400" dirty="0">
                <a:latin typeface="Consolas"/>
              </a:rPr>
              <a:t>число строк </a:t>
            </a:r>
            <a:r>
              <a:rPr lang="ru-RU" sz="2400" dirty="0" smtClean="0">
                <a:latin typeface="Consolas"/>
              </a:rPr>
              <a:t>кода (</a:t>
            </a:r>
            <a:r>
              <a:rPr lang="ru-RU" sz="2400" dirty="0" err="1" smtClean="0">
                <a:latin typeface="Consolas"/>
              </a:rPr>
              <a:t>тыс.LOC</a:t>
            </a:r>
            <a:r>
              <a:rPr lang="ru-RU" sz="2400" dirty="0" smtClean="0">
                <a:latin typeface="Consolas"/>
              </a:rPr>
              <a:t>)] / [</a:t>
            </a:r>
            <a:r>
              <a:rPr lang="ru-RU" sz="2400" dirty="0">
                <a:latin typeface="Consolas"/>
              </a:rPr>
              <a:t>Затраты]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98000" y="2598002"/>
            <a:ext cx="6948000" cy="864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2400" b="1" dirty="0"/>
              <a:t>Качество</a:t>
            </a:r>
            <a:r>
              <a:rPr lang="ru-RU" sz="2400" dirty="0"/>
              <a:t> = </a:t>
            </a:r>
            <a:endParaRPr lang="ru-RU" sz="2400" dirty="0" smtClean="0"/>
          </a:p>
          <a:p>
            <a:pPr fontAlgn="base"/>
            <a:r>
              <a:rPr lang="ru-RU" sz="2400" dirty="0" smtClean="0"/>
              <a:t>[</a:t>
            </a:r>
            <a:r>
              <a:rPr lang="ru-RU" sz="2400" dirty="0"/>
              <a:t>число ошибок] / [число строк </a:t>
            </a:r>
            <a:r>
              <a:rPr lang="ru-RU" sz="2400" dirty="0" smtClean="0"/>
              <a:t>кода (</a:t>
            </a:r>
            <a:r>
              <a:rPr lang="ru-RU" sz="2400" dirty="0" err="1" smtClean="0"/>
              <a:t>тыс.LOC</a:t>
            </a:r>
            <a:r>
              <a:rPr lang="ru-RU" sz="2400" dirty="0"/>
              <a:t>)]</a:t>
            </a:r>
            <a:endParaRPr lang="ru-RU" sz="2400" dirty="0"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01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97995" y="188640"/>
            <a:ext cx="79480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Метрики стоимости и документированности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0000" y="1232856"/>
            <a:ext cx="8424000" cy="864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2400" b="1" dirty="0"/>
              <a:t>Удельная Стоимость</a:t>
            </a:r>
            <a:r>
              <a:rPr lang="ru-RU" sz="2400" dirty="0"/>
              <a:t> = </a:t>
            </a:r>
            <a:endParaRPr lang="ru-RU" sz="2400" dirty="0" smtClean="0"/>
          </a:p>
          <a:p>
            <a:pPr fontAlgn="base"/>
            <a:r>
              <a:rPr lang="ru-RU" sz="2400" dirty="0" smtClean="0"/>
              <a:t>[</a:t>
            </a:r>
            <a:r>
              <a:rPr lang="ru-RU" sz="2400" dirty="0"/>
              <a:t>Стоимость в тыс. рублей] / [число строк </a:t>
            </a:r>
            <a:r>
              <a:rPr lang="ru-RU" sz="2400" dirty="0" smtClean="0"/>
              <a:t>кода (</a:t>
            </a:r>
            <a:r>
              <a:rPr lang="ru-RU" sz="2400" dirty="0" err="1" smtClean="0"/>
              <a:t>тыс.LOC</a:t>
            </a:r>
            <a:r>
              <a:rPr lang="ru-RU" sz="2400" dirty="0"/>
              <a:t>)]</a:t>
            </a:r>
            <a:endParaRPr lang="ru-RU" sz="2400" dirty="0">
              <a:latin typeface="Consola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0000" y="5265304"/>
            <a:ext cx="84240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2400" b="1" dirty="0"/>
              <a:t>Документированность</a:t>
            </a:r>
            <a:r>
              <a:rPr lang="ru-RU" sz="2400" dirty="0"/>
              <a:t> = </a:t>
            </a:r>
            <a:endParaRPr lang="ru-RU" sz="2400" dirty="0" smtClean="0"/>
          </a:p>
          <a:p>
            <a:pPr fontAlgn="base"/>
            <a:r>
              <a:rPr lang="ru-RU" sz="2400" dirty="0" smtClean="0"/>
              <a:t>[</a:t>
            </a:r>
            <a:r>
              <a:rPr lang="ru-RU" sz="2400" dirty="0"/>
              <a:t>число страниц документации] /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[</a:t>
            </a:r>
            <a:r>
              <a:rPr lang="ru-RU" sz="2400" dirty="0"/>
              <a:t>число строк </a:t>
            </a:r>
            <a:r>
              <a:rPr lang="ru-RU" sz="2400" dirty="0" smtClean="0"/>
              <a:t>кода (</a:t>
            </a:r>
            <a:r>
              <a:rPr lang="ru-RU" sz="2400" dirty="0" err="1" smtClean="0"/>
              <a:t>тыс.LOC</a:t>
            </a:r>
            <a:r>
              <a:rPr lang="ru-RU" sz="2400" dirty="0"/>
              <a:t>)]</a:t>
            </a:r>
            <a:endParaRPr lang="ru-RU" sz="2400" dirty="0">
              <a:latin typeface="Consolas"/>
            </a:endParaRPr>
          </a:p>
        </p:txBody>
      </p:sp>
      <p:pic>
        <p:nvPicPr>
          <p:cNvPr id="11266" name="Picture 2" descr="ÐÐ°ÑÑÐ¸Ð½ÐºÐ¸ Ð¿Ð¾ Ð·Ð°Ð¿ÑÐ¾ÑÑ Ð´ÐµÐ½ÑÐ³Ð¸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189" b="13091"/>
          <a:stretch/>
        </p:blipFill>
        <p:spPr bwMode="auto">
          <a:xfrm>
            <a:off x="2286000" y="2451023"/>
            <a:ext cx="4572000" cy="256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186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7744" y="188640"/>
            <a:ext cx="650851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/>
              <a:t>Достоинства и недостатки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Размерно-ориентированные </a:t>
            </a:r>
            <a:r>
              <a:rPr lang="ru-RU" sz="2800" b="1" dirty="0"/>
              <a:t>метрик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77790" y="1239143"/>
            <a:ext cx="218842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/>
              <a:t>Достоинства: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8000" y="1939479"/>
            <a:ext cx="53280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200" dirty="0"/>
              <a:t>основаны на объективных </a:t>
            </a:r>
            <a:r>
              <a:rPr lang="ru-RU" sz="2200" dirty="0" smtClean="0"/>
              <a:t>данных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dirty="0" smtClean="0"/>
              <a:t>просты и легко вычислимы</a:t>
            </a: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57941" y="3140968"/>
            <a:ext cx="202811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/>
              <a:t>Недостатки: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08000" y="3861048"/>
            <a:ext cx="5328000" cy="1785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200" dirty="0"/>
              <a:t>зависят от языка </a:t>
            </a:r>
            <a:r>
              <a:rPr lang="ru-RU" sz="2200" dirty="0" smtClean="0"/>
              <a:t>программирования</a:t>
            </a:r>
            <a:endParaRPr lang="ru-RU" sz="22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dirty="0"/>
              <a:t>трудновыполнимы на начальной стадии </a:t>
            </a:r>
            <a:r>
              <a:rPr lang="ru-RU" sz="2200" dirty="0" smtClean="0"/>
              <a:t>проекта</a:t>
            </a:r>
            <a:endParaRPr lang="ru-RU" sz="22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dirty="0"/>
              <a:t>не приспособлены к непроцедурным языкам </a:t>
            </a:r>
            <a:r>
              <a:rPr lang="ru-RU" sz="2200" dirty="0" smtClean="0"/>
              <a:t>программирования</a:t>
            </a:r>
            <a:r>
              <a:rPr lang="ru-RU" sz="2200" baseline="30000" dirty="0" smtClean="0"/>
              <a:t>*</a:t>
            </a:r>
            <a:endParaRPr lang="ru-RU" sz="2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5890046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/>
              <a:t>*Это декларативные </a:t>
            </a:r>
            <a:r>
              <a:rPr lang="ru-RU" i="1" dirty="0"/>
              <a:t>языки. То есть когда в языке описывается не как получить, а что получить, а </a:t>
            </a:r>
            <a:r>
              <a:rPr lang="ru-RU" i="1" dirty="0" smtClean="0"/>
              <a:t>уж как получать </a:t>
            </a:r>
            <a:r>
              <a:rPr lang="ru-RU" i="1" dirty="0"/>
              <a:t>- программа решает самостоятельно. Классический язык такого типа - </a:t>
            </a:r>
            <a:r>
              <a:rPr lang="ru-RU" i="1" dirty="0" err="1"/>
              <a:t>Prolog</a:t>
            </a:r>
            <a:r>
              <a:rPr lang="ru-RU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0102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0133" y="293747"/>
            <a:ext cx="780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Вычисление размерно-ориентированных метрик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для </a:t>
            </a:r>
            <a:r>
              <a:rPr lang="ru-RU" sz="2400" b="1" dirty="0"/>
              <a:t>каждого </a:t>
            </a:r>
            <a:r>
              <a:rPr lang="ru-RU" sz="2400" b="1" dirty="0" smtClean="0"/>
              <a:t>из проектов:</a:t>
            </a:r>
            <a:endParaRPr lang="ru-RU" sz="2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71111117"/>
              </p:ext>
            </p:extLst>
          </p:nvPr>
        </p:nvGraphicFramePr>
        <p:xfrm>
          <a:off x="395536" y="1772816"/>
          <a:ext cx="8352928" cy="408982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84176"/>
                <a:gridCol w="1296144"/>
                <a:gridCol w="1296144"/>
                <a:gridCol w="792088"/>
                <a:gridCol w="1224136"/>
                <a:gridCol w="1224136"/>
                <a:gridCol w="936104"/>
              </a:tblGrid>
              <a:tr h="109589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/>
                      </a:r>
                      <a:br>
                        <a:rPr lang="ru-RU" sz="2000" dirty="0" smtClean="0"/>
                      </a:br>
                      <a:r>
                        <a:rPr lang="ru-RU" sz="2000" dirty="0" smtClean="0"/>
                        <a:t>Проект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Затраты,</a:t>
                      </a:r>
                    </a:p>
                    <a:p>
                      <a:pPr algn="ctr"/>
                      <a:r>
                        <a:rPr lang="ru-RU" sz="2000" dirty="0" smtClean="0"/>
                        <a:t>чел.- мес.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/>
                        <a:t>Стоимо-сть</a:t>
                      </a:r>
                      <a:r>
                        <a:rPr lang="ru-RU" sz="2000" dirty="0" smtClean="0"/>
                        <a:t>, </a:t>
                      </a:r>
                      <a:br>
                        <a:rPr lang="ru-RU" sz="2000" dirty="0" smtClean="0"/>
                      </a:br>
                      <a:r>
                        <a:rPr lang="ru-RU" sz="2000" dirty="0" smtClean="0"/>
                        <a:t>тыс. р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тыс. </a:t>
                      </a:r>
                      <a:r>
                        <a:rPr lang="en-US" sz="2000" dirty="0" smtClean="0"/>
                        <a:t>LOC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/>
                        <a:t>Прогр</a:t>
                      </a:r>
                      <a:r>
                        <a:rPr lang="ru-RU" sz="2000" dirty="0" smtClean="0"/>
                        <a:t>. док-ты, страниц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/>
                      </a:r>
                      <a:br>
                        <a:rPr lang="ru-RU" sz="2000" dirty="0" smtClean="0"/>
                      </a:br>
                      <a:r>
                        <a:rPr lang="ru-RU" sz="2000" dirty="0" smtClean="0"/>
                        <a:t>Ошибки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/>
                      </a:r>
                      <a:br>
                        <a:rPr lang="ru-RU" sz="2000" dirty="0" smtClean="0"/>
                      </a:br>
                      <a:r>
                        <a:rPr lang="ru-RU" sz="2000" dirty="0" smtClean="0"/>
                        <a:t>Люди</a:t>
                      </a:r>
                      <a:endParaRPr lang="ru-RU" sz="2000" dirty="0"/>
                    </a:p>
                  </a:txBody>
                  <a:tcPr/>
                </a:tc>
              </a:tr>
              <a:tr h="994044">
                <a:tc>
                  <a:txBody>
                    <a:bodyPr/>
                    <a:lstStyle/>
                    <a:p>
                      <a:pPr algn="ctr"/>
                      <a:endParaRPr lang="ru-RU" sz="2000" baseline="0" dirty="0" smtClean="0"/>
                    </a:p>
                    <a:p>
                      <a:pPr algn="ctr"/>
                      <a:r>
                        <a:rPr lang="ru-RU" sz="2000" baseline="0" dirty="0" smtClean="0"/>
                        <a:t>«Продажи»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24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168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12,1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365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29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/>
                </a:tc>
              </a:tr>
              <a:tr h="99404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АИС</a:t>
                      </a:r>
                    </a:p>
                    <a:p>
                      <a:pPr algn="ctr"/>
                      <a:r>
                        <a:rPr lang="ru-RU" sz="2000" dirty="0" smtClean="0"/>
                        <a:t>«Банк-онлайн»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62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440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27,2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1224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86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5</a:t>
                      </a:r>
                      <a:endParaRPr lang="ru-RU" sz="2000" dirty="0"/>
                    </a:p>
                  </a:txBody>
                  <a:tcPr/>
                </a:tc>
              </a:tr>
              <a:tr h="994044"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«Отчеты»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43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314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20,2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1050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64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6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51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0102" y="188640"/>
            <a:ext cx="57038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Оформление расчета </a:t>
            </a:r>
            <a:br>
              <a:rPr lang="ru-RU" sz="2400" b="1" dirty="0" smtClean="0"/>
            </a:br>
            <a:r>
              <a:rPr lang="ru-RU" sz="2400" b="1" dirty="0" smtClean="0"/>
              <a:t>размерно-ориентированных метрик:</a:t>
            </a:r>
            <a:endParaRPr lang="ru-RU" sz="24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39674175"/>
              </p:ext>
            </p:extLst>
          </p:nvPr>
        </p:nvGraphicFramePr>
        <p:xfrm>
          <a:off x="847571" y="1268760"/>
          <a:ext cx="7448868" cy="2376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274"/>
                <a:gridCol w="723104"/>
                <a:gridCol w="787381"/>
                <a:gridCol w="878438"/>
                <a:gridCol w="835587"/>
                <a:gridCol w="907005"/>
                <a:gridCol w="549916"/>
                <a:gridCol w="1746163"/>
              </a:tblGrid>
              <a:tr h="118813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Проект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Trebuchet MS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Затраты, чел.- мес.</a:t>
                      </a:r>
                      <a:endParaRPr lang="ru-RU" sz="1000" b="1" i="0" u="none" strike="noStrike">
                        <a:solidFill>
                          <a:srgbClr val="FFFFFF"/>
                        </a:solidFill>
                        <a:effectLst/>
                        <a:latin typeface="Trebuchet MS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Стоимо-сть, 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тыс. р</a:t>
                      </a:r>
                      <a:endParaRPr lang="ru-RU" sz="1000" b="1" i="0" u="none" strike="noStrike">
                        <a:solidFill>
                          <a:srgbClr val="FFFFFF"/>
                        </a:solidFill>
                        <a:effectLst/>
                        <a:latin typeface="Trebuchet MS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тыс. </a:t>
                      </a:r>
                      <a:r>
                        <a:rPr lang="en-US" sz="1000" u="none" strike="noStrike">
                          <a:effectLst/>
                        </a:rPr>
                        <a:t>LOC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Trebuchet MS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Прогр. док-ты, страниц</a:t>
                      </a:r>
                      <a:endParaRPr lang="ru-RU" sz="1000" b="1" i="0" u="none" strike="noStrike">
                        <a:solidFill>
                          <a:srgbClr val="FFFFFF"/>
                        </a:solidFill>
                        <a:effectLst/>
                        <a:latin typeface="Trebuchet MS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Ошибки</a:t>
                      </a:r>
                      <a:endParaRPr lang="ru-RU" sz="1000" b="1" i="0" u="none" strike="noStrike">
                        <a:solidFill>
                          <a:srgbClr val="FFFFFF"/>
                        </a:solidFill>
                        <a:effectLst/>
                        <a:latin typeface="Trebuchet MS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Люди</a:t>
                      </a:r>
                      <a:endParaRPr lang="ru-RU" sz="1000" b="1" i="0" u="none" strike="noStrike">
                        <a:solidFill>
                          <a:srgbClr val="FFFFFF"/>
                        </a:solidFill>
                        <a:effectLst/>
                        <a:latin typeface="Trebuchet MS"/>
                      </a:endParaRPr>
                    </a:p>
                  </a:txBody>
                  <a:tcPr marL="4603" marR="4603" marT="4603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ИСХОДНЫЕ 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>ДАННЫЕ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03" marR="4603" marT="4603" marB="0" anchor="ctr"/>
                </a:tc>
              </a:tr>
              <a:tr h="3960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«Продажи»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24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168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12,1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365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29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4603" marR="4603" marT="460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60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«Банк-онлайн»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27,2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1224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4603" marR="4603" marT="460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60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«Отчеты»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43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314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20,2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1050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64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4603" marR="4603" marT="460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24863791"/>
              </p:ext>
            </p:extLst>
          </p:nvPr>
        </p:nvGraphicFramePr>
        <p:xfrm>
          <a:off x="847568" y="4149080"/>
          <a:ext cx="7448873" cy="2186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009"/>
                <a:gridCol w="723625"/>
                <a:gridCol w="787948"/>
                <a:gridCol w="879070"/>
                <a:gridCol w="836189"/>
                <a:gridCol w="3200032"/>
              </a:tblGrid>
              <a:tr h="102506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Проект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Качество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Производи-</a:t>
                      </a:r>
                      <a:br>
                        <a:rPr lang="ru-RU" sz="900" u="none" strike="noStrike">
                          <a:effectLst/>
                        </a:rPr>
                      </a:br>
                      <a:r>
                        <a:rPr lang="ru-RU" sz="900" u="none" strike="noStrike">
                          <a:effectLst/>
                        </a:rPr>
                        <a:t>тельность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onsolas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Удельная</a:t>
                      </a:r>
                      <a:br>
                        <a:rPr lang="ru-RU" sz="900" u="none" strike="noStrike">
                          <a:effectLst/>
                        </a:rPr>
                      </a:br>
                      <a:r>
                        <a:rPr lang="ru-RU" sz="900" u="none" strike="noStrike">
                          <a:effectLst/>
                        </a:rPr>
                        <a:t>Стоимость,</a:t>
                      </a:r>
                      <a:br>
                        <a:rPr lang="ru-RU" sz="900" u="none" strike="noStrike">
                          <a:effectLst/>
                        </a:rPr>
                      </a:br>
                      <a:r>
                        <a:rPr lang="ru-RU" sz="900" u="none" strike="noStrike">
                          <a:effectLst/>
                        </a:rPr>
                        <a:t>тыс. р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</a:rPr>
                        <a:t>Документи</a:t>
                      </a:r>
                      <a:r>
                        <a:rPr lang="ru-RU" sz="900" u="none" strike="noStrike" dirty="0">
                          <a:effectLst/>
                        </a:rPr>
                        <a:t>-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 err="1">
                          <a:effectLst/>
                        </a:rPr>
                        <a:t>рованность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4603" marR="4603" marT="4603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РЕЗУЛЬТАТЫ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03" marR="4603" marT="4603" marB="0" anchor="ctr"/>
                </a:tc>
              </a:tr>
              <a:tr h="3870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«Продажи»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2,40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0,50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13,88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30,17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4603" marR="4603" marT="460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70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«Банк-онлайн»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3,16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0,44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16,18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45,00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4603" marR="4603" marT="460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70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«Отчеты»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3,17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0,47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15,54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51,98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4603" marR="4603" marT="460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6014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0102" y="188640"/>
            <a:ext cx="57038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Анализ результатов расчета </a:t>
            </a:r>
            <a:br>
              <a:rPr lang="ru-RU" sz="2400" b="1" dirty="0" smtClean="0"/>
            </a:br>
            <a:r>
              <a:rPr lang="ru-RU" sz="2400" b="1" dirty="0" smtClean="0"/>
              <a:t>размерно-ориентированных метрик:</a:t>
            </a:r>
            <a:endParaRPr lang="ru-RU" sz="2400" b="1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05959168"/>
              </p:ext>
            </p:extLst>
          </p:nvPr>
        </p:nvGraphicFramePr>
        <p:xfrm>
          <a:off x="791585" y="1019637"/>
          <a:ext cx="7668847" cy="3526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75416702"/>
              </p:ext>
            </p:extLst>
          </p:nvPr>
        </p:nvGraphicFramePr>
        <p:xfrm>
          <a:off x="847569" y="4437112"/>
          <a:ext cx="7448872" cy="100811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018925"/>
                <a:gridCol w="723972"/>
                <a:gridCol w="788326"/>
                <a:gridCol w="879492"/>
                <a:gridCol w="836591"/>
                <a:gridCol w="906307"/>
                <a:gridCol w="547001"/>
                <a:gridCol w="761511"/>
                <a:gridCol w="986747"/>
              </a:tblGrid>
              <a:tr h="49995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Качество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rebuchet MS"/>
                      </a:endParaRPr>
                    </a:p>
                  </a:txBody>
                  <a:tcPr marL="4603" marR="4603" marT="46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tx1"/>
                          </a:solidFill>
                          <a:effectLst/>
                        </a:rPr>
                        <a:t>Производительность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Consolas"/>
                      </a:endParaRPr>
                    </a:p>
                  </a:txBody>
                  <a:tcPr marL="4603" marR="4603" marT="46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tx1"/>
                          </a:solidFill>
                          <a:effectLst/>
                        </a:rPr>
                        <a:t>Удельная Стоимость,</a:t>
                      </a:r>
                      <a:br>
                        <a:rPr lang="ru-RU" sz="900" b="1" u="none" strike="noStrike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900" b="1" u="none" strike="noStrike">
                          <a:solidFill>
                            <a:schemeClr val="tx1"/>
                          </a:solidFill>
                          <a:effectLst/>
                        </a:rPr>
                        <a:t>тыс. р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Trebuchet MS"/>
                      </a:endParaRPr>
                    </a:p>
                  </a:txBody>
                  <a:tcPr marL="4603" marR="4603" marT="46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tx1"/>
                          </a:solidFill>
                          <a:effectLst/>
                        </a:rPr>
                        <a:t>Документи-</a:t>
                      </a:r>
                      <a:br>
                        <a:rPr lang="ru-RU" sz="900" b="1" u="none" strike="noStrike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900" b="1" u="none" strike="noStrike">
                          <a:solidFill>
                            <a:schemeClr val="tx1"/>
                          </a:solidFill>
                          <a:effectLst/>
                        </a:rPr>
                        <a:t>рованность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Trebuchet MS"/>
                      </a:endParaRPr>
                    </a:p>
                  </a:txBody>
                  <a:tcPr marL="4603" marR="4603" marT="46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АНАЛИЗ</a:t>
                      </a:r>
                      <a:b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РЕЗУЛЬТАТОВ</a:t>
                      </a:r>
                      <a:b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(позитив)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603" marR="4603" marT="4603" marB="0" anchor="ctr"/>
                </a:tc>
              </a:tr>
              <a:tr h="2540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tx1"/>
                          </a:solidFill>
                          <a:effectLst/>
                        </a:rPr>
                        <a:t>Лучшее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tx1"/>
                          </a:solidFill>
                          <a:effectLst/>
                        </a:rPr>
                        <a:t>Проект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tx1"/>
                          </a:solidFill>
                          <a:effectLst/>
                        </a:rPr>
                        <a:t>Лучшая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tx1"/>
                          </a:solidFill>
                          <a:effectLst/>
                        </a:rPr>
                        <a:t>Проект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tx1"/>
                          </a:solidFill>
                          <a:effectLst/>
                        </a:rPr>
                        <a:t>Лучшая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tx1"/>
                          </a:solidFill>
                          <a:effectLst/>
                        </a:rPr>
                        <a:t>Проект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tx1"/>
                          </a:solidFill>
                          <a:effectLst/>
                        </a:rPr>
                        <a:t>Лучшая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tx1"/>
                          </a:solidFill>
                          <a:effectLst/>
                        </a:rPr>
                        <a:t>Проект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603" marR="4603" marT="460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0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tx1"/>
                          </a:solidFill>
                          <a:effectLst/>
                        </a:rPr>
                        <a:t>2,40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tx1"/>
                          </a:solidFill>
                          <a:effectLst/>
                        </a:rPr>
                        <a:t>«Продажи»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0,50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tx1"/>
                          </a:solidFill>
                          <a:effectLst/>
                        </a:rPr>
                        <a:t>«Продажи»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tx1"/>
                          </a:solidFill>
                          <a:effectLst/>
                        </a:rPr>
                        <a:t>13,88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tx1"/>
                          </a:solidFill>
                          <a:effectLst/>
                        </a:rPr>
                        <a:t>«Продажи»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tx1"/>
                          </a:solidFill>
                          <a:effectLst/>
                        </a:rPr>
                        <a:t>51,98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«Отчеты»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603" marR="4603" marT="460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0687065"/>
              </p:ext>
            </p:extLst>
          </p:nvPr>
        </p:nvGraphicFramePr>
        <p:xfrm>
          <a:off x="847564" y="5661249"/>
          <a:ext cx="7448872" cy="93610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018925"/>
                <a:gridCol w="723973"/>
                <a:gridCol w="788325"/>
                <a:gridCol w="879493"/>
                <a:gridCol w="836590"/>
                <a:gridCol w="906306"/>
                <a:gridCol w="547001"/>
                <a:gridCol w="761511"/>
                <a:gridCol w="986748"/>
              </a:tblGrid>
              <a:tr h="46270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Качество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rebuchet MS"/>
                      </a:endParaRPr>
                    </a:p>
                  </a:txBody>
                  <a:tcPr marL="4603" marR="4603" marT="46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Производительность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onsolas"/>
                      </a:endParaRPr>
                    </a:p>
                  </a:txBody>
                  <a:tcPr marL="4603" marR="4603" marT="46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Удельная Стоимость,</a:t>
                      </a:r>
                      <a:b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тыс. р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rebuchet MS"/>
                      </a:endParaRPr>
                    </a:p>
                  </a:txBody>
                  <a:tcPr marL="4603" marR="4603" marT="46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</a:rPr>
                        <a:t>Документи-</a:t>
                      </a:r>
                      <a:b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</a:rPr>
                        <a:t>рованность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Trebuchet MS"/>
                      </a:endParaRPr>
                    </a:p>
                  </a:txBody>
                  <a:tcPr marL="4603" marR="4603" marT="46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АНАЛИЗ</a:t>
                      </a:r>
                      <a:b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РЕЗУЛЬТАТОВ</a:t>
                      </a:r>
                      <a:b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(негатив)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603" marR="4603" marT="4603" marB="0" anchor="ctr"/>
                </a:tc>
              </a:tr>
              <a:tr h="2366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</a:rPr>
                        <a:t>Худшее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</a:rPr>
                        <a:t>Проект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</a:rPr>
                        <a:t>Худшая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</a:rPr>
                        <a:t>Проект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</a:rPr>
                        <a:t>Худшая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</a:rPr>
                        <a:t>Проект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</a:rPr>
                        <a:t>Худшая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</a:rPr>
                        <a:t>Проект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603" marR="4603" marT="460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66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</a:rPr>
                        <a:t>3,17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</a:rPr>
                        <a:t>«Отчеты»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</a:rPr>
                        <a:t>0,44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</a:rPr>
                        <a:t>«Банк-онлайн»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</a:rPr>
                        <a:t>16,18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</a:rPr>
                        <a:t>«Банк-онлайн»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</a:rPr>
                        <a:t>30,17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603" marR="4603" marT="46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«Продажи»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603" marR="4603" marT="460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2649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2431" y="188640"/>
            <a:ext cx="577914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Самостоятельно вычислите </a:t>
            </a:r>
          </a:p>
          <a:p>
            <a:pPr algn="ctr"/>
            <a:r>
              <a:rPr lang="ru-RU" sz="2400" b="1" dirty="0" smtClean="0"/>
              <a:t>размерно-ориентированные метрики</a:t>
            </a:r>
          </a:p>
          <a:p>
            <a:pPr algn="ctr"/>
            <a:r>
              <a:rPr lang="ru-RU" sz="2400" b="1" dirty="0" smtClean="0"/>
              <a:t>и</a:t>
            </a:r>
            <a:r>
              <a:rPr lang="ru-RU" sz="2400" b="1" dirty="0" smtClean="0"/>
              <a:t> проведите анализ результатов</a:t>
            </a:r>
            <a:r>
              <a:rPr lang="ru-RU" sz="2400" b="1" dirty="0" smtClean="0"/>
              <a:t>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для </a:t>
            </a:r>
            <a:r>
              <a:rPr lang="ru-RU" sz="2400" b="1" dirty="0"/>
              <a:t>каждого </a:t>
            </a:r>
            <a:r>
              <a:rPr lang="ru-RU" sz="2400" b="1" dirty="0" smtClean="0"/>
              <a:t>проекта:</a:t>
            </a:r>
            <a:endParaRPr lang="ru-RU" sz="24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71111117"/>
              </p:ext>
            </p:extLst>
          </p:nvPr>
        </p:nvGraphicFramePr>
        <p:xfrm>
          <a:off x="395536" y="1916832"/>
          <a:ext cx="8352928" cy="461861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84176"/>
                <a:gridCol w="1296144"/>
                <a:gridCol w="1296144"/>
                <a:gridCol w="792088"/>
                <a:gridCol w="1224136"/>
                <a:gridCol w="1224136"/>
                <a:gridCol w="936104"/>
              </a:tblGrid>
              <a:tr h="99573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/>
                      </a:r>
                      <a:br>
                        <a:rPr lang="ru-RU" sz="2000" dirty="0" smtClean="0"/>
                      </a:br>
                      <a:r>
                        <a:rPr lang="ru-RU" sz="2000" dirty="0" smtClean="0"/>
                        <a:t>Проект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Затраты,</a:t>
                      </a:r>
                    </a:p>
                    <a:p>
                      <a:pPr algn="ctr"/>
                      <a:r>
                        <a:rPr lang="ru-RU" sz="2000" dirty="0" smtClean="0"/>
                        <a:t>чел.- мес.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/>
                        <a:t>Стоимо-сть</a:t>
                      </a:r>
                      <a:r>
                        <a:rPr lang="ru-RU" sz="2000" dirty="0" smtClean="0"/>
                        <a:t>, </a:t>
                      </a:r>
                      <a:br>
                        <a:rPr lang="ru-RU" sz="2000" dirty="0" smtClean="0"/>
                      </a:br>
                      <a:r>
                        <a:rPr lang="ru-RU" sz="2000" dirty="0" smtClean="0"/>
                        <a:t>тыс. р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тыс. </a:t>
                      </a:r>
                      <a:r>
                        <a:rPr lang="en-US" sz="2000" dirty="0" smtClean="0"/>
                        <a:t>LOC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/>
                        <a:t>Прогр</a:t>
                      </a:r>
                      <a:r>
                        <a:rPr lang="ru-RU" sz="2000" dirty="0" smtClean="0"/>
                        <a:t>. док-ты, страниц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/>
                      </a:r>
                      <a:br>
                        <a:rPr lang="ru-RU" sz="2000" dirty="0" smtClean="0"/>
                      </a:br>
                      <a:r>
                        <a:rPr lang="ru-RU" sz="2000" dirty="0" smtClean="0"/>
                        <a:t>Ошибки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/>
                      </a:r>
                      <a:br>
                        <a:rPr lang="ru-RU" sz="2000" dirty="0" smtClean="0"/>
                      </a:br>
                      <a:r>
                        <a:rPr lang="ru-RU" sz="2000" dirty="0" smtClean="0"/>
                        <a:t>Люди</a:t>
                      </a:r>
                      <a:endParaRPr lang="ru-RU" sz="2000" dirty="0"/>
                    </a:p>
                  </a:txBody>
                  <a:tcPr/>
                </a:tc>
              </a:tr>
              <a:tr h="903194">
                <a:tc>
                  <a:txBody>
                    <a:bodyPr/>
                    <a:lstStyle/>
                    <a:p>
                      <a:pPr algn="ctr"/>
                      <a:endParaRPr lang="ru-RU" sz="2000" baseline="0" dirty="0" smtClean="0"/>
                    </a:p>
                    <a:p>
                      <a:pPr algn="ctr"/>
                      <a:r>
                        <a:rPr lang="ru-RU" sz="2000" baseline="0" dirty="0" smtClean="0"/>
                        <a:t>«</a:t>
                      </a:r>
                      <a:r>
                        <a:rPr lang="en-US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Texter</a:t>
                      </a:r>
                      <a:r>
                        <a:rPr lang="ru-RU" sz="2000" baseline="0" dirty="0" smtClean="0"/>
                        <a:t>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21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100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12,2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278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22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</a:tr>
              <a:tr h="903194"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«</a:t>
                      </a:r>
                      <a:r>
                        <a:rPr lang="en-US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Magictext</a:t>
                      </a:r>
                      <a:r>
                        <a:rPr lang="ru-RU" sz="2000" dirty="0" smtClean="0"/>
                        <a:t>»</a:t>
                      </a:r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34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250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24,3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560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40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6</a:t>
                      </a:r>
                      <a:endParaRPr lang="ru-RU" sz="2000" dirty="0"/>
                    </a:p>
                  </a:txBody>
                  <a:tcPr/>
                </a:tc>
              </a:tr>
              <a:tr h="903194"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«</a:t>
                      </a:r>
                      <a:r>
                        <a:rPr lang="en-US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Protext</a:t>
                      </a:r>
                      <a:r>
                        <a:rPr lang="ru-RU" sz="2000" dirty="0" smtClean="0"/>
                        <a:t>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33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310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22,6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420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54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5</a:t>
                      </a:r>
                      <a:endParaRPr lang="ru-RU" sz="2000" dirty="0"/>
                    </a:p>
                  </a:txBody>
                  <a:tcPr/>
                </a:tc>
              </a:tr>
              <a:tr h="903194"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«</a:t>
                      </a:r>
                      <a:r>
                        <a:rPr lang="en-US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TurboText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26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160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15,5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330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29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3224" y="188640"/>
            <a:ext cx="791755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/>
              <a:t>Функционально-ориентированные метрики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(</a:t>
            </a:r>
            <a:r>
              <a:rPr lang="en-US" sz="2800" b="1" dirty="0"/>
              <a:t>FP-</a:t>
            </a:r>
            <a:r>
              <a:rPr lang="ru-RU" sz="2800" b="1" dirty="0"/>
              <a:t>оценки)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6000" y="1268760"/>
            <a:ext cx="7992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dirty="0" smtClean="0"/>
              <a:t>	Исходят</a:t>
            </a:r>
            <a:r>
              <a:rPr lang="ru-RU" sz="2400" dirty="0"/>
              <a:t> </a:t>
            </a:r>
            <a:r>
              <a:rPr lang="ru-RU" sz="2400" b="1" dirty="0"/>
              <a:t>не из размера программного продукта, а из его функциональности</a:t>
            </a:r>
            <a:r>
              <a:rPr lang="ru-RU" sz="2400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07020" y="2348880"/>
            <a:ext cx="17299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/>
              <a:t>Оценивают: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90000" y="3140968"/>
            <a:ext cx="5364000" cy="31854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  <a:buFont typeface="Wingdings" pitchFamily="2" charset="2"/>
              <a:buChar char="q"/>
            </a:pPr>
            <a:r>
              <a:rPr lang="ru-RU" sz="2200" dirty="0"/>
              <a:t>характер пользовательского интерфейса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q"/>
            </a:pPr>
            <a:r>
              <a:rPr lang="ru-RU" sz="2200" dirty="0"/>
              <a:t>сложность выполняемой обработки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q"/>
            </a:pPr>
            <a:r>
              <a:rPr lang="ru-RU" sz="2200" dirty="0"/>
              <a:t>распространенность используемой конфигурации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q"/>
            </a:pPr>
            <a:r>
              <a:rPr lang="ru-RU" sz="2200" dirty="0"/>
              <a:t>степень сложности инсталляции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q"/>
            </a:pPr>
            <a:r>
              <a:rPr lang="ru-RU" sz="2200" dirty="0"/>
              <a:t>условия эксплуатации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q"/>
            </a:pPr>
            <a:r>
              <a:rPr lang="ru-RU" sz="2200" dirty="0"/>
              <a:t>степень модифицируемости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222132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57918"/>
            <a:ext cx="8280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Характеристики качества ПО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124744"/>
            <a:ext cx="7560839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b="1" dirty="0"/>
              <a:t>Функциональность</a:t>
            </a:r>
            <a:r>
              <a:rPr lang="ru-RU" sz="2200" dirty="0"/>
              <a:t> (</a:t>
            </a:r>
            <a:r>
              <a:rPr lang="en-US" sz="2200" i="1" dirty="0"/>
              <a:t>Functionality</a:t>
            </a:r>
            <a:r>
              <a:rPr lang="en-US" sz="2200" dirty="0"/>
              <a:t>). </a:t>
            </a:r>
            <a:r>
              <a:rPr lang="ru-RU" sz="2200" dirty="0"/>
              <a:t>Функции, которые реализуют установленные или предполагаемые потребности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31639" y="3140968"/>
            <a:ext cx="7560839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b="1" dirty="0"/>
              <a:t>Надежность</a:t>
            </a:r>
            <a:r>
              <a:rPr lang="ru-RU" sz="2200" dirty="0"/>
              <a:t> (</a:t>
            </a:r>
            <a:r>
              <a:rPr lang="en-US" sz="2200" i="1" dirty="0"/>
              <a:t>Reliability</a:t>
            </a:r>
            <a:r>
              <a:rPr lang="en-US" sz="2200" dirty="0"/>
              <a:t>). </a:t>
            </a:r>
            <a:r>
              <a:rPr lang="ru-RU" sz="2200" dirty="0"/>
              <a:t>Способность ПО сохранять свой уровень функционирования при установленных условиях за установленный период времени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5179839"/>
            <a:ext cx="7560838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b="1" dirty="0" smtClean="0"/>
              <a:t>Практичность</a:t>
            </a:r>
            <a:r>
              <a:rPr lang="ru-RU" sz="2200" dirty="0" smtClean="0"/>
              <a:t> (</a:t>
            </a:r>
            <a:r>
              <a:rPr lang="en-US" sz="2200" i="1" dirty="0"/>
              <a:t>Usability</a:t>
            </a:r>
            <a:r>
              <a:rPr lang="en-US" sz="2200" dirty="0"/>
              <a:t>)</a:t>
            </a:r>
            <a:r>
              <a:rPr lang="ru-RU" sz="2200" dirty="0"/>
              <a:t>. Объем работ для использования предполагаемыми пользователями</a:t>
            </a:r>
          </a:p>
        </p:txBody>
      </p:sp>
      <p:pic>
        <p:nvPicPr>
          <p:cNvPr id="4098" name="Picture 2" descr="ÐÐ°ÑÑÐ¸Ð½ÐºÐ¸ Ð¿Ð¾ Ð·Ð°Ð¿ÑÐ¾ÑÑ Ð¤ÑÐ½ÐºÑÐ¸Ð¾Ð½Ð°Ð»ÑÐ½Ð¾ÑÑÑ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24744"/>
            <a:ext cx="140108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vatars.mds.yandex.net/get-zen_doc/1108048/pub_5c80d5ae23bade00b4160b8f_5c80d64ead1d9200b381a957/scale_6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3123552"/>
            <a:ext cx="1329072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moneyandyou.ru/wp-content/uploads/2017/08/nejremesln2ici3-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24" t="14334" r="13267" b="5874"/>
          <a:stretch/>
        </p:blipFill>
        <p:spPr bwMode="auto">
          <a:xfrm>
            <a:off x="27046" y="5049312"/>
            <a:ext cx="1463257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103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7599" y="188640"/>
            <a:ext cx="4988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FP</a:t>
            </a:r>
            <a:r>
              <a:rPr lang="ru-RU" sz="2800" b="1" dirty="0" smtClean="0"/>
              <a:t> </a:t>
            </a:r>
            <a:r>
              <a:rPr lang="en-US" sz="2800" b="1" i="1" dirty="0" smtClean="0"/>
              <a:t>(</a:t>
            </a:r>
            <a:r>
              <a:rPr lang="en-US" sz="2800" b="1" i="1" dirty="0"/>
              <a:t>Function Points)</a:t>
            </a:r>
            <a:r>
              <a:rPr lang="en-US" sz="2800" b="1" dirty="0" smtClean="0"/>
              <a:t>-</a:t>
            </a:r>
            <a:r>
              <a:rPr lang="ru-RU" sz="2800" b="1" dirty="0"/>
              <a:t>оценки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6000" y="980728"/>
            <a:ext cx="79920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dirty="0" smtClean="0"/>
              <a:t>	Вместо </a:t>
            </a:r>
            <a:r>
              <a:rPr lang="ru-RU" sz="2400" dirty="0"/>
              <a:t>количества строк в текстах </a:t>
            </a:r>
            <a:r>
              <a:rPr lang="ru-RU" sz="2400" dirty="0" smtClean="0"/>
              <a:t>используется </a:t>
            </a:r>
            <a:r>
              <a:rPr lang="ru-RU" sz="2400" dirty="0"/>
              <a:t>количество функциональных указателей (</a:t>
            </a:r>
            <a:r>
              <a:rPr lang="ru-RU" sz="2400" dirty="0" err="1"/>
              <a:t>Function</a:t>
            </a:r>
            <a:r>
              <a:rPr lang="ru-RU" sz="2400" dirty="0"/>
              <a:t> </a:t>
            </a:r>
            <a:r>
              <a:rPr lang="ru-RU" sz="2400" dirty="0" err="1"/>
              <a:t>Points</a:t>
            </a:r>
            <a:r>
              <a:rPr lang="ru-RU" sz="2400" dirty="0"/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6000" y="2708920"/>
            <a:ext cx="78120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en-US" sz="2400" b="1" dirty="0" smtClean="0"/>
              <a:t>FP</a:t>
            </a:r>
            <a:r>
              <a:rPr lang="ru-RU" sz="2400" b="1" dirty="0" smtClean="0"/>
              <a:t> </a:t>
            </a:r>
            <a:r>
              <a:rPr lang="en-US" sz="2400" dirty="0" smtClean="0"/>
              <a:t>=</a:t>
            </a:r>
            <a:r>
              <a:rPr lang="ru-RU" sz="2400" dirty="0" smtClean="0"/>
              <a:t> </a:t>
            </a:r>
            <a:r>
              <a:rPr lang="en-US" sz="2400" dirty="0" smtClean="0"/>
              <a:t>UI</a:t>
            </a:r>
            <a:r>
              <a:rPr lang="ru-RU" sz="2400" dirty="0" smtClean="0"/>
              <a:t> </a:t>
            </a:r>
            <a:r>
              <a:rPr lang="en-US" sz="2400" dirty="0" smtClean="0"/>
              <a:t>*</a:t>
            </a:r>
            <a:r>
              <a:rPr lang="ru-RU" sz="2400" dirty="0" smtClean="0"/>
              <a:t> </a:t>
            </a:r>
            <a:r>
              <a:rPr lang="en-US" sz="2400" dirty="0" smtClean="0"/>
              <a:t>(</a:t>
            </a:r>
            <a:r>
              <a:rPr lang="ru-RU" sz="2400" dirty="0" smtClean="0"/>
              <a:t> </a:t>
            </a:r>
            <a:r>
              <a:rPr lang="en-US" sz="2400" dirty="0" smtClean="0"/>
              <a:t>0.65</a:t>
            </a:r>
            <a:r>
              <a:rPr lang="ru-RU" sz="2400" dirty="0" smtClean="0"/>
              <a:t> </a:t>
            </a:r>
            <a:r>
              <a:rPr lang="en-US" sz="2400" dirty="0" smtClean="0"/>
              <a:t>+</a:t>
            </a:r>
            <a:r>
              <a:rPr lang="ru-RU" sz="2400" dirty="0" smtClean="0"/>
              <a:t> </a:t>
            </a:r>
            <a:r>
              <a:rPr lang="en-US" sz="2400" dirty="0" smtClean="0"/>
              <a:t>0.01</a:t>
            </a:r>
            <a:r>
              <a:rPr lang="ru-RU" sz="2400" dirty="0" smtClean="0"/>
              <a:t> </a:t>
            </a:r>
            <a:r>
              <a:rPr lang="en-US" sz="2400" dirty="0" smtClean="0"/>
              <a:t>*</a:t>
            </a:r>
            <a:r>
              <a:rPr lang="ru-RU" sz="2400" dirty="0" smtClean="0"/>
              <a:t> </a:t>
            </a:r>
            <a:r>
              <a:rPr lang="en-US" sz="2400" dirty="0" smtClean="0"/>
              <a:t>E</a:t>
            </a:r>
            <a:r>
              <a:rPr lang="ru-RU" sz="2400" dirty="0" smtClean="0"/>
              <a:t> </a:t>
            </a:r>
            <a:r>
              <a:rPr lang="en-US" sz="2400" dirty="0" smtClean="0"/>
              <a:t>[</a:t>
            </a:r>
            <a:r>
              <a:rPr lang="ru-RU" sz="2400" dirty="0" smtClean="0"/>
              <a:t> </a:t>
            </a:r>
            <a:r>
              <a:rPr lang="en-US" sz="2400" dirty="0" smtClean="0"/>
              <a:t>F(i)</a:t>
            </a:r>
            <a:r>
              <a:rPr lang="ru-RU" sz="2400" dirty="0" smtClean="0"/>
              <a:t> </a:t>
            </a:r>
            <a:r>
              <a:rPr lang="en-US" sz="2400" dirty="0" smtClean="0"/>
              <a:t>]</a:t>
            </a:r>
            <a:r>
              <a:rPr lang="ru-RU" sz="2400" dirty="0" smtClean="0"/>
              <a:t> </a:t>
            </a:r>
            <a:r>
              <a:rPr lang="en-US" sz="2400" dirty="0" smtClean="0"/>
              <a:t>)</a:t>
            </a:r>
            <a:endParaRPr lang="ru-RU" sz="2400" dirty="0">
              <a:latin typeface="Consola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6000" y="3645024"/>
            <a:ext cx="7992000" cy="2880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200" b="1" dirty="0" smtClean="0"/>
              <a:t>UI</a:t>
            </a:r>
            <a:r>
              <a:rPr lang="ru-RU" sz="2200" dirty="0"/>
              <a:t> - оценка сложности пользовательского интерфейса</a:t>
            </a:r>
            <a:r>
              <a:rPr lang="ru-RU" sz="2200" dirty="0" smtClean="0"/>
              <a:t>,</a:t>
            </a:r>
            <a:br>
              <a:rPr lang="ru-RU" sz="2200" dirty="0" smtClean="0"/>
            </a:br>
            <a:endParaRPr lang="ru-RU" sz="2200" dirty="0"/>
          </a:p>
          <a:p>
            <a:r>
              <a:rPr lang="ru-RU" sz="2200" b="1" dirty="0"/>
              <a:t>F(i)</a:t>
            </a:r>
            <a:r>
              <a:rPr lang="ru-RU" sz="2200" dirty="0"/>
              <a:t> ("эф </a:t>
            </a:r>
            <a:r>
              <a:rPr lang="ru-RU" sz="2200" dirty="0" err="1"/>
              <a:t>итое</a:t>
            </a:r>
            <a:r>
              <a:rPr lang="ru-RU" sz="2200" dirty="0"/>
              <a:t>") – коэффициенты регулировки сложности, основанные на эмпирической оценке ряда системных параметров и принимающие целые значения в диапазоне от 0 до 5</a:t>
            </a:r>
            <a:r>
              <a:rPr lang="ru-RU" sz="2200" dirty="0" smtClean="0"/>
              <a:t>.</a:t>
            </a:r>
            <a:br>
              <a:rPr lang="ru-RU" sz="2200" dirty="0" smtClean="0"/>
            </a:br>
            <a:endParaRPr lang="ru-RU" sz="2200" dirty="0"/>
          </a:p>
          <a:p>
            <a:r>
              <a:rPr lang="ru-RU" sz="2200" b="1" dirty="0"/>
              <a:t>E[F(i</a:t>
            </a:r>
            <a:r>
              <a:rPr lang="ru-RU" sz="2200" b="1" dirty="0" smtClean="0"/>
              <a:t>)</a:t>
            </a:r>
            <a:r>
              <a:rPr lang="en-US" sz="2200" b="1" dirty="0" smtClean="0"/>
              <a:t>]</a:t>
            </a:r>
            <a:r>
              <a:rPr lang="en-US" sz="2000" dirty="0" smtClean="0"/>
              <a:t> </a:t>
            </a:r>
            <a:r>
              <a:rPr lang="ru-RU" sz="2200" b="1" dirty="0"/>
              <a:t> </a:t>
            </a:r>
            <a:r>
              <a:rPr lang="ru-RU" sz="2200" dirty="0"/>
              <a:t>- сумма всех коэффициентов по i параметру</a:t>
            </a:r>
            <a:r>
              <a:rPr lang="ru-RU" sz="2200" dirty="0" smtClean="0"/>
              <a:t>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212727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9552" y="2710779"/>
            <a:ext cx="65" cy="597499"/>
          </a:xfrm>
          <a:prstGeom prst="rect">
            <a:avLst/>
          </a:prstGeom>
          <a:solidFill>
            <a:srgbClr val="FEFF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5870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6000" y="404664"/>
            <a:ext cx="7992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dirty="0" smtClean="0"/>
              <a:t>К </a:t>
            </a:r>
            <a:r>
              <a:rPr lang="ru-RU" sz="2400" dirty="0"/>
              <a:t>числу параметров, учитываемых коэффициентами регулирования сложности относятся: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4506" y="1674315"/>
            <a:ext cx="7533918" cy="430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/>
              <a:t>объем используемых средств передачи </a:t>
            </a:r>
            <a:r>
              <a:rPr lang="ru-RU" sz="2200" dirty="0" smtClean="0"/>
              <a:t>данных</a:t>
            </a: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4506" y="2638073"/>
            <a:ext cx="7533918" cy="430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/>
              <a:t>степень </a:t>
            </a:r>
            <a:r>
              <a:rPr lang="ru-RU" sz="2200" dirty="0" err="1"/>
              <a:t>распределенности</a:t>
            </a:r>
            <a:r>
              <a:rPr lang="ru-RU" sz="2200" dirty="0"/>
              <a:t> </a:t>
            </a:r>
            <a:r>
              <a:rPr lang="ru-RU" sz="2200" dirty="0" smtClean="0"/>
              <a:t>обработки</a:t>
            </a:r>
            <a:endParaRPr lang="ru-RU" sz="2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4506" y="3595663"/>
            <a:ext cx="7533918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/>
              <a:t>степень распространенности используемой аппаратной платформы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64916" y="4870321"/>
            <a:ext cx="7513099" cy="430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/>
              <a:t>степень жесткости требований к производительности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70887" y="5806425"/>
            <a:ext cx="7507128" cy="430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/>
              <a:t>частота выполнения транзакций</a:t>
            </a:r>
          </a:p>
        </p:txBody>
      </p:sp>
    </p:spTree>
    <p:extLst>
      <p:ext uri="{BB962C8B-B14F-4D97-AF65-F5344CB8AC3E}">
        <p14:creationId xmlns:p14="http://schemas.microsoft.com/office/powerpoint/2010/main" xmlns="" val="25121503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5041" y="1629961"/>
            <a:ext cx="7533918" cy="430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/>
              <a:t>процент информации, вводимой в режиме </a:t>
            </a:r>
            <a:r>
              <a:rPr lang="ru-RU" sz="2200" dirty="0" err="1"/>
              <a:t>on-line</a:t>
            </a:r>
            <a:endParaRPr lang="ru-RU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6000" y="332656"/>
            <a:ext cx="7992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dirty="0" smtClean="0"/>
              <a:t>	При расчетах параметров коэффициента </a:t>
            </a:r>
            <a:r>
              <a:rPr lang="ru-RU" sz="2400" dirty="0"/>
              <a:t>регулирования сложности </a:t>
            </a:r>
            <a:r>
              <a:rPr lang="ru-RU" sz="2400" dirty="0" smtClean="0"/>
              <a:t>учитывают: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05041" y="2564904"/>
            <a:ext cx="7533918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/>
              <a:t>сложность обработки данных, наличие значительной логической и математической обработки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5041" y="3862209"/>
            <a:ext cx="7533918" cy="430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/>
              <a:t>легкость инсталляции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05041" y="4797152"/>
            <a:ext cx="7533918" cy="430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/>
              <a:t>степень переносимости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05041" y="5806425"/>
            <a:ext cx="7533918" cy="430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/>
              <a:t>степень модифицируемости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29875077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9134" y="188640"/>
            <a:ext cx="75857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/>
              <a:t>Достоинства и недостатки </a:t>
            </a:r>
            <a:endParaRPr lang="ru-RU" sz="2800" b="1" dirty="0" smtClean="0"/>
          </a:p>
          <a:p>
            <a:r>
              <a:rPr lang="ru-RU" sz="2800" b="1" dirty="0"/>
              <a:t>Функционально-ориентированных метрик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77790" y="1383159"/>
            <a:ext cx="218842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/>
              <a:t>Достоинства: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08000" y="2126466"/>
            <a:ext cx="5328000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200" dirty="0"/>
              <a:t>не зависят от выбора языка </a:t>
            </a:r>
            <a:r>
              <a:rPr lang="ru-RU" sz="2200" dirty="0" smtClean="0"/>
              <a:t>программирования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dirty="0"/>
              <a:t>вычисляются на любой стадии проекта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57941" y="4119463"/>
            <a:ext cx="202811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/>
              <a:t>Недостатки: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08000" y="4841284"/>
            <a:ext cx="5328000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200" dirty="0"/>
              <a:t>используют не прямые, а косвенные </a:t>
            </a:r>
            <a:r>
              <a:rPr lang="ru-RU" sz="2200" dirty="0" smtClean="0"/>
              <a:t>измерения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dirty="0"/>
              <a:t>основаны на субъективных </a:t>
            </a:r>
            <a:r>
              <a:rPr lang="ru-RU" sz="2200" dirty="0" smtClean="0"/>
              <a:t>оценках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1032058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859359"/>
            <a:ext cx="7560838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b="1" dirty="0"/>
              <a:t>Эффективность</a:t>
            </a:r>
            <a:r>
              <a:rPr lang="ru-RU" sz="2200" dirty="0"/>
              <a:t> (</a:t>
            </a:r>
            <a:r>
              <a:rPr lang="en-US" sz="2200" i="1" dirty="0"/>
              <a:t>Efficiencies</a:t>
            </a:r>
            <a:r>
              <a:rPr lang="en-US" sz="2200" dirty="0"/>
              <a:t>). </a:t>
            </a:r>
            <a:r>
              <a:rPr lang="ru-RU" sz="2200" dirty="0"/>
              <a:t>Соотношение между качеством функционирования и используемыми ресурсами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3140968"/>
            <a:ext cx="7560838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b="1" dirty="0" err="1"/>
              <a:t>Сопровождаемость</a:t>
            </a:r>
            <a:r>
              <a:rPr lang="ru-RU" sz="2200" dirty="0"/>
              <a:t> </a:t>
            </a:r>
            <a:r>
              <a:rPr lang="en-US" sz="2200" dirty="0"/>
              <a:t>(</a:t>
            </a:r>
            <a:r>
              <a:rPr lang="en-US" sz="2200" i="1" dirty="0"/>
              <a:t>Maintainability</a:t>
            </a:r>
            <a:r>
              <a:rPr lang="en-US" sz="2200" dirty="0"/>
              <a:t>). </a:t>
            </a:r>
            <a:r>
              <a:rPr lang="ru-RU" sz="2200" dirty="0"/>
              <a:t>Работы для проведения модификации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30656" y="5035823"/>
            <a:ext cx="7561821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b="1" dirty="0"/>
              <a:t>Мобильность</a:t>
            </a:r>
            <a:r>
              <a:rPr lang="ru-RU" sz="2200" dirty="0"/>
              <a:t> (</a:t>
            </a:r>
            <a:r>
              <a:rPr lang="en-US" sz="2200" i="1" dirty="0"/>
              <a:t>Portability</a:t>
            </a:r>
            <a:r>
              <a:rPr lang="en-US" sz="2200" dirty="0"/>
              <a:t>). </a:t>
            </a:r>
            <a:r>
              <a:rPr lang="ru-RU" sz="2200" dirty="0"/>
              <a:t>Способность ПО быть перенесенным из одного </a:t>
            </a:r>
            <a:r>
              <a:rPr lang="ru-RU" sz="2200" dirty="0" smtClean="0"/>
              <a:t>окружения в </a:t>
            </a:r>
            <a:r>
              <a:rPr lang="ru-RU" sz="2200" dirty="0"/>
              <a:t>другое</a:t>
            </a:r>
          </a:p>
        </p:txBody>
      </p:sp>
      <p:sp>
        <p:nvSpPr>
          <p:cNvPr id="5" name="AutoShape 2" descr="https://www.nastroy.net/pic/images/post/963498-15240420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www.nastroy.net/pic/images/post/963498-152404201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s://www.nastroy.net/pic/images/post/963498-152404201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8" descr="https://crashsite.ru/assets/components/gallery/connector.php?action=web/phpthumb&amp;ctx=web&amp;w=1600&amp;h=2000&amp;zc=0&amp;far=&amp;q=90&amp;src=%2Fassets%2Fgallery%2F32%2F7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4" y="900303"/>
            <a:ext cx="1362838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itd2.mycdn.me/image?id=859421975719&amp;t=20&amp;plc=WEB&amp;tkn=*Nwitec0VCtZNRsUDIPOKwMiJ12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4" y="3091416"/>
            <a:ext cx="135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goldnotebookservisi.com/wp-content/uploads/2014/11/Data-transfer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360" y="4941280"/>
            <a:ext cx="1296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469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4624"/>
            <a:ext cx="8280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Надежность ПО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1541" y="692696"/>
            <a:ext cx="8280918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/>
              <a:t>– свойство объекта сохранять во времени  в установленных пределах значения всех </a:t>
            </a:r>
            <a:r>
              <a:rPr lang="ru-RU" sz="2200" dirty="0" smtClean="0"/>
              <a:t>параметров, выполняя </a:t>
            </a:r>
            <a:r>
              <a:rPr lang="ru-RU" sz="2200" dirty="0"/>
              <a:t>требуемые функции в заданных условиях </a:t>
            </a:r>
            <a:r>
              <a:rPr lang="ru-RU" sz="2200" dirty="0" smtClean="0"/>
              <a:t>применения</a:t>
            </a: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916832"/>
            <a:ext cx="82809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/>
              <a:t>Надежность </a:t>
            </a:r>
            <a:r>
              <a:rPr lang="ru-RU" sz="2200" b="1" dirty="0" smtClean="0"/>
              <a:t>ПО включает:</a:t>
            </a:r>
            <a:endParaRPr lang="ru-RU" sz="2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2348880"/>
            <a:ext cx="6876762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b="1" dirty="0"/>
              <a:t>Безотказность</a:t>
            </a:r>
            <a:r>
              <a:rPr lang="ru-RU" sz="2200" dirty="0"/>
              <a:t> – сохранение работоспособности в течении некоторого времени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35695" y="3226624"/>
            <a:ext cx="6876763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200" b="1" dirty="0"/>
              <a:t>Долговечность</a:t>
            </a:r>
            <a:r>
              <a:rPr lang="ru-RU" sz="2200" dirty="0"/>
              <a:t> - сохранение работоспособности до наступления </a:t>
            </a:r>
            <a:r>
              <a:rPr lang="ru-RU" sz="2200" dirty="0" smtClean="0"/>
              <a:t>несоответствия параметров ПО современным </a:t>
            </a:r>
            <a:r>
              <a:rPr lang="ru-RU" sz="2200" dirty="0"/>
              <a:t>условиям </a:t>
            </a:r>
            <a:r>
              <a:rPr lang="ru-RU" sz="2200" dirty="0" smtClean="0"/>
              <a:t>эксплуатации</a:t>
            </a:r>
            <a:endParaRPr lang="ru-RU" sz="2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4437112"/>
            <a:ext cx="6876762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b="1" dirty="0"/>
              <a:t>Ремонтопригодность</a:t>
            </a:r>
            <a:r>
              <a:rPr lang="ru-RU" sz="2200" dirty="0"/>
              <a:t> – приспособленность  к восстановлению работоспособности </a:t>
            </a:r>
            <a:r>
              <a:rPr lang="ru-RU" sz="2200" dirty="0" smtClean="0"/>
              <a:t>после отказа или повреждения</a:t>
            </a:r>
            <a:endParaRPr lang="ru-RU" sz="2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5678084"/>
            <a:ext cx="6876762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b="1" dirty="0" err="1"/>
              <a:t>Сохраняемость</a:t>
            </a:r>
            <a:r>
              <a:rPr lang="ru-RU" sz="2200" dirty="0"/>
              <a:t> – способность выполнять требуемые функции после хранения </a:t>
            </a:r>
            <a:r>
              <a:rPr lang="ru-RU" sz="2200" dirty="0" smtClean="0"/>
              <a:t>и\или между </a:t>
            </a:r>
            <a:r>
              <a:rPr lang="ru-RU" sz="2200" dirty="0"/>
              <a:t>запусками программы</a:t>
            </a:r>
          </a:p>
        </p:txBody>
      </p:sp>
      <p:pic>
        <p:nvPicPr>
          <p:cNvPr id="6146" name="Picture 2" descr="ÐÐ°ÑÑÐ¸Ð½ÐºÐ¸ Ð¿Ð¾ Ð·Ð°Ð¿ÑÐ¾ÑÑ ÑÐ¾ÑÑÐ°Ð½Ð¸ÑÑ Ð¸ÐºÐ¾Ð½Ðº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648" y="5805264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ÐÐ°ÑÑÐ¸Ð½ÐºÐ¸ Ð¿Ð¾ Ð·Ð°Ð¿ÑÐ¾ÑÑ ÐµÑÐ¾Ñ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648" y="2276872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ÐÐ°ÑÑÐ¸Ð½ÐºÐ¸ Ð¿Ð¾ Ð·Ð°Ð¿ÑÐ¾ÑÑ ÐÐ¾Ð»Ð³Ð¾Ð²ÐµÑÐ½Ð¾ÑÑÑ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786" y="3316830"/>
            <a:ext cx="99487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ÐÐ°ÑÑÐ¸Ð½ÐºÐ¸ Ð¿Ð¾ Ð·Ð°Ð¿ÑÐ¾ÑÑ ÐºÐ¾Ð¼Ð¿ÑÑÑÐµÑ Ð¸ ÐºÐ»ÑÑ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944" t="39968" r="1787" b="-1"/>
          <a:stretch/>
        </p:blipFill>
        <p:spPr bwMode="auto">
          <a:xfrm>
            <a:off x="208513" y="4573108"/>
            <a:ext cx="115914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699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57918"/>
            <a:ext cx="8280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Риски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1541" y="764704"/>
            <a:ext cx="8280918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 smtClean="0"/>
              <a:t> - характеризуют </a:t>
            </a:r>
            <a:r>
              <a:rPr lang="ru-RU" sz="2200" dirty="0"/>
              <a:t>возможные негативные  последствия (ущерб) при функционировании ПО или при его внедрении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1541" y="1700808"/>
            <a:ext cx="8280918" cy="2123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 smtClean="0"/>
              <a:t>	Существует </a:t>
            </a:r>
            <a:r>
              <a:rPr lang="ru-RU" sz="2200" dirty="0"/>
              <a:t>национальный стандарт РФ «Менеджмент риска, Метод анализа видов и последствий отказов»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ГОСТ </a:t>
            </a:r>
            <a:r>
              <a:rPr lang="ru-RU" sz="2200" b="1" dirty="0"/>
              <a:t>51901.12 2007</a:t>
            </a:r>
            <a:r>
              <a:rPr lang="ru-RU" sz="2200" dirty="0"/>
              <a:t> и является модифицированным по отношению к международному  стандарту </a:t>
            </a:r>
            <a:r>
              <a:rPr lang="ru-RU" sz="2200" b="1" dirty="0"/>
              <a:t>МЭК 60812:2006</a:t>
            </a:r>
            <a:r>
              <a:rPr lang="ru-RU" sz="2200" dirty="0"/>
              <a:t> «Методы анализа надежности систем» (</a:t>
            </a:r>
            <a:r>
              <a:rPr lang="en-US" sz="2200" i="1" dirty="0"/>
              <a:t>FMEA - Failure Mode and Effects Analysis</a:t>
            </a:r>
            <a:r>
              <a:rPr lang="en-US" sz="2200" dirty="0"/>
              <a:t>)</a:t>
            </a:r>
            <a:endParaRPr lang="ru-RU" sz="2200" dirty="0"/>
          </a:p>
        </p:txBody>
      </p:sp>
      <p:pic>
        <p:nvPicPr>
          <p:cNvPr id="5122" name="Picture 2" descr="Ð­Ð¼Ð±Ð»ÐµÐ¼Ð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4" y="4005064"/>
            <a:ext cx="255924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03849" y="3946704"/>
            <a:ext cx="5508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*</a:t>
            </a:r>
            <a:r>
              <a:rPr lang="ru-RU" b="1" i="1" dirty="0" smtClean="0"/>
              <a:t>ГОСТ</a:t>
            </a:r>
            <a:r>
              <a:rPr lang="ru-RU" i="1" dirty="0" smtClean="0"/>
              <a:t> </a:t>
            </a:r>
            <a:r>
              <a:rPr lang="ru-RU" i="1" dirty="0"/>
              <a:t>– это аббревиатура от термина «</a:t>
            </a:r>
            <a:r>
              <a:rPr lang="ru-RU" b="1" i="1" dirty="0"/>
              <a:t>государственный общесоюзный стандарт</a:t>
            </a:r>
            <a:r>
              <a:rPr lang="ru-RU" i="1" dirty="0" smtClean="0"/>
              <a:t>», а с 1992 </a:t>
            </a:r>
            <a:r>
              <a:rPr lang="ru-RU" i="1" dirty="0"/>
              <a:t>года по наши дни </a:t>
            </a:r>
            <a:r>
              <a:rPr lang="ru-RU" b="1" i="1" dirty="0"/>
              <a:t>«</a:t>
            </a:r>
            <a:r>
              <a:rPr lang="ru-RU" i="1" dirty="0"/>
              <a:t>ГОСТ</a:t>
            </a:r>
            <a:r>
              <a:rPr lang="ru-RU" b="1" i="1" dirty="0"/>
              <a:t>» </a:t>
            </a:r>
            <a:r>
              <a:rPr lang="ru-RU" i="1" dirty="0" smtClean="0"/>
              <a:t>обозначает</a:t>
            </a:r>
            <a:r>
              <a:rPr lang="ru-RU" b="1" i="1" dirty="0" smtClean="0"/>
              <a:t> </a:t>
            </a:r>
            <a:r>
              <a:rPr lang="ru-RU" b="1" i="1" dirty="0"/>
              <a:t>«межгосударственный стандарт»</a:t>
            </a:r>
            <a:endParaRPr lang="ru-RU" i="1" dirty="0"/>
          </a:p>
        </p:txBody>
      </p:sp>
      <p:sp>
        <p:nvSpPr>
          <p:cNvPr id="6" name="AutoShape 4" descr="ÐÐ°ÑÑÐ¸Ð½ÐºÐ¸ Ð¿Ð¾ Ð·Ð°Ð¿ÑÐ¾ÑÑ ÑÑÐ°Ð½Ð´Ð°ÑÑ ÐÐ­Ð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ÐÐ°ÑÑÐ¸Ð½ÐºÐ¸ Ð¿Ð¾ Ð·Ð°Ð¿ÑÐ¾ÑÑ ÑÑÐ°Ð½Ð´Ð°ÑÑ ÐÐ­Ð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ÐÐ°ÑÑÐ¸Ð½ÐºÐ¸ Ð¿Ð¾ Ð·Ð°Ð¿ÑÐ¾ÑÑ ÑÑÐ°Ð½Ð´Ð°ÑÑ ÐÐ­Ð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0" name="Picture 10" descr="ÐÐ°ÑÑÐ¸Ð½ÐºÐ¸ Ð¿Ð¾ Ð·Ð°Ð¿ÑÐ¾ÑÑ ÑÑÐ°Ð½Ð´Ð°ÑÑ ÐÐ­Ð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768" y="5373360"/>
            <a:ext cx="1296000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03849" y="5264040"/>
            <a:ext cx="55086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*МЭК</a:t>
            </a:r>
            <a:r>
              <a:rPr lang="ru-RU" i="1" dirty="0" smtClean="0"/>
              <a:t> - </a:t>
            </a:r>
            <a:r>
              <a:rPr lang="ru-RU" b="1" i="1" dirty="0" smtClean="0"/>
              <a:t>Международная </a:t>
            </a:r>
            <a:r>
              <a:rPr lang="ru-RU" b="1" i="1" dirty="0"/>
              <a:t>электротехническая комиссия</a:t>
            </a:r>
            <a:r>
              <a:rPr lang="ru-RU" i="1" dirty="0"/>
              <a:t> </a:t>
            </a:r>
            <a:r>
              <a:rPr lang="ru-RU" i="1" dirty="0" smtClean="0"/>
              <a:t>(</a:t>
            </a:r>
            <a:r>
              <a:rPr lang="en-US" i="1" dirty="0" smtClean="0"/>
              <a:t>International </a:t>
            </a:r>
            <a:r>
              <a:rPr lang="en-US" i="1" dirty="0" err="1"/>
              <a:t>Electrotechnical</a:t>
            </a:r>
            <a:r>
              <a:rPr lang="en-US" i="1" dirty="0"/>
              <a:t> </a:t>
            </a:r>
            <a:r>
              <a:rPr lang="en-US" i="1" dirty="0" smtClean="0"/>
              <a:t>Commission</a:t>
            </a:r>
            <a:r>
              <a:rPr lang="ru-RU" i="1" dirty="0" smtClean="0"/>
              <a:t>) - </a:t>
            </a:r>
            <a:r>
              <a:rPr lang="ru-RU" i="1" dirty="0"/>
              <a:t>международная </a:t>
            </a:r>
            <a:r>
              <a:rPr lang="ru-RU" i="1" dirty="0" smtClean="0"/>
              <a:t>организация </a:t>
            </a:r>
            <a:r>
              <a:rPr lang="ru-RU" i="1" dirty="0"/>
              <a:t>по </a:t>
            </a:r>
            <a:r>
              <a:rPr lang="ru-RU" i="1" dirty="0" smtClean="0"/>
              <a:t>стандартизации электрических</a:t>
            </a:r>
            <a:r>
              <a:rPr lang="ru-RU" i="1" dirty="0"/>
              <a:t>, </a:t>
            </a:r>
            <a:r>
              <a:rPr lang="ru-RU" i="1" dirty="0" smtClean="0"/>
              <a:t>электрон-</a:t>
            </a:r>
            <a:r>
              <a:rPr lang="ru-RU" i="1" dirty="0" err="1" smtClean="0"/>
              <a:t>ных</a:t>
            </a:r>
            <a:r>
              <a:rPr lang="ru-RU" i="1" dirty="0"/>
              <a:t> и смежных технологий.</a:t>
            </a:r>
          </a:p>
        </p:txBody>
      </p:sp>
    </p:spTree>
    <p:extLst>
      <p:ext uri="{BB962C8B-B14F-4D97-AF65-F5344CB8AC3E}">
        <p14:creationId xmlns:p14="http://schemas.microsoft.com/office/powerpoint/2010/main" xmlns="" val="331836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57918"/>
            <a:ext cx="82809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Метрики,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используемые </a:t>
            </a:r>
            <a:r>
              <a:rPr lang="ru-RU" sz="2800" b="1" dirty="0"/>
              <a:t>при оценке рисков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196752"/>
            <a:ext cx="7560838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b="1" dirty="0"/>
              <a:t>Последствия отказа</a:t>
            </a:r>
            <a:r>
              <a:rPr lang="ru-RU" sz="2200" dirty="0"/>
              <a:t> (</a:t>
            </a:r>
            <a:r>
              <a:rPr lang="en-US" sz="2200" i="1" dirty="0"/>
              <a:t>failure</a:t>
            </a:r>
            <a:r>
              <a:rPr lang="ru-RU" sz="2200" i="1" dirty="0"/>
              <a:t> </a:t>
            </a:r>
            <a:r>
              <a:rPr lang="en-US" sz="2200" i="1" dirty="0"/>
              <a:t>effect</a:t>
            </a:r>
            <a:r>
              <a:rPr lang="en-US" sz="2200" dirty="0"/>
              <a:t>) –</a:t>
            </a:r>
            <a:r>
              <a:rPr lang="ru-RU" sz="2200" dirty="0"/>
              <a:t> Следствие вида отказа (риска): деньги, время, статус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348880"/>
            <a:ext cx="7560838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b="1" dirty="0"/>
              <a:t>Характер возникновения</a:t>
            </a:r>
            <a:r>
              <a:rPr lang="en-US" sz="2200" dirty="0"/>
              <a:t> (</a:t>
            </a:r>
            <a:r>
              <a:rPr lang="en-US" sz="2200" i="1" dirty="0"/>
              <a:t>failure mode</a:t>
            </a:r>
            <a:r>
              <a:rPr lang="en-US" sz="2200" dirty="0"/>
              <a:t>): </a:t>
            </a:r>
            <a:r>
              <a:rPr lang="ru-RU" sz="2200" dirty="0"/>
              <a:t>внешний, внутренний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3501008"/>
            <a:ext cx="7560838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b="1" dirty="0"/>
              <a:t>Тяжесть отказа</a:t>
            </a:r>
            <a:r>
              <a:rPr lang="ru-RU" sz="2200" dirty="0"/>
              <a:t> (последствий) – значимость или серьёзность последствий вида отказа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4654297"/>
            <a:ext cx="7560838" cy="430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b="1" dirty="0"/>
              <a:t>Частота  появления</a:t>
            </a:r>
            <a:r>
              <a:rPr lang="ru-RU" sz="2200" dirty="0"/>
              <a:t> (вероятность)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5373216"/>
            <a:ext cx="7560839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b="1" dirty="0"/>
              <a:t>Критичность отказа</a:t>
            </a:r>
            <a:r>
              <a:rPr lang="ru-RU" sz="2200" dirty="0"/>
              <a:t> (</a:t>
            </a:r>
            <a:r>
              <a:rPr lang="en-US" sz="2200" i="1" dirty="0"/>
              <a:t>failure</a:t>
            </a:r>
            <a:r>
              <a:rPr lang="ru-RU" sz="2200" i="1" dirty="0"/>
              <a:t> </a:t>
            </a:r>
            <a:r>
              <a:rPr lang="en-US" sz="2200" i="1" dirty="0"/>
              <a:t>criticality</a:t>
            </a:r>
            <a:r>
              <a:rPr lang="en-US" sz="2200" dirty="0"/>
              <a:t>) – </a:t>
            </a:r>
            <a:r>
              <a:rPr lang="ru-RU" sz="2200" dirty="0"/>
              <a:t>сочетание тяжести последствий и частоты появления.  Расчет согласуется участниками проекта</a:t>
            </a:r>
          </a:p>
        </p:txBody>
      </p:sp>
    </p:spTree>
    <p:extLst>
      <p:ext uri="{BB962C8B-B14F-4D97-AF65-F5344CB8AC3E}">
        <p14:creationId xmlns:p14="http://schemas.microsoft.com/office/powerpoint/2010/main" xmlns="" val="369872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57918"/>
            <a:ext cx="82809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Пример метрики тяжести ошибки ПО, которые </a:t>
            </a:r>
            <a:r>
              <a:rPr lang="ru-RU" sz="2800" b="1" u="sng" dirty="0"/>
              <a:t>могут</a:t>
            </a:r>
            <a:r>
              <a:rPr lang="ru-RU" sz="2800" b="1" dirty="0"/>
              <a:t> привести к катастрофе</a:t>
            </a:r>
            <a:endParaRPr lang="ru-RU" sz="2800" dirty="0"/>
          </a:p>
        </p:txBody>
      </p:sp>
      <p:pic>
        <p:nvPicPr>
          <p:cNvPr id="3" name="tabl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508" y="1426408"/>
            <a:ext cx="8856983" cy="495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811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839</TotalTime>
  <Words>1668</Words>
  <Application>Microsoft Office PowerPoint</Application>
  <PresentationFormat>Экран (4:3)</PresentationFormat>
  <Paragraphs>415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Воздушный поток</vt:lpstr>
      <vt:lpstr>МДК 04.02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МДК 04.02</dc:title>
  <dc:creator>Ярославчик</dc:creator>
  <cp:lastModifiedBy>evgeniy</cp:lastModifiedBy>
  <cp:revision>69</cp:revision>
  <dcterms:created xsi:type="dcterms:W3CDTF">2019-09-08T10:16:28Z</dcterms:created>
  <dcterms:modified xsi:type="dcterms:W3CDTF">2019-09-16T00:45:59Z</dcterms:modified>
</cp:coreProperties>
</file>