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0" r:id="rId6"/>
    <p:sldId id="259" r:id="rId7"/>
    <p:sldId id="262" r:id="rId8"/>
    <p:sldId id="263" r:id="rId9"/>
    <p:sldId id="264" r:id="rId10"/>
    <p:sldId id="266" r:id="rId11"/>
    <p:sldId id="267" r:id="rId12"/>
    <p:sldId id="26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CB6B8-84F2-4750-8198-C90C7E55891C}" type="datetimeFigureOut">
              <a:rPr lang="ru-RU" smtClean="0"/>
              <a:t>26.04.2024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0239F-1927-4E72-BB3C-34DC754D20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0728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CB6B8-84F2-4750-8198-C90C7E55891C}" type="datetimeFigureOut">
              <a:rPr lang="ru-RU" smtClean="0"/>
              <a:t>26.04.2024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0239F-1927-4E72-BB3C-34DC754D20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7734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CB6B8-84F2-4750-8198-C90C7E55891C}" type="datetimeFigureOut">
              <a:rPr lang="ru-RU" smtClean="0"/>
              <a:t>26.04.2024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0239F-1927-4E72-BB3C-34DC754D20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7875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CB6B8-84F2-4750-8198-C90C7E55891C}" type="datetimeFigureOut">
              <a:rPr lang="ru-RU" smtClean="0"/>
              <a:t>26.04.2024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0239F-1927-4E72-BB3C-34DC754D20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24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CB6B8-84F2-4750-8198-C90C7E55891C}" type="datetimeFigureOut">
              <a:rPr lang="ru-RU" smtClean="0"/>
              <a:t>26.04.2024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0239F-1927-4E72-BB3C-34DC754D20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8008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CB6B8-84F2-4750-8198-C90C7E55891C}" type="datetimeFigureOut">
              <a:rPr lang="ru-RU" smtClean="0"/>
              <a:t>26.04.2024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0239F-1927-4E72-BB3C-34DC754D20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273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CB6B8-84F2-4750-8198-C90C7E55891C}" type="datetimeFigureOut">
              <a:rPr lang="ru-RU" smtClean="0"/>
              <a:t>26.04.2024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0239F-1927-4E72-BB3C-34DC754D20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2888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CB6B8-84F2-4750-8198-C90C7E55891C}" type="datetimeFigureOut">
              <a:rPr lang="ru-RU" smtClean="0"/>
              <a:t>26.04.2024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0239F-1927-4E72-BB3C-34DC754D20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8398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CB6B8-84F2-4750-8198-C90C7E55891C}" type="datetimeFigureOut">
              <a:rPr lang="ru-RU" smtClean="0"/>
              <a:t>26.04.2024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0239F-1927-4E72-BB3C-34DC754D20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7610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CB6B8-84F2-4750-8198-C90C7E55891C}" type="datetimeFigureOut">
              <a:rPr lang="ru-RU" smtClean="0"/>
              <a:t>26.04.2024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0239F-1927-4E72-BB3C-34DC754D20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416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CB6B8-84F2-4750-8198-C90C7E55891C}" type="datetimeFigureOut">
              <a:rPr lang="ru-RU" smtClean="0"/>
              <a:t>26.04.2024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0239F-1927-4E72-BB3C-34DC754D20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4913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9CB6B8-84F2-4750-8198-C90C7E55891C}" type="datetimeFigureOut">
              <a:rPr lang="ru-RU" smtClean="0"/>
              <a:t>26.04.2024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40239F-1927-4E72-BB3C-34DC754D20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6670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53"/>
            <a:ext cx="92231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7047"/>
            <a:ext cx="8206680" cy="1470025"/>
          </a:xfrm>
        </p:spPr>
        <p:txBody>
          <a:bodyPr>
            <a:noAutofit/>
          </a:bodyPr>
          <a:lstStyle/>
          <a:p>
            <a:r>
              <a:rPr lang="ru-RU" sz="8800" b="1" dirty="0" smtClean="0">
                <a:solidFill>
                  <a:schemeClr val="accent1">
                    <a:lumMod val="50000"/>
                  </a:schemeClr>
                </a:solidFill>
              </a:rPr>
              <a:t>Циклы в </a:t>
            </a:r>
            <a:r>
              <a:rPr lang="en-US" sz="8800" b="1" dirty="0" smtClean="0">
                <a:solidFill>
                  <a:schemeClr val="accent1">
                    <a:lumMod val="50000"/>
                  </a:schemeClr>
                </a:solidFill>
              </a:rPr>
              <a:t>Python</a:t>
            </a:r>
            <a:endParaRPr lang="ru-RU" sz="88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7461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Функция </a:t>
            </a:r>
            <a:r>
              <a:rPr lang="en-US" b="1" dirty="0"/>
              <a:t>range</a:t>
            </a:r>
            <a:r>
              <a:rPr lang="en-US" b="1" dirty="0" smtClean="0"/>
              <a:t>()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12777"/>
            <a:ext cx="8435280" cy="1512167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ru-RU" sz="2800" b="1" dirty="0"/>
              <a:t>Если аргумента два</a:t>
            </a:r>
            <a:r>
              <a:rPr lang="ru-RU" sz="2800" dirty="0"/>
              <a:t>, то сформируется диапазон от значения первого аргумента до числа, предшествующего значению второго аргумента.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1" t="35080" r="56896" b="42292"/>
          <a:stretch/>
        </p:blipFill>
        <p:spPr bwMode="auto">
          <a:xfrm>
            <a:off x="1389385" y="3284984"/>
            <a:ext cx="6062935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70332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Функция </a:t>
            </a:r>
            <a:r>
              <a:rPr lang="en-US" b="1" dirty="0"/>
              <a:t>range</a:t>
            </a:r>
            <a:r>
              <a:rPr lang="en-US" b="1" dirty="0" smtClean="0"/>
              <a:t>()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12777"/>
            <a:ext cx="8435280" cy="1512167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ru-RU" sz="2800" b="1" dirty="0"/>
              <a:t>Если аргумента три</a:t>
            </a:r>
            <a:r>
              <a:rPr lang="ru-RU" sz="2800" dirty="0"/>
              <a:t>, то первые два работают, как в прошлом случае. Третий же означает шаг, с которым числа следуют друг за другом.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67" t="45833" r="52211" b="27084"/>
          <a:stretch/>
        </p:blipFill>
        <p:spPr bwMode="auto">
          <a:xfrm>
            <a:off x="1306160" y="3140968"/>
            <a:ext cx="6290176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36913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Пример использования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0384" y="1484784"/>
            <a:ext cx="8219256" cy="1612776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Написать программу, выводящую ряд чисел от единицы до указанного. Но по факту выдаст ряд от 1 до 9.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63688" y="3717032"/>
            <a:ext cx="5832648" cy="151216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/>
              <a:t>a = 1</a:t>
            </a:r>
          </a:p>
          <a:p>
            <a:r>
              <a:rPr lang="en-US" sz="2400" dirty="0"/>
              <a:t>w</a:t>
            </a:r>
            <a:r>
              <a:rPr lang="en-US" sz="2400" dirty="0" smtClean="0"/>
              <a:t>hile a&lt;10</a:t>
            </a:r>
            <a:r>
              <a:rPr lang="ru-RU" sz="2400" dirty="0" smtClean="0"/>
              <a:t>:</a:t>
            </a:r>
          </a:p>
          <a:p>
            <a:r>
              <a:rPr lang="en-US" sz="2400" dirty="0" smtClean="0"/>
              <a:t>    print(a)</a:t>
            </a:r>
          </a:p>
          <a:p>
            <a:r>
              <a:rPr lang="en-US" sz="2400" dirty="0" smtClean="0"/>
              <a:t>    a </a:t>
            </a:r>
            <a:r>
              <a:rPr lang="en-US" sz="2400" dirty="0"/>
              <a:t>+= </a:t>
            </a:r>
            <a:r>
              <a:rPr lang="en-US" sz="2400" dirty="0" smtClean="0"/>
              <a:t>1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602835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Определение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b="1" dirty="0" smtClean="0"/>
              <a:t>Цикл</a:t>
            </a:r>
            <a:r>
              <a:rPr lang="ru-RU" sz="3600" dirty="0" smtClean="0"/>
              <a:t> – это последовательность команд, которая повторяется конечное число раз.</a:t>
            </a:r>
          </a:p>
          <a:p>
            <a:pPr marL="0" indent="0">
              <a:buNone/>
            </a:pPr>
            <a:r>
              <a:rPr lang="ru-RU" sz="3600" b="1" dirty="0" smtClean="0"/>
              <a:t>Тело цикла </a:t>
            </a:r>
            <a:r>
              <a:rPr lang="ru-RU" sz="3600" dirty="0" smtClean="0"/>
              <a:t>– это шаги алгоритма, которые повторяются несколько раз.</a:t>
            </a:r>
          </a:p>
          <a:p>
            <a:pPr marL="0" indent="0">
              <a:buNone/>
            </a:pPr>
            <a:r>
              <a:rPr lang="ru-RU" sz="3600" b="1" dirty="0" smtClean="0"/>
              <a:t>Итерация</a:t>
            </a:r>
            <a:r>
              <a:rPr lang="ru-RU" sz="3600" dirty="0" smtClean="0"/>
              <a:t> – это повтор</a:t>
            </a:r>
            <a:r>
              <a:rPr lang="ru-RU" sz="3600" dirty="0"/>
              <a:t>, или </a:t>
            </a:r>
            <a:r>
              <a:rPr lang="ru-RU" sz="3600" dirty="0" smtClean="0"/>
              <a:t>шаг цикла.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7073278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Виды циклов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3178696" cy="452596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b="1" dirty="0" smtClean="0"/>
              <a:t>Цикл с параметром.</a:t>
            </a:r>
            <a:r>
              <a:rPr lang="ru-RU" dirty="0" smtClean="0"/>
              <a:t> </a:t>
            </a:r>
          </a:p>
          <a:p>
            <a:pPr marL="0" indent="0">
              <a:buNone/>
            </a:pPr>
            <a:r>
              <a:rPr lang="ru-RU" dirty="0" smtClean="0"/>
              <a:t>Позволяет </a:t>
            </a:r>
            <a:r>
              <a:rPr lang="ru-RU" dirty="0"/>
              <a:t>выполнить набор команд фиксированное число раз, т.е. число итераций должно быть известно до начала </a:t>
            </a:r>
            <a:r>
              <a:rPr lang="ru-RU" dirty="0" smtClean="0"/>
              <a:t>его выполнения.</a:t>
            </a:r>
            <a:endParaRPr lang="ru-RU" dirty="0"/>
          </a:p>
        </p:txBody>
      </p:sp>
      <p:grpSp>
        <p:nvGrpSpPr>
          <p:cNvPr id="26" name="Группа 25"/>
          <p:cNvGrpSpPr/>
          <p:nvPr/>
        </p:nvGrpSpPr>
        <p:grpSpPr>
          <a:xfrm>
            <a:off x="5220072" y="2177100"/>
            <a:ext cx="2921526" cy="2115996"/>
            <a:chOff x="5340884" y="1967146"/>
            <a:chExt cx="2921526" cy="2115996"/>
          </a:xfrm>
        </p:grpSpPr>
        <p:cxnSp>
          <p:nvCxnSpPr>
            <p:cNvPr id="5" name="Прямая со стрелкой 4"/>
            <p:cNvCxnSpPr/>
            <p:nvPr/>
          </p:nvCxnSpPr>
          <p:spPr>
            <a:xfrm>
              <a:off x="6516216" y="1967146"/>
              <a:ext cx="0" cy="36004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Блок-схема: подготовка 6"/>
            <p:cNvSpPr/>
            <p:nvPr/>
          </p:nvSpPr>
          <p:spPr>
            <a:xfrm>
              <a:off x="5340884" y="2327186"/>
              <a:ext cx="2322258" cy="504056"/>
            </a:xfrm>
            <a:prstGeom prst="flowChartPreparati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Параметры цикла</a:t>
              </a:r>
              <a:endParaRPr lang="ru-RU" b="1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  <p:cxnSp>
          <p:nvCxnSpPr>
            <p:cNvPr id="8" name="Прямая со стрелкой 7"/>
            <p:cNvCxnSpPr>
              <a:endCxn id="9" idx="0"/>
            </p:cNvCxnSpPr>
            <p:nvPr/>
          </p:nvCxnSpPr>
          <p:spPr>
            <a:xfrm flipH="1">
              <a:off x="6502013" y="2831242"/>
              <a:ext cx="14203" cy="67583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Прямоугольник 8"/>
            <p:cNvSpPr/>
            <p:nvPr/>
          </p:nvSpPr>
          <p:spPr>
            <a:xfrm>
              <a:off x="5340884" y="3507077"/>
              <a:ext cx="2322258" cy="57606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Тело цикла</a:t>
              </a:r>
              <a:endParaRPr lang="ru-RU" b="1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  <p:cxnSp>
          <p:nvCxnSpPr>
            <p:cNvPr id="11" name="Соединительная линия уступом 10"/>
            <p:cNvCxnSpPr>
              <a:stCxn id="9" idx="2"/>
              <a:endCxn id="7" idx="1"/>
            </p:cNvCxnSpPr>
            <p:nvPr/>
          </p:nvCxnSpPr>
          <p:spPr>
            <a:xfrm rot="5400000" flipH="1">
              <a:off x="5169485" y="2750614"/>
              <a:ext cx="1503927" cy="1161129"/>
            </a:xfrm>
            <a:prstGeom prst="bentConnector4">
              <a:avLst>
                <a:gd name="adj1" fmla="val -15200"/>
                <a:gd name="adj2" fmla="val 119688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Соединительная линия уступом 14"/>
            <p:cNvCxnSpPr>
              <a:stCxn id="7" idx="3"/>
            </p:cNvCxnSpPr>
            <p:nvPr/>
          </p:nvCxnSpPr>
          <p:spPr>
            <a:xfrm>
              <a:off x="7663142" y="2579214"/>
              <a:ext cx="599268" cy="612068"/>
            </a:xfrm>
            <a:prstGeom prst="bentConnector2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847349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Виды циклов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3178696" cy="45259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b="1" dirty="0" smtClean="0"/>
              <a:t>Цикл с предусловием. </a:t>
            </a:r>
          </a:p>
          <a:p>
            <a:pPr marL="0" indent="0">
              <a:buNone/>
            </a:pPr>
            <a:r>
              <a:rPr lang="ru-RU" dirty="0" smtClean="0"/>
              <a:t>Цикл</a:t>
            </a:r>
            <a:r>
              <a:rPr lang="ru-RU" dirty="0"/>
              <a:t>, в котором условие стоит перед телом. Причем тело цикла выполняется тогда и только тогда, когда условие </a:t>
            </a:r>
            <a:r>
              <a:rPr lang="ru-RU" b="1" dirty="0" err="1"/>
              <a:t>true</a:t>
            </a:r>
            <a:r>
              <a:rPr lang="ru-RU" dirty="0"/>
              <a:t>; как только условие </a:t>
            </a:r>
            <a:r>
              <a:rPr lang="ru-RU" dirty="0" smtClean="0"/>
              <a:t>становится </a:t>
            </a:r>
            <a:r>
              <a:rPr lang="ru-RU" b="1" dirty="0" err="1" smtClean="0"/>
              <a:t>false</a:t>
            </a:r>
            <a:r>
              <a:rPr lang="ru-RU" dirty="0"/>
              <a:t>, выполнение цикла прекращается</a:t>
            </a:r>
            <a:r>
              <a:rPr lang="ru-RU" dirty="0" smtClean="0"/>
              <a:t>.</a:t>
            </a:r>
            <a:endParaRPr lang="ru-RU" dirty="0"/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6516216" y="2417859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>
            <a:stCxn id="12" idx="2"/>
            <a:endCxn id="8" idx="0"/>
          </p:cNvCxnSpPr>
          <p:nvPr/>
        </p:nvCxnSpPr>
        <p:spPr>
          <a:xfrm flipH="1">
            <a:off x="6513615" y="3663461"/>
            <a:ext cx="2601" cy="4856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5364088" y="4149080"/>
            <a:ext cx="2299054" cy="5760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Тело цикла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9" name="Соединительная линия уступом 8"/>
          <p:cNvCxnSpPr>
            <a:stCxn id="8" idx="2"/>
          </p:cNvCxnSpPr>
          <p:nvPr/>
        </p:nvCxnSpPr>
        <p:spPr>
          <a:xfrm rot="5400000" flipH="1" flipV="1">
            <a:off x="5451282" y="3660211"/>
            <a:ext cx="2127265" cy="2601"/>
          </a:xfrm>
          <a:prstGeom prst="bentConnector5">
            <a:avLst>
              <a:gd name="adj1" fmla="val -10746"/>
              <a:gd name="adj2" fmla="val -52984506"/>
              <a:gd name="adj3" fmla="val 99592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Соединительная линия уступом 9"/>
          <p:cNvCxnSpPr/>
          <p:nvPr/>
        </p:nvCxnSpPr>
        <p:spPr>
          <a:xfrm>
            <a:off x="7663142" y="3224257"/>
            <a:ext cx="599268" cy="612068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Блок-схема: решение 11"/>
          <p:cNvSpPr/>
          <p:nvPr/>
        </p:nvSpPr>
        <p:spPr>
          <a:xfrm>
            <a:off x="5364088" y="2785054"/>
            <a:ext cx="2304256" cy="878407"/>
          </a:xfrm>
          <a:prstGeom prst="flowChartDecisi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У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словие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851512" y="3651659"/>
            <a:ext cx="585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true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586983" y="2840615"/>
            <a:ext cx="631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false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23686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Виды циклов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3178696" cy="485313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b="1" dirty="0" smtClean="0"/>
              <a:t>Цикл с постусловием. </a:t>
            </a:r>
          </a:p>
          <a:p>
            <a:pPr marL="0" indent="0">
              <a:buNone/>
            </a:pPr>
            <a:r>
              <a:rPr lang="ru-RU" dirty="0"/>
              <a:t>Ц</a:t>
            </a:r>
            <a:r>
              <a:rPr lang="ru-RU" dirty="0" smtClean="0"/>
              <a:t>икл</a:t>
            </a:r>
            <a:r>
              <a:rPr lang="ru-RU" dirty="0"/>
              <a:t>, в котором условие стоит после тела. Причем оно выполняется тогда и только тогда, когда результат </a:t>
            </a:r>
            <a:r>
              <a:rPr lang="ru-RU" dirty="0" smtClean="0"/>
              <a:t>условия </a:t>
            </a:r>
            <a:r>
              <a:rPr lang="ru-RU" b="1" dirty="0" err="1" smtClean="0"/>
              <a:t>false</a:t>
            </a:r>
            <a:r>
              <a:rPr lang="ru-RU" dirty="0"/>
              <a:t>; как только логическое выражение становится </a:t>
            </a:r>
            <a:r>
              <a:rPr lang="ru-RU" b="1" dirty="0" err="1"/>
              <a:t>true</a:t>
            </a:r>
            <a:r>
              <a:rPr lang="ru-RU" dirty="0"/>
              <a:t>, выполнение цикла прекращается.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cxnSp>
        <p:nvCxnSpPr>
          <p:cNvPr id="4" name="Прямая со стрелкой 3"/>
          <p:cNvCxnSpPr>
            <a:stCxn id="6" idx="2"/>
            <a:endCxn id="9" idx="0"/>
          </p:cNvCxnSpPr>
          <p:nvPr/>
        </p:nvCxnSpPr>
        <p:spPr>
          <a:xfrm flipH="1">
            <a:off x="6372201" y="3421342"/>
            <a:ext cx="15709" cy="617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5238383" y="2845278"/>
            <a:ext cx="2299054" cy="5760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Тело цикла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8" name="Соединительная линия уступом 7"/>
          <p:cNvCxnSpPr/>
          <p:nvPr/>
        </p:nvCxnSpPr>
        <p:spPr>
          <a:xfrm>
            <a:off x="7537437" y="4473116"/>
            <a:ext cx="599268" cy="612068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Блок-схема: решение 8"/>
          <p:cNvSpPr/>
          <p:nvPr/>
        </p:nvSpPr>
        <p:spPr>
          <a:xfrm>
            <a:off x="5220073" y="4038656"/>
            <a:ext cx="2304256" cy="878407"/>
          </a:xfrm>
          <a:prstGeom prst="flowChartDecisi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У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словие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68345" y="4038656"/>
            <a:ext cx="585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true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38383" y="3680093"/>
            <a:ext cx="631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false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20" name="Соединительная линия уступом 19"/>
          <p:cNvCxnSpPr>
            <a:stCxn id="9" idx="1"/>
            <a:endCxn id="21" idx="2"/>
          </p:cNvCxnSpPr>
          <p:nvPr/>
        </p:nvCxnSpPr>
        <p:spPr>
          <a:xfrm rot="10800000" flipH="1">
            <a:off x="5220073" y="2377226"/>
            <a:ext cx="936104" cy="2100634"/>
          </a:xfrm>
          <a:prstGeom prst="bentConnector3">
            <a:avLst>
              <a:gd name="adj1" fmla="val -2442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Овал 20"/>
          <p:cNvSpPr/>
          <p:nvPr/>
        </p:nvSpPr>
        <p:spPr>
          <a:xfrm>
            <a:off x="6156177" y="2197206"/>
            <a:ext cx="432048" cy="36004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4" name="Прямая со стрелкой 23"/>
          <p:cNvCxnSpPr>
            <a:stCxn id="21" idx="4"/>
            <a:endCxn id="6" idx="0"/>
          </p:cNvCxnSpPr>
          <p:nvPr/>
        </p:nvCxnSpPr>
        <p:spPr>
          <a:xfrm>
            <a:off x="6372201" y="2557246"/>
            <a:ext cx="15709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60875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Синтаксис команды: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3284985"/>
            <a:ext cx="8229600" cy="34563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/>
              <a:t>где: </a:t>
            </a:r>
            <a:r>
              <a:rPr lang="en-US" sz="2800" b="1" dirty="0" smtClean="0"/>
              <a:t>for</a:t>
            </a:r>
            <a:r>
              <a:rPr lang="ru-RU" sz="2800" b="1" dirty="0" smtClean="0"/>
              <a:t>,</a:t>
            </a:r>
            <a:r>
              <a:rPr lang="en-US" sz="2800" b="1" dirty="0" smtClean="0"/>
              <a:t> in  </a:t>
            </a:r>
            <a:r>
              <a:rPr lang="ru-RU" sz="2800" b="1" dirty="0"/>
              <a:t>и </a:t>
            </a:r>
            <a:r>
              <a:rPr lang="en-US" sz="2800" b="1" dirty="0" smtClean="0"/>
              <a:t>else </a:t>
            </a:r>
            <a:r>
              <a:rPr lang="en-US" sz="2800" dirty="0" smtClean="0"/>
              <a:t>– </a:t>
            </a:r>
            <a:r>
              <a:rPr lang="ru-RU" sz="2800" dirty="0" smtClean="0"/>
              <a:t>служебные слова;</a:t>
            </a:r>
          </a:p>
          <a:p>
            <a:pPr marL="722313" indent="0">
              <a:buNone/>
            </a:pPr>
            <a:r>
              <a:rPr lang="ru-RU" sz="2800" b="1" dirty="0" smtClean="0"/>
              <a:t>переменная</a:t>
            </a:r>
            <a:r>
              <a:rPr lang="ru-RU" sz="2800" dirty="0" smtClean="0"/>
              <a:t> - хранит значение объекта последовательности;</a:t>
            </a:r>
            <a:endParaRPr lang="en-US" sz="2800" dirty="0" smtClean="0"/>
          </a:p>
          <a:p>
            <a:pPr marL="722313" indent="0">
              <a:buNone/>
            </a:pPr>
            <a:r>
              <a:rPr lang="ru-RU" sz="2800" b="1" dirty="0"/>
              <a:t>п</a:t>
            </a:r>
            <a:r>
              <a:rPr lang="ru-RU" sz="2800" b="1" dirty="0" smtClean="0"/>
              <a:t>оследовательность</a:t>
            </a:r>
            <a:r>
              <a:rPr lang="ru-RU" sz="2800" dirty="0" smtClean="0"/>
              <a:t> – перечень объектов, значений, обрабатываемых по очереди;</a:t>
            </a:r>
          </a:p>
          <a:p>
            <a:pPr marL="722313" indent="0">
              <a:buNone/>
            </a:pPr>
            <a:r>
              <a:rPr lang="ru-RU" sz="2800" b="1" dirty="0" smtClean="0"/>
              <a:t>действие(я)</a:t>
            </a:r>
            <a:r>
              <a:rPr lang="ru-RU" sz="2800" dirty="0" smtClean="0"/>
              <a:t> – </a:t>
            </a:r>
            <a:r>
              <a:rPr lang="ru-RU" sz="2800" dirty="0"/>
              <a:t>перечень выполняемых</a:t>
            </a:r>
          </a:p>
          <a:p>
            <a:pPr marL="722313" indent="0">
              <a:buNone/>
            </a:pPr>
            <a:r>
              <a:rPr lang="ru-RU" sz="2800" dirty="0"/>
              <a:t>д</a:t>
            </a:r>
            <a:r>
              <a:rPr lang="ru-RU" sz="2800" dirty="0" smtClean="0"/>
              <a:t>ействий.</a:t>
            </a:r>
            <a:endParaRPr lang="ru-RU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16" t="68333" r="57950" b="14314"/>
          <a:stretch/>
        </p:blipFill>
        <p:spPr bwMode="auto">
          <a:xfrm>
            <a:off x="1691680" y="1484784"/>
            <a:ext cx="5472608" cy="1801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90559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Синтаксис команды: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2996953"/>
            <a:ext cx="8229600" cy="33123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где: </a:t>
            </a:r>
            <a:r>
              <a:rPr lang="en-US" b="1" dirty="0" smtClean="0"/>
              <a:t>while </a:t>
            </a:r>
            <a:r>
              <a:rPr lang="en-US" dirty="0" smtClean="0"/>
              <a:t>– </a:t>
            </a:r>
            <a:r>
              <a:rPr lang="ru-RU" dirty="0" smtClean="0"/>
              <a:t>служебн</a:t>
            </a:r>
            <a:r>
              <a:rPr lang="ru-RU" dirty="0"/>
              <a:t>о</a:t>
            </a:r>
            <a:r>
              <a:rPr lang="ru-RU" dirty="0" smtClean="0"/>
              <a:t>е слово;</a:t>
            </a:r>
            <a:endParaRPr lang="ru-RU" dirty="0"/>
          </a:p>
          <a:p>
            <a:pPr marL="722313" indent="0">
              <a:buNone/>
            </a:pPr>
            <a:r>
              <a:rPr lang="ru-RU" b="1" dirty="0" smtClean="0"/>
              <a:t>условие</a:t>
            </a:r>
            <a:r>
              <a:rPr lang="ru-RU" dirty="0" smtClean="0"/>
              <a:t> – выражение для работы цикла (цикл работает только тогда, когда условие истинно);</a:t>
            </a:r>
            <a:endParaRPr lang="en-US" dirty="0"/>
          </a:p>
          <a:p>
            <a:pPr marL="722313" indent="0">
              <a:buNone/>
            </a:pPr>
            <a:r>
              <a:rPr lang="ru-RU" b="1" dirty="0" smtClean="0"/>
              <a:t>действие(я</a:t>
            </a:r>
            <a:r>
              <a:rPr lang="ru-RU" b="1" dirty="0"/>
              <a:t>)</a:t>
            </a:r>
            <a:r>
              <a:rPr lang="ru-RU" dirty="0"/>
              <a:t> – перечень выполняемых</a:t>
            </a:r>
          </a:p>
          <a:p>
            <a:pPr marL="722313" indent="0">
              <a:buNone/>
            </a:pPr>
            <a:r>
              <a:rPr lang="ru-RU" dirty="0"/>
              <a:t>действий.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619672" y="1403648"/>
            <a:ext cx="5832648" cy="123326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/>
              <a:t>While &lt;</a:t>
            </a:r>
            <a:r>
              <a:rPr lang="ru-RU" sz="2400" dirty="0" smtClean="0"/>
              <a:t>условие</a:t>
            </a:r>
            <a:r>
              <a:rPr lang="en-US" sz="2400" dirty="0" smtClean="0"/>
              <a:t>&gt;</a:t>
            </a:r>
            <a:r>
              <a:rPr lang="ru-RU" sz="2400" dirty="0" smtClean="0"/>
              <a:t>:</a:t>
            </a:r>
          </a:p>
          <a:p>
            <a:r>
              <a:rPr lang="ru-RU" sz="2400" dirty="0" smtClean="0"/>
              <a:t>            </a:t>
            </a:r>
            <a:r>
              <a:rPr lang="en-US" sz="2400" dirty="0" smtClean="0"/>
              <a:t>&lt;</a:t>
            </a:r>
            <a:r>
              <a:rPr lang="ru-RU" sz="2400" dirty="0" smtClean="0"/>
              <a:t>действие</a:t>
            </a:r>
            <a:r>
              <a:rPr lang="en-US" sz="2400" dirty="0" smtClean="0"/>
              <a:t>&gt;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824605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 использования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13967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/>
              <a:t>Допустим, у нас есть список с числами: </a:t>
            </a:r>
            <a:r>
              <a:rPr lang="ru-RU" sz="2800" u="sng" dirty="0"/>
              <a:t>[14, 101, -7, 0]</a:t>
            </a:r>
            <a:r>
              <a:rPr lang="ru-RU" sz="2800" dirty="0"/>
              <a:t>. Мы можем использовать его вместе с </a:t>
            </a:r>
            <a:r>
              <a:rPr lang="ru-RU" sz="2800" u="sng" dirty="0" err="1"/>
              <a:t>for</a:t>
            </a:r>
            <a:r>
              <a:rPr lang="ru-RU" sz="2800" dirty="0"/>
              <a:t>, чтобы напечатать каждый элемент по отдельности.</a:t>
            </a:r>
            <a:endParaRPr lang="ru-RU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1" t="44584" r="45725" b="24193"/>
          <a:stretch/>
        </p:blipFill>
        <p:spPr bwMode="auto">
          <a:xfrm>
            <a:off x="1619672" y="2910536"/>
            <a:ext cx="5691728" cy="2185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467544" y="5095678"/>
            <a:ext cx="8496944" cy="176232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800" dirty="0"/>
              <a:t>Здесь переменная </a:t>
            </a:r>
            <a:r>
              <a:rPr lang="ru-RU" sz="2800" u="sng" dirty="0" err="1"/>
              <a:t>number</a:t>
            </a:r>
            <a:r>
              <a:rPr lang="ru-RU" sz="2800" dirty="0"/>
              <a:t> обновляется при каждом новом витке цикла. Сначала она хранит в себе первый элемент, потом второй, и так — пока список не закончится.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8479828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Функция </a:t>
            </a:r>
            <a:r>
              <a:rPr lang="en-US" b="1" dirty="0"/>
              <a:t>range</a:t>
            </a:r>
            <a:r>
              <a:rPr lang="en-US" b="1" dirty="0" smtClean="0"/>
              <a:t>()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12777"/>
            <a:ext cx="8435280" cy="2808312"/>
          </a:xfrm>
        </p:spPr>
        <p:txBody>
          <a:bodyPr>
            <a:normAutofit fontScale="92500"/>
          </a:bodyPr>
          <a:lstStyle/>
          <a:p>
            <a:pPr marL="0" indent="0" fontAlgn="base">
              <a:buNone/>
            </a:pPr>
            <a:r>
              <a:rPr lang="ru-RU" sz="2800" dirty="0"/>
              <a:t>Когда нужно применить </a:t>
            </a:r>
            <a:r>
              <a:rPr lang="ru-RU" sz="2800" u="sng" dirty="0" err="1"/>
              <a:t>for</a:t>
            </a:r>
            <a:r>
              <a:rPr lang="ru-RU" sz="2800" dirty="0"/>
              <a:t> к числовому промежутку, его можно </a:t>
            </a:r>
            <a:r>
              <a:rPr lang="ru-RU" sz="2800" b="1" dirty="0"/>
              <a:t>задать диапазоном</a:t>
            </a:r>
            <a:r>
              <a:rPr lang="ru-RU" sz="2800" dirty="0"/>
              <a:t>. Для этого используют функцию </a:t>
            </a:r>
            <a:r>
              <a:rPr lang="ru-RU" sz="2800" u="sng" dirty="0" err="1"/>
              <a:t>range</a:t>
            </a:r>
            <a:r>
              <a:rPr lang="ru-RU" sz="2800" u="sng" dirty="0"/>
              <a:t>()</a:t>
            </a:r>
            <a:r>
              <a:rPr lang="ru-RU" sz="2800" dirty="0"/>
              <a:t>. В неё можно передать от одного до трёх аргументов.</a:t>
            </a:r>
          </a:p>
          <a:p>
            <a:pPr marL="0" indent="0" fontAlgn="base">
              <a:buNone/>
            </a:pPr>
            <a:r>
              <a:rPr lang="ru-RU" sz="2800" b="1" dirty="0"/>
              <a:t>Если аргумент один</a:t>
            </a:r>
            <a:r>
              <a:rPr lang="ru-RU" sz="2800" dirty="0"/>
              <a:t>, то сформируется диапазон от нуля до числа, предшествующего значению аргумента.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1" t="50000" r="58301" b="27083"/>
          <a:stretch/>
        </p:blipFill>
        <p:spPr bwMode="auto">
          <a:xfrm>
            <a:off x="1475656" y="4149080"/>
            <a:ext cx="5742966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40123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371</TotalTime>
  <Words>279</Words>
  <Application>Microsoft Office PowerPoint</Application>
  <PresentationFormat>Экран (4:3)</PresentationFormat>
  <Paragraphs>53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Циклы в Python</vt:lpstr>
      <vt:lpstr>Определение</vt:lpstr>
      <vt:lpstr>Виды циклов</vt:lpstr>
      <vt:lpstr>Виды циклов</vt:lpstr>
      <vt:lpstr>Виды циклов</vt:lpstr>
      <vt:lpstr>Синтаксис команды:</vt:lpstr>
      <vt:lpstr>Синтаксис команды:</vt:lpstr>
      <vt:lpstr>Пример использования</vt:lpstr>
      <vt:lpstr>Функция range()</vt:lpstr>
      <vt:lpstr>Функция range()</vt:lpstr>
      <vt:lpstr>Функция range()</vt:lpstr>
      <vt:lpstr>Пример использования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Циклы в Python</dc:title>
  <dc:creator>ТАТК 132</dc:creator>
  <cp:lastModifiedBy>ТАТК 132</cp:lastModifiedBy>
  <cp:revision>16</cp:revision>
  <dcterms:created xsi:type="dcterms:W3CDTF">2024-04-25T04:01:18Z</dcterms:created>
  <dcterms:modified xsi:type="dcterms:W3CDTF">2024-04-26T05:34:22Z</dcterms:modified>
</cp:coreProperties>
</file>