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800080"/>
    <a:srgbClr val="660066"/>
    <a:srgbClr val="CC00FF"/>
    <a:srgbClr val="FFFF99"/>
    <a:srgbClr val="FFFFCC"/>
    <a:srgbClr val="FF00FF"/>
    <a:srgbClr val="CC0066"/>
    <a:srgbClr val="00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6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3000">
              <a:schemeClr val="bg1"/>
            </a:gs>
            <a:gs pos="31000">
              <a:srgbClr val="FFFFCC"/>
            </a:gs>
            <a:gs pos="7500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atplotlib.org/3.1.1/api/markers_api.html?highlight=marker#module-matplotlib.marker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ks\информатика 1 курс\learn-python-tutorial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99" r="19372" b="1341"/>
          <a:stretch/>
        </p:blipFill>
        <p:spPr bwMode="auto">
          <a:xfrm>
            <a:off x="0" y="-6102"/>
            <a:ext cx="9144000" cy="686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159648"/>
            <a:ext cx="7772400" cy="2403698"/>
          </a:xfrm>
        </p:spPr>
        <p:txBody>
          <a:bodyPr>
            <a:noAutofit/>
          </a:bodyPr>
          <a:lstStyle/>
          <a:p>
            <a:r>
              <a:rPr lang="en-US" sz="9600" b="1" dirty="0">
                <a:solidFill>
                  <a:srgbClr val="FFFF99"/>
                </a:solidFill>
              </a:rPr>
              <a:t>PYTHON</a:t>
            </a:r>
            <a:endParaRPr lang="ru-RU" sz="9600" b="1" dirty="0">
              <a:solidFill>
                <a:srgbClr val="FFFF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68600"/>
            <a:ext cx="6400800" cy="1752600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FFFF99"/>
                </a:solidFill>
              </a:rPr>
              <a:t>Библиотека </a:t>
            </a:r>
            <a:r>
              <a:rPr lang="en-US" sz="4800" b="1" dirty="0" err="1">
                <a:solidFill>
                  <a:srgbClr val="FFFF99"/>
                </a:solidFill>
              </a:rPr>
              <a:t>Matplotlib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17136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Подписи осей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800080"/>
                </a:solidFill>
              </a:rPr>
              <a:t>plt.xlabel</a:t>
            </a:r>
            <a:r>
              <a:rPr lang="en-US" sz="2800" dirty="0">
                <a:solidFill>
                  <a:srgbClr val="800080"/>
                </a:solidFill>
              </a:rPr>
              <a:t>('</a:t>
            </a:r>
            <a:r>
              <a:rPr lang="ru-RU" sz="2800" dirty="0">
                <a:solidFill>
                  <a:srgbClr val="800080"/>
                </a:solidFill>
              </a:rPr>
              <a:t>месяца')</a:t>
            </a: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800080"/>
                </a:solidFill>
              </a:rPr>
              <a:t>plt.ylabel</a:t>
            </a:r>
            <a:r>
              <a:rPr lang="en-US" sz="2800" dirty="0">
                <a:solidFill>
                  <a:srgbClr val="800080"/>
                </a:solidFill>
              </a:rPr>
              <a:t>('</a:t>
            </a:r>
            <a:r>
              <a:rPr lang="ru-RU" sz="2800" dirty="0">
                <a:solidFill>
                  <a:srgbClr val="800080"/>
                </a:solidFill>
              </a:rPr>
              <a:t>значение')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842" y="2132856"/>
            <a:ext cx="4878454" cy="365884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6530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800080"/>
                </a:solidFill>
              </a:rPr>
              <a:t>plt.title</a:t>
            </a:r>
            <a:r>
              <a:rPr lang="en-US" sz="2800" dirty="0">
                <a:solidFill>
                  <a:srgbClr val="800080"/>
                </a:solidFill>
              </a:rPr>
              <a:t>('</a:t>
            </a:r>
            <a:r>
              <a:rPr lang="ru-RU" sz="2800" dirty="0">
                <a:solidFill>
                  <a:srgbClr val="800080"/>
                </a:solidFill>
              </a:rPr>
              <a:t>заголовок')</a:t>
            </a:r>
          </a:p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Подпись заголовка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988840"/>
            <a:ext cx="4977308" cy="373298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08530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</a:t>
            </a:r>
            <a:endParaRPr lang="ru-RU" sz="5400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24199" y="1417638"/>
            <a:ext cx="82296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При использовании функции </a:t>
            </a:r>
            <a:r>
              <a:rPr lang="en-US" sz="2800" dirty="0">
                <a:solidFill>
                  <a:srgbClr val="800080"/>
                </a:solidFill>
              </a:rPr>
              <a:t>plot figure </a:t>
            </a:r>
            <a:r>
              <a:rPr lang="ru-RU" sz="2800" dirty="0">
                <a:solidFill>
                  <a:srgbClr val="800080"/>
                </a:solidFill>
              </a:rPr>
              <a:t>создаётся автоматически. Если создавать вручную, можно указать </a:t>
            </a:r>
            <a:r>
              <a:rPr lang="en-US" sz="2800" dirty="0" err="1">
                <a:solidFill>
                  <a:srgbClr val="800080"/>
                </a:solidFill>
              </a:rPr>
              <a:t>figsize</a:t>
            </a:r>
            <a:r>
              <a:rPr lang="en-US" sz="2800" dirty="0">
                <a:solidFill>
                  <a:srgbClr val="800080"/>
                </a:solidFill>
              </a:rPr>
              <a:t> – </a:t>
            </a:r>
            <a:r>
              <a:rPr lang="ru-RU" sz="2800" dirty="0">
                <a:solidFill>
                  <a:srgbClr val="800080"/>
                </a:solidFill>
              </a:rPr>
              <a:t>размеры </a:t>
            </a:r>
            <a:r>
              <a:rPr lang="en-US" sz="2800" dirty="0">
                <a:solidFill>
                  <a:srgbClr val="800080"/>
                </a:solidFill>
              </a:rPr>
              <a:t>figure </a:t>
            </a:r>
            <a:r>
              <a:rPr lang="ru-RU" sz="2800" dirty="0">
                <a:solidFill>
                  <a:srgbClr val="800080"/>
                </a:solidFill>
              </a:rPr>
              <a:t>в дюймах.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Значение по умолчанию – 6</a:t>
            </a:r>
            <a:r>
              <a:rPr lang="en-US" sz="2800" dirty="0">
                <a:solidFill>
                  <a:srgbClr val="800080"/>
                </a:solidFill>
              </a:rPr>
              <a:t>.</a:t>
            </a:r>
            <a:r>
              <a:rPr lang="ru-RU" sz="2800" dirty="0">
                <a:solidFill>
                  <a:srgbClr val="800080"/>
                </a:solidFill>
              </a:rPr>
              <a:t>4 и 4</a:t>
            </a:r>
            <a:r>
              <a:rPr lang="en-US" sz="2800" dirty="0">
                <a:solidFill>
                  <a:srgbClr val="800080"/>
                </a:solidFill>
              </a:rPr>
              <a:t>.</a:t>
            </a:r>
            <a:r>
              <a:rPr lang="ru-RU" sz="2800" dirty="0">
                <a:solidFill>
                  <a:srgbClr val="800080"/>
                </a:solidFill>
              </a:rPr>
              <a:t>8</a:t>
            </a: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800080"/>
                </a:solidFill>
              </a:rPr>
              <a:t>plt.figure</a:t>
            </a:r>
            <a:r>
              <a:rPr lang="en-US" sz="2800" dirty="0">
                <a:solidFill>
                  <a:srgbClr val="800080"/>
                </a:solidFill>
              </a:rPr>
              <a:t>(</a:t>
            </a:r>
            <a:r>
              <a:rPr lang="en-US" sz="2800" dirty="0" err="1">
                <a:solidFill>
                  <a:srgbClr val="800080"/>
                </a:solidFill>
              </a:rPr>
              <a:t>figsize</a:t>
            </a:r>
            <a:r>
              <a:rPr lang="en-US" sz="2800" dirty="0">
                <a:solidFill>
                  <a:srgbClr val="800080"/>
                </a:solidFill>
              </a:rPr>
              <a:t>=(9, 3))</a:t>
            </a:r>
          </a:p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581128"/>
            <a:ext cx="6363738" cy="212124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86F15718-3BA3-4048-AD31-3DB627A8D932}"/>
              </a:ext>
            </a:extLst>
          </p:cNvPr>
          <p:cNvSpPr txBox="1">
            <a:spLocks/>
          </p:cNvSpPr>
          <p:nvPr/>
        </p:nvSpPr>
        <p:spPr>
          <a:xfrm>
            <a:off x="4579137" y="3546140"/>
            <a:ext cx="4397896" cy="9269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600" dirty="0">
                <a:solidFill>
                  <a:srgbClr val="FF0000"/>
                </a:solidFill>
              </a:rPr>
              <a:t>Данную строчку необходимо прописать почти в начале программы, после импорта модуля.</a:t>
            </a:r>
          </a:p>
        </p:txBody>
      </p:sp>
    </p:spTree>
    <p:extLst>
      <p:ext uri="{BB962C8B-B14F-4D97-AF65-F5344CB8AC3E}">
        <p14:creationId xmlns:p14="http://schemas.microsoft.com/office/powerpoint/2010/main" val="2280463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axis()</a:t>
            </a:r>
            <a:endParaRPr lang="ru-RU" sz="5400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Если вас не устраивает, как выглядит график, вы можете самостоятельно задать значения на осях, то есть указать деления на осях </a:t>
            </a:r>
            <a:r>
              <a:rPr lang="en-US" sz="2800" dirty="0">
                <a:solidFill>
                  <a:srgbClr val="800080"/>
                </a:solidFill>
              </a:rPr>
              <a:t>X </a:t>
            </a:r>
            <a:r>
              <a:rPr lang="ru-RU" sz="2800" dirty="0">
                <a:solidFill>
                  <a:srgbClr val="800080"/>
                </a:solidFill>
              </a:rPr>
              <a:t>и </a:t>
            </a:r>
            <a:r>
              <a:rPr lang="en-US" sz="2800" dirty="0">
                <a:solidFill>
                  <a:srgbClr val="800080"/>
                </a:solidFill>
              </a:rPr>
              <a:t>Y</a:t>
            </a:r>
          </a:p>
          <a:p>
            <a:pPr marL="0" indent="0" algn="just">
              <a:buNone/>
            </a:pP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800080"/>
                </a:solidFill>
              </a:rPr>
              <a:t>plt.axis</a:t>
            </a:r>
            <a:r>
              <a:rPr lang="en-US" sz="2800" dirty="0">
                <a:solidFill>
                  <a:srgbClr val="800080"/>
                </a:solidFill>
              </a:rPr>
              <a:t>([0, 12, 0, 20])</a:t>
            </a:r>
          </a:p>
          <a:p>
            <a:pPr marL="0" indent="0" algn="just">
              <a:buNone/>
            </a:pP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0 – 12 </a:t>
            </a:r>
            <a:r>
              <a:rPr lang="ru-RU" sz="2800" dirty="0">
                <a:solidFill>
                  <a:srgbClr val="800080"/>
                </a:solidFill>
              </a:rPr>
              <a:t>деления на оси </a:t>
            </a:r>
            <a:r>
              <a:rPr lang="en-US" sz="2800" dirty="0">
                <a:solidFill>
                  <a:srgbClr val="800080"/>
                </a:solidFill>
              </a:rPr>
              <a:t>X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0 – 20 </a:t>
            </a:r>
            <a:r>
              <a:rPr lang="ru-RU" sz="2800" dirty="0">
                <a:solidFill>
                  <a:srgbClr val="800080"/>
                </a:solidFill>
              </a:rPr>
              <a:t>деления на оси </a:t>
            </a:r>
            <a:r>
              <a:rPr lang="en-US" sz="2800" dirty="0">
                <a:solidFill>
                  <a:srgbClr val="800080"/>
                </a:solidFill>
              </a:rPr>
              <a:t>Y</a:t>
            </a:r>
            <a:endParaRPr lang="ru-RU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284984"/>
            <a:ext cx="4323772" cy="324282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24496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После значений есть возможность передать строку, которая должна содержать формат графика.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Пример использования:</a:t>
            </a:r>
          </a:p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800080"/>
                </a:solidFill>
              </a:rPr>
              <a:t>plt.plot</a:t>
            </a:r>
            <a:r>
              <a:rPr lang="en-US" sz="2800" dirty="0">
                <a:solidFill>
                  <a:srgbClr val="800080"/>
                </a:solidFill>
              </a:rPr>
              <a:t>(arr1,arr2,'r*--')</a:t>
            </a:r>
          </a:p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r</a:t>
            </a:r>
            <a:r>
              <a:rPr lang="ru-RU" sz="2800" dirty="0">
                <a:solidFill>
                  <a:srgbClr val="800080"/>
                </a:solidFill>
              </a:rPr>
              <a:t> цвет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*</a:t>
            </a:r>
            <a:r>
              <a:rPr lang="ru-RU" sz="2800" dirty="0">
                <a:solidFill>
                  <a:srgbClr val="800080"/>
                </a:solidFill>
              </a:rPr>
              <a:t> тип соединения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- тип линий</a:t>
            </a:r>
          </a:p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Форматирование графиков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140968"/>
            <a:ext cx="4112334" cy="308425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73021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Возможные значения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'b', 'g', 'r', 'c', 'm', 'y', 'k', 'w' </a:t>
            </a:r>
            <a:r>
              <a:rPr lang="ru-RU" sz="2800" dirty="0">
                <a:solidFill>
                  <a:srgbClr val="800080"/>
                </a:solidFill>
              </a:rPr>
              <a:t>– цвета</a:t>
            </a: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  <a:hlinkClick r:id="rId2"/>
              </a:rPr>
              <a:t>https://matplotlib.org/3.1.1/api/markers_api.html?highlight=marker#module-matplotlib.markers</a:t>
            </a:r>
            <a:r>
              <a:rPr lang="en-US" sz="2800" dirty="0">
                <a:solidFill>
                  <a:srgbClr val="800080"/>
                </a:solidFill>
              </a:rPr>
              <a:t> – </a:t>
            </a:r>
            <a:r>
              <a:rPr lang="ru-RU" sz="2800" dirty="0">
                <a:solidFill>
                  <a:srgbClr val="800080"/>
                </a:solidFill>
              </a:rPr>
              <a:t>таблица с типами маркеров</a:t>
            </a: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'-', '--', '-.', ':' - </a:t>
            </a:r>
            <a:r>
              <a:rPr lang="ru-RU" sz="2800" dirty="0">
                <a:solidFill>
                  <a:srgbClr val="800080"/>
                </a:solidFill>
              </a:rPr>
              <a:t>линия</a:t>
            </a:r>
          </a:p>
          <a:p>
            <a:pPr marL="0" indent="0" algn="just">
              <a:buNone/>
            </a:pP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Параметры записываются в любом порядке</a:t>
            </a:r>
          </a:p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824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800080"/>
                </a:solidFill>
              </a:rPr>
              <a:t>plt.bar</a:t>
            </a:r>
            <a:r>
              <a:rPr lang="en-US" sz="2800" dirty="0">
                <a:solidFill>
                  <a:srgbClr val="800080"/>
                </a:solidFill>
              </a:rPr>
              <a:t>(arr1,arr2)</a:t>
            </a:r>
            <a:endParaRPr lang="ru-RU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bar()</a:t>
            </a:r>
            <a:endParaRPr lang="ru-RU" sz="5400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844824"/>
            <a:ext cx="4719188" cy="353939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04257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scatter()</a:t>
            </a:r>
            <a:endParaRPr lang="ru-RU" sz="5400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800080"/>
                </a:solidFill>
              </a:rPr>
              <a:t>plt.scatter</a:t>
            </a:r>
            <a:r>
              <a:rPr lang="en-US" sz="2800" dirty="0">
                <a:solidFill>
                  <a:srgbClr val="800080"/>
                </a:solidFill>
              </a:rPr>
              <a:t>(arr1,arr2)</a:t>
            </a:r>
            <a:endParaRPr lang="ru-RU" sz="2800" dirty="0">
              <a:solidFill>
                <a:srgbClr val="80008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988840"/>
            <a:ext cx="4400659" cy="330049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04147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800080"/>
                </a:solidFill>
              </a:rPr>
              <a:t>names = ['</a:t>
            </a:r>
            <a:r>
              <a:rPr lang="en-US" sz="2600" dirty="0" err="1">
                <a:solidFill>
                  <a:srgbClr val="800080"/>
                </a:solidFill>
              </a:rPr>
              <a:t>group_a</a:t>
            </a:r>
            <a:r>
              <a:rPr lang="en-US" sz="2600" dirty="0">
                <a:solidFill>
                  <a:srgbClr val="800080"/>
                </a:solidFill>
              </a:rPr>
              <a:t>', '</a:t>
            </a:r>
            <a:r>
              <a:rPr lang="en-US" sz="2600" dirty="0" err="1">
                <a:solidFill>
                  <a:srgbClr val="800080"/>
                </a:solidFill>
              </a:rPr>
              <a:t>group_b</a:t>
            </a:r>
            <a:r>
              <a:rPr lang="en-US" sz="2600" dirty="0">
                <a:solidFill>
                  <a:srgbClr val="800080"/>
                </a:solidFill>
              </a:rPr>
              <a:t>', '</a:t>
            </a:r>
            <a:r>
              <a:rPr lang="en-US" sz="2600" dirty="0" err="1">
                <a:solidFill>
                  <a:srgbClr val="800080"/>
                </a:solidFill>
              </a:rPr>
              <a:t>group_c</a:t>
            </a:r>
            <a:r>
              <a:rPr lang="en-US" sz="2600" dirty="0">
                <a:solidFill>
                  <a:srgbClr val="800080"/>
                </a:solidFill>
              </a:rPr>
              <a:t>']</a:t>
            </a:r>
            <a:br>
              <a:rPr lang="en-US" sz="2600" dirty="0">
                <a:solidFill>
                  <a:srgbClr val="800080"/>
                </a:solidFill>
              </a:rPr>
            </a:br>
            <a:r>
              <a:rPr lang="en-US" sz="2600" dirty="0">
                <a:solidFill>
                  <a:srgbClr val="800080"/>
                </a:solidFill>
              </a:rPr>
              <a:t>values = [1, 10, 100]</a:t>
            </a:r>
            <a:br>
              <a:rPr lang="ru-RU" sz="2600" dirty="0">
                <a:solidFill>
                  <a:srgbClr val="800080"/>
                </a:solidFill>
              </a:rPr>
            </a:br>
            <a:br>
              <a:rPr lang="en-US" sz="2600" dirty="0">
                <a:solidFill>
                  <a:srgbClr val="800080"/>
                </a:solidFill>
              </a:rPr>
            </a:br>
            <a:r>
              <a:rPr lang="en-US" sz="2600" dirty="0" err="1">
                <a:solidFill>
                  <a:srgbClr val="800080"/>
                </a:solidFill>
              </a:rPr>
              <a:t>plt.figure</a:t>
            </a:r>
            <a:r>
              <a:rPr lang="en-US" sz="2600" dirty="0">
                <a:solidFill>
                  <a:srgbClr val="800080"/>
                </a:solidFill>
              </a:rPr>
              <a:t>(</a:t>
            </a:r>
            <a:r>
              <a:rPr lang="en-US" sz="2600" dirty="0" err="1">
                <a:solidFill>
                  <a:srgbClr val="800080"/>
                </a:solidFill>
              </a:rPr>
              <a:t>figsize</a:t>
            </a:r>
            <a:r>
              <a:rPr lang="en-US" sz="2600" dirty="0">
                <a:solidFill>
                  <a:srgbClr val="800080"/>
                </a:solidFill>
              </a:rPr>
              <a:t>=(9, 3))</a:t>
            </a:r>
            <a:br>
              <a:rPr lang="ru-RU" sz="2600" dirty="0">
                <a:solidFill>
                  <a:srgbClr val="800080"/>
                </a:solidFill>
              </a:rPr>
            </a:br>
            <a:br>
              <a:rPr lang="en-US" sz="2600" dirty="0">
                <a:solidFill>
                  <a:srgbClr val="800080"/>
                </a:solidFill>
              </a:rPr>
            </a:br>
            <a:r>
              <a:rPr lang="en-US" sz="2600" dirty="0" err="1">
                <a:solidFill>
                  <a:srgbClr val="800080"/>
                </a:solidFill>
              </a:rPr>
              <a:t>plt.subplot</a:t>
            </a:r>
            <a:r>
              <a:rPr lang="en-US" sz="2600" dirty="0">
                <a:solidFill>
                  <a:srgbClr val="800080"/>
                </a:solidFill>
              </a:rPr>
              <a:t>(131)</a:t>
            </a:r>
            <a:br>
              <a:rPr lang="en-US" sz="2600" dirty="0">
                <a:solidFill>
                  <a:srgbClr val="800080"/>
                </a:solidFill>
              </a:rPr>
            </a:br>
            <a:r>
              <a:rPr lang="en-US" sz="2600" dirty="0" err="1">
                <a:solidFill>
                  <a:srgbClr val="800080"/>
                </a:solidFill>
              </a:rPr>
              <a:t>plt.bar</a:t>
            </a:r>
            <a:r>
              <a:rPr lang="en-US" sz="2600" dirty="0">
                <a:solidFill>
                  <a:srgbClr val="800080"/>
                </a:solidFill>
              </a:rPr>
              <a:t>(names, values)</a:t>
            </a:r>
            <a:endParaRPr lang="ru-RU" sz="2600" dirty="0">
              <a:solidFill>
                <a:srgbClr val="800080"/>
              </a:solidFill>
            </a:endParaRPr>
          </a:p>
          <a:p>
            <a:pPr marL="0" indent="0">
              <a:buNone/>
            </a:pPr>
            <a:br>
              <a:rPr lang="en-US" sz="2600" dirty="0">
                <a:solidFill>
                  <a:srgbClr val="800080"/>
                </a:solidFill>
              </a:rPr>
            </a:br>
            <a:r>
              <a:rPr lang="en-US" sz="2600" dirty="0" err="1">
                <a:solidFill>
                  <a:srgbClr val="800080"/>
                </a:solidFill>
              </a:rPr>
              <a:t>plt.subplot</a:t>
            </a:r>
            <a:r>
              <a:rPr lang="en-US" sz="2600" dirty="0">
                <a:solidFill>
                  <a:srgbClr val="800080"/>
                </a:solidFill>
              </a:rPr>
              <a:t>(132)</a:t>
            </a:r>
            <a:br>
              <a:rPr lang="en-US" sz="2600" dirty="0">
                <a:solidFill>
                  <a:srgbClr val="800080"/>
                </a:solidFill>
              </a:rPr>
            </a:br>
            <a:r>
              <a:rPr lang="en-US" sz="2600" dirty="0" err="1">
                <a:solidFill>
                  <a:srgbClr val="800080"/>
                </a:solidFill>
              </a:rPr>
              <a:t>plt.scatter</a:t>
            </a:r>
            <a:r>
              <a:rPr lang="en-US" sz="2600" dirty="0">
                <a:solidFill>
                  <a:srgbClr val="800080"/>
                </a:solidFill>
              </a:rPr>
              <a:t>(names, values)</a:t>
            </a:r>
            <a:endParaRPr lang="ru-RU" sz="2600" dirty="0">
              <a:solidFill>
                <a:srgbClr val="800080"/>
              </a:solidFill>
            </a:endParaRPr>
          </a:p>
          <a:p>
            <a:pPr marL="0" indent="0">
              <a:buNone/>
            </a:pPr>
            <a:br>
              <a:rPr lang="en-US" sz="2600" dirty="0">
                <a:solidFill>
                  <a:srgbClr val="800080"/>
                </a:solidFill>
              </a:rPr>
            </a:br>
            <a:r>
              <a:rPr lang="en-US" sz="2600" dirty="0" err="1">
                <a:solidFill>
                  <a:srgbClr val="800080"/>
                </a:solidFill>
              </a:rPr>
              <a:t>plt.subplot</a:t>
            </a:r>
            <a:r>
              <a:rPr lang="en-US" sz="2600" dirty="0">
                <a:solidFill>
                  <a:srgbClr val="800080"/>
                </a:solidFill>
              </a:rPr>
              <a:t>(133)</a:t>
            </a:r>
            <a:br>
              <a:rPr lang="en-US" sz="2600" dirty="0">
                <a:solidFill>
                  <a:srgbClr val="800080"/>
                </a:solidFill>
              </a:rPr>
            </a:br>
            <a:r>
              <a:rPr lang="en-US" sz="2600" dirty="0" err="1">
                <a:solidFill>
                  <a:srgbClr val="800080"/>
                </a:solidFill>
              </a:rPr>
              <a:t>plt.plot</a:t>
            </a:r>
            <a:r>
              <a:rPr lang="en-US" sz="2600" dirty="0">
                <a:solidFill>
                  <a:srgbClr val="800080"/>
                </a:solidFill>
              </a:rPr>
              <a:t>(names, values)</a:t>
            </a:r>
            <a:endParaRPr lang="ru-RU" sz="2600" dirty="0">
              <a:solidFill>
                <a:srgbClr val="800080"/>
              </a:solidFill>
            </a:endParaRPr>
          </a:p>
          <a:p>
            <a:pPr marL="0" indent="0">
              <a:buNone/>
            </a:pPr>
            <a:br>
              <a:rPr lang="en-US" sz="2600" dirty="0">
                <a:solidFill>
                  <a:srgbClr val="800080"/>
                </a:solidFill>
              </a:rPr>
            </a:br>
            <a:r>
              <a:rPr lang="en-US" sz="2600" dirty="0" err="1">
                <a:solidFill>
                  <a:srgbClr val="800080"/>
                </a:solidFill>
              </a:rPr>
              <a:t>plt.suptitle</a:t>
            </a:r>
            <a:r>
              <a:rPr lang="en-US" sz="2600" dirty="0">
                <a:solidFill>
                  <a:srgbClr val="800080"/>
                </a:solidFill>
              </a:rPr>
              <a:t>('Categorical Plotting')</a:t>
            </a:r>
            <a:br>
              <a:rPr lang="en-US" sz="2600" dirty="0">
                <a:solidFill>
                  <a:srgbClr val="800080"/>
                </a:solidFill>
              </a:rPr>
            </a:br>
            <a:r>
              <a:rPr lang="en-US" sz="2600" dirty="0" err="1">
                <a:solidFill>
                  <a:srgbClr val="800080"/>
                </a:solidFill>
              </a:rPr>
              <a:t>plt.show</a:t>
            </a:r>
            <a:r>
              <a:rPr lang="en-US" sz="2600" dirty="0">
                <a:solidFill>
                  <a:srgbClr val="800080"/>
                </a:solidFill>
              </a:rPr>
              <a:t>()</a:t>
            </a:r>
            <a:endParaRPr lang="ru-RU" sz="2600" dirty="0">
              <a:solidFill>
                <a:srgbClr val="800080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rgbClr val="80008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70B86C5-99C6-4A6F-B514-145B2FAEB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3883" y="2131432"/>
            <a:ext cx="5616624" cy="225928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35924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Добавление нескольких графиков в один выполняется при помощи команды </a:t>
            </a:r>
            <a:r>
              <a:rPr lang="en-US" sz="2800" dirty="0">
                <a:solidFill>
                  <a:srgbClr val="800080"/>
                </a:solidFill>
              </a:rPr>
              <a:t>subplot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В </a:t>
            </a:r>
            <a:r>
              <a:rPr lang="en-US" sz="2800" dirty="0">
                <a:solidFill>
                  <a:srgbClr val="800080"/>
                </a:solidFill>
              </a:rPr>
              <a:t>subplot</a:t>
            </a:r>
            <a:r>
              <a:rPr lang="ru-RU" sz="2800" dirty="0">
                <a:solidFill>
                  <a:srgbClr val="800080"/>
                </a:solidFill>
              </a:rPr>
              <a:t> нужно вписать либо 3 параметра, либо трехзначное число.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Трехзначное число делится на отдельные цифры и представляют собой отдельные измерения для расположения графика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Например: </a:t>
            </a: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plt.subplot(132)</a:t>
            </a:r>
          </a:p>
          <a:p>
            <a:pPr marL="0" indent="0" algn="just">
              <a:buNone/>
            </a:pP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1 – </a:t>
            </a:r>
            <a:r>
              <a:rPr lang="ru-RU" sz="2800" dirty="0">
                <a:solidFill>
                  <a:srgbClr val="800080"/>
                </a:solidFill>
              </a:rPr>
              <a:t>это количество строк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3 – это количество столбцов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2 – это индекс размещения</a:t>
            </a:r>
          </a:p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Добавление графиков</a:t>
            </a:r>
          </a:p>
        </p:txBody>
      </p:sp>
    </p:spTree>
    <p:extLst>
      <p:ext uri="{BB962C8B-B14F-4D97-AF65-F5344CB8AC3E}">
        <p14:creationId xmlns:p14="http://schemas.microsoft.com/office/powerpoint/2010/main" val="316768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</a:t>
            </a:r>
            <a:r>
              <a:rPr lang="en-US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dirty="0" err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Matplotlib</a:t>
            </a:r>
            <a:r>
              <a:rPr lang="en-US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dirty="0" err="1">
                <a:solidFill>
                  <a:srgbClr val="800080"/>
                </a:solidFill>
              </a:rPr>
              <a:t>Matplotlib</a:t>
            </a:r>
            <a:r>
              <a:rPr lang="en-US" sz="2800" dirty="0">
                <a:solidFill>
                  <a:srgbClr val="800080"/>
                </a:solidFill>
              </a:rPr>
              <a:t> - </a:t>
            </a:r>
            <a:r>
              <a:rPr lang="ru-RU" sz="2800" dirty="0">
                <a:solidFill>
                  <a:srgbClr val="800080"/>
                </a:solidFill>
              </a:rPr>
              <a:t>библиотека на языке программирования </a:t>
            </a:r>
            <a:r>
              <a:rPr lang="ru-RU" sz="2800" dirty="0" err="1">
                <a:solidFill>
                  <a:srgbClr val="800080"/>
                </a:solidFill>
              </a:rPr>
              <a:t>Python</a:t>
            </a:r>
            <a:r>
              <a:rPr lang="ru-RU" sz="2800" dirty="0">
                <a:solidFill>
                  <a:srgbClr val="800080"/>
                </a:solidFill>
              </a:rPr>
              <a:t> для визуализации данных двумерной (2D) графикой</a:t>
            </a:r>
            <a:endParaRPr lang="en-US" sz="2800" dirty="0">
              <a:solidFill>
                <a:srgbClr val="800080"/>
              </a:solidFill>
            </a:endParaRPr>
          </a:p>
          <a:p>
            <a:pPr algn="just"/>
            <a:r>
              <a:rPr lang="ru-RU" sz="2800" dirty="0">
                <a:solidFill>
                  <a:srgbClr val="800080"/>
                </a:solidFill>
              </a:rPr>
              <a:t>Пакет поддерживает многие виды графиков и диаграмм:</a:t>
            </a:r>
          </a:p>
          <a:p>
            <a:pPr lvl="1"/>
            <a:r>
              <a:rPr lang="ru-RU" sz="2400" dirty="0">
                <a:solidFill>
                  <a:srgbClr val="800080"/>
                </a:solidFill>
              </a:rPr>
              <a:t>Графики (</a:t>
            </a:r>
            <a:r>
              <a:rPr lang="en-US" sz="2400" dirty="0">
                <a:solidFill>
                  <a:srgbClr val="800080"/>
                </a:solidFill>
              </a:rPr>
              <a:t>line plot)</a:t>
            </a:r>
          </a:p>
          <a:p>
            <a:pPr lvl="1"/>
            <a:r>
              <a:rPr lang="ru-RU" sz="2400" dirty="0">
                <a:solidFill>
                  <a:srgbClr val="800080"/>
                </a:solidFill>
              </a:rPr>
              <a:t>Диаграммы разброса (</a:t>
            </a:r>
            <a:r>
              <a:rPr lang="en-US" sz="2400" dirty="0">
                <a:solidFill>
                  <a:srgbClr val="800080"/>
                </a:solidFill>
              </a:rPr>
              <a:t>scatter plot)</a:t>
            </a:r>
          </a:p>
          <a:p>
            <a:pPr lvl="1"/>
            <a:r>
              <a:rPr lang="ru-RU" sz="2400" dirty="0">
                <a:solidFill>
                  <a:srgbClr val="800080"/>
                </a:solidFill>
              </a:rPr>
              <a:t>Столбчатые диаграммы (</a:t>
            </a:r>
            <a:r>
              <a:rPr lang="en-US" sz="2400" dirty="0">
                <a:solidFill>
                  <a:srgbClr val="800080"/>
                </a:solidFill>
              </a:rPr>
              <a:t>bar chart) </a:t>
            </a:r>
            <a:r>
              <a:rPr lang="ru-RU" sz="2400" dirty="0">
                <a:solidFill>
                  <a:srgbClr val="800080"/>
                </a:solidFill>
              </a:rPr>
              <a:t>и гистограммы (</a:t>
            </a:r>
            <a:r>
              <a:rPr lang="en-US" sz="2400" dirty="0">
                <a:solidFill>
                  <a:srgbClr val="800080"/>
                </a:solidFill>
              </a:rPr>
              <a:t>histogram)</a:t>
            </a:r>
          </a:p>
          <a:p>
            <a:pPr lvl="1"/>
            <a:r>
              <a:rPr lang="ru-RU" sz="2400" dirty="0">
                <a:solidFill>
                  <a:srgbClr val="800080"/>
                </a:solidFill>
              </a:rPr>
              <a:t>Круговые диаграммы (</a:t>
            </a:r>
            <a:r>
              <a:rPr lang="en-US" sz="2400" dirty="0">
                <a:solidFill>
                  <a:srgbClr val="800080"/>
                </a:solidFill>
              </a:rPr>
              <a:t>pie chart)</a:t>
            </a:r>
          </a:p>
          <a:p>
            <a:pPr lvl="1"/>
            <a:r>
              <a:rPr lang="ru-RU" sz="2400" dirty="0">
                <a:solidFill>
                  <a:srgbClr val="800080"/>
                </a:solidFill>
              </a:rPr>
              <a:t>Ствол-лист диаграммы (</a:t>
            </a:r>
            <a:r>
              <a:rPr lang="en-US" sz="2400" dirty="0">
                <a:solidFill>
                  <a:srgbClr val="800080"/>
                </a:solidFill>
              </a:rPr>
              <a:t>stem plot)</a:t>
            </a:r>
          </a:p>
          <a:p>
            <a:pPr lvl="1"/>
            <a:r>
              <a:rPr lang="ru-RU" sz="2400" dirty="0">
                <a:solidFill>
                  <a:srgbClr val="800080"/>
                </a:solidFill>
              </a:rPr>
              <a:t>Контурные графики (</a:t>
            </a:r>
            <a:r>
              <a:rPr lang="en-US" sz="2400" dirty="0">
                <a:solidFill>
                  <a:srgbClr val="800080"/>
                </a:solidFill>
              </a:rPr>
              <a:t>contour plot)</a:t>
            </a:r>
          </a:p>
          <a:p>
            <a:pPr lvl="1"/>
            <a:r>
              <a:rPr lang="ru-RU" sz="2400" dirty="0">
                <a:solidFill>
                  <a:srgbClr val="800080"/>
                </a:solidFill>
              </a:rPr>
              <a:t>Поля градиентов (</a:t>
            </a:r>
            <a:r>
              <a:rPr lang="en-US" sz="2400" dirty="0">
                <a:solidFill>
                  <a:srgbClr val="800080"/>
                </a:solidFill>
              </a:rPr>
              <a:t>quiver)</a:t>
            </a:r>
          </a:p>
          <a:p>
            <a:pPr lvl="1"/>
            <a:r>
              <a:rPr lang="ru-RU" sz="2400" dirty="0">
                <a:solidFill>
                  <a:srgbClr val="800080"/>
                </a:solidFill>
              </a:rPr>
              <a:t>Спектральные диаграммы (</a:t>
            </a:r>
            <a:r>
              <a:rPr lang="en-US" sz="2400" dirty="0">
                <a:solidFill>
                  <a:srgbClr val="800080"/>
                </a:solidFill>
              </a:rPr>
              <a:t>spectrogram)</a:t>
            </a:r>
          </a:p>
          <a:p>
            <a:pPr marL="0" indent="0">
              <a:buNone/>
            </a:pPr>
            <a:endParaRPr lang="ru-RU" dirty="0">
              <a:solidFill>
                <a:srgbClr val="00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126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800080"/>
                </a:solidFill>
              </a:rPr>
              <a:t>1. Построить график функции </a:t>
            </a:r>
            <a:r>
              <a:rPr lang="en-US" sz="2400" dirty="0">
                <a:solidFill>
                  <a:srgbClr val="800080"/>
                </a:solidFill>
              </a:rPr>
              <a:t>y = x ** 2 </a:t>
            </a:r>
            <a:r>
              <a:rPr lang="ru-RU" sz="2400" dirty="0">
                <a:solidFill>
                  <a:srgbClr val="800080"/>
                </a:solidFill>
              </a:rPr>
              <a:t>на 10 значениях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800080"/>
                </a:solidFill>
              </a:rPr>
              <a:t>2. Найти информацию о суточной температуре за последнюю неделю и построить график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800080"/>
                </a:solidFill>
              </a:rPr>
              <a:t>3. Построить график цен на бензин за последний год помесячно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800080"/>
                </a:solidFill>
              </a:rPr>
              <a:t>4. Построить графики стоимости доллара, евро и рубля за последний год</a:t>
            </a:r>
            <a:r>
              <a:rPr lang="en-US" sz="2400" dirty="0">
                <a:solidFill>
                  <a:srgbClr val="800080"/>
                </a:solidFill>
              </a:rPr>
              <a:t> (subplot)</a:t>
            </a:r>
            <a:endParaRPr lang="ru-RU" sz="24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800080"/>
                </a:solidFill>
              </a:rPr>
              <a:t>5. Построить график ваших оценок</a:t>
            </a:r>
            <a:r>
              <a:rPr lang="en-US" sz="2400" dirty="0">
                <a:solidFill>
                  <a:srgbClr val="800080"/>
                </a:solidFill>
              </a:rPr>
              <a:t>(subplot)</a:t>
            </a:r>
            <a:endParaRPr lang="ru-RU" sz="24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endParaRPr lang="ru-RU" sz="2400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81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dirty="0" err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Matplotlib</a:t>
            </a:r>
            <a:endParaRPr lang="ru-RU" sz="5400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just"/>
            <a:r>
              <a:rPr lang="ru-RU" sz="2800" dirty="0" err="1">
                <a:solidFill>
                  <a:srgbClr val="800080"/>
                </a:solidFill>
              </a:rPr>
              <a:t>Figure</a:t>
            </a:r>
            <a:r>
              <a:rPr lang="ru-RU" sz="2800" dirty="0">
                <a:solidFill>
                  <a:srgbClr val="800080"/>
                </a:solidFill>
              </a:rPr>
              <a:t> - это контейнер самого верхнего уровня, та область на которой все нарисовано. Таких областей может быть несколько, каждая из которых может содержать несколько контейнеров </a:t>
            </a:r>
            <a:r>
              <a:rPr lang="ru-RU" sz="2800" dirty="0" err="1">
                <a:solidFill>
                  <a:srgbClr val="800080"/>
                </a:solidFill>
              </a:rPr>
              <a:t>Axes</a:t>
            </a:r>
            <a:r>
              <a:rPr lang="ru-RU" sz="2800" dirty="0">
                <a:solidFill>
                  <a:srgbClr val="800080"/>
                </a:solidFill>
              </a:rPr>
              <a:t>.</a:t>
            </a:r>
          </a:p>
          <a:p>
            <a:pPr algn="just"/>
            <a:r>
              <a:rPr lang="ru-RU" sz="2800" dirty="0" err="1">
                <a:solidFill>
                  <a:srgbClr val="800080"/>
                </a:solidFill>
              </a:rPr>
              <a:t>Axes</a:t>
            </a:r>
            <a:r>
              <a:rPr lang="ru-RU" sz="2800" dirty="0">
                <a:solidFill>
                  <a:srgbClr val="800080"/>
                </a:solidFill>
              </a:rPr>
              <a:t> - это та область на которой чаще всего и отражаются графики (данные в виде графиков), а так же все вспомогательные атрибуты (линии сетки, метки, указатели и т.д.). </a:t>
            </a:r>
          </a:p>
          <a:p>
            <a:pPr algn="just"/>
            <a:endParaRPr lang="ru-RU" sz="2800" dirty="0">
              <a:solidFill>
                <a:srgbClr val="80008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AF4B7E4-F13C-49D0-AFD5-B68D6A1B6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1772816"/>
            <a:ext cx="3870379" cy="357344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9078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Установка модуля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800" dirty="0">
                <a:solidFill>
                  <a:srgbClr val="800080"/>
                </a:solidFill>
              </a:rPr>
              <a:t>Для того, чтобы установить модуль </a:t>
            </a:r>
            <a:r>
              <a:rPr lang="en-US" sz="2800" dirty="0" err="1">
                <a:solidFill>
                  <a:srgbClr val="800080"/>
                </a:solidFill>
              </a:rPr>
              <a:t>numpy</a:t>
            </a:r>
            <a:r>
              <a:rPr lang="ru-RU" sz="2800" dirty="0">
                <a:solidFill>
                  <a:srgbClr val="800080"/>
                </a:solidFill>
              </a:rPr>
              <a:t>, необходимо</a:t>
            </a:r>
            <a:r>
              <a:rPr lang="en-US" sz="2800" dirty="0">
                <a:solidFill>
                  <a:srgbClr val="800080"/>
                </a:solidFill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>
                <a:solidFill>
                  <a:srgbClr val="800080"/>
                </a:solidFill>
              </a:rPr>
              <a:t>Открыть консоль </a:t>
            </a:r>
            <a:r>
              <a:rPr lang="en-US" sz="2800" dirty="0">
                <a:solidFill>
                  <a:srgbClr val="800080"/>
                </a:solidFill>
              </a:rPr>
              <a:t>Win + R </a:t>
            </a:r>
            <a:r>
              <a:rPr lang="en-US" sz="2800" dirty="0">
                <a:solidFill>
                  <a:srgbClr val="800080"/>
                </a:solidFill>
                <a:sym typeface="Wingdings" panose="05000000000000000000" pitchFamily="2" charset="2"/>
              </a:rPr>
              <a:t> </a:t>
            </a:r>
            <a:r>
              <a:rPr lang="en-US" sz="2800" dirty="0" err="1">
                <a:solidFill>
                  <a:srgbClr val="800080"/>
                </a:solidFill>
                <a:sym typeface="Wingdings" panose="05000000000000000000" pitchFamily="2" charset="2"/>
              </a:rPr>
              <a:t>cmd</a:t>
            </a:r>
            <a:r>
              <a:rPr lang="en-US" sz="2800" dirty="0">
                <a:solidFill>
                  <a:srgbClr val="800080"/>
                </a:solidFill>
                <a:sym typeface="Wingdings" panose="05000000000000000000" pitchFamily="2" charset="2"/>
              </a:rPr>
              <a:t>  Enter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>
                <a:solidFill>
                  <a:srgbClr val="800080"/>
                </a:solidFill>
                <a:sym typeface="Wingdings" panose="05000000000000000000" pitchFamily="2" charset="2"/>
              </a:rPr>
              <a:t>В консоли прописать: 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  <a:sym typeface="Wingdings" panose="05000000000000000000" pitchFamily="2" charset="2"/>
              </a:rPr>
              <a:t>            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  <a:sym typeface="Wingdings" panose="05000000000000000000" pitchFamily="2" charset="2"/>
              </a:rPr>
              <a:t>             </a:t>
            </a:r>
            <a:r>
              <a:rPr lang="ru-RU" sz="2800" dirty="0">
                <a:solidFill>
                  <a:srgbClr val="800080"/>
                </a:solidFill>
                <a:sym typeface="Wingdings" panose="05000000000000000000" pitchFamily="2" charset="2"/>
              </a:rPr>
              <a:t>1)  </a:t>
            </a:r>
            <a:r>
              <a:rPr lang="en-US" sz="2800" dirty="0">
                <a:solidFill>
                  <a:srgbClr val="800080"/>
                </a:solidFill>
                <a:sym typeface="Wingdings" panose="05000000000000000000" pitchFamily="2" charset="2"/>
              </a:rPr>
              <a:t>cd c:\                   \scripts </a:t>
            </a:r>
            <a:r>
              <a:rPr lang="ru-RU" sz="2800" dirty="0">
                <a:solidFill>
                  <a:srgbClr val="800080"/>
                </a:solidFill>
                <a:sym typeface="Wingdings" panose="05000000000000000000" pitchFamily="2" charset="2"/>
              </a:rPr>
              <a:t> </a:t>
            </a:r>
            <a:r>
              <a:rPr lang="en-US" sz="2800" dirty="0">
                <a:solidFill>
                  <a:srgbClr val="800080"/>
                </a:solidFill>
                <a:sym typeface="Wingdings" panose="05000000000000000000" pitchFamily="2" charset="2"/>
              </a:rPr>
              <a:t> Enter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  <a:sym typeface="Wingdings" panose="05000000000000000000" pitchFamily="2" charset="2"/>
              </a:rPr>
              <a:t>             </a:t>
            </a:r>
            <a:endParaRPr lang="en-US" sz="2800" dirty="0">
              <a:solidFill>
                <a:srgbClr val="800080"/>
              </a:solidFill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  <a:sym typeface="Wingdings" panose="05000000000000000000" pitchFamily="2" charset="2"/>
              </a:rPr>
              <a:t>             </a:t>
            </a:r>
            <a:r>
              <a:rPr lang="ru-RU" sz="2800" dirty="0">
                <a:solidFill>
                  <a:srgbClr val="800080"/>
                </a:solidFill>
                <a:sym typeface="Wingdings" panose="05000000000000000000" pitchFamily="2" charset="2"/>
              </a:rPr>
              <a:t>2)  </a:t>
            </a:r>
            <a:r>
              <a:rPr lang="en-US" sz="2800" dirty="0">
                <a:solidFill>
                  <a:srgbClr val="800080"/>
                </a:solidFill>
                <a:sym typeface="Wingdings" panose="05000000000000000000" pitchFamily="2" charset="2"/>
              </a:rPr>
              <a:t>pip install </a:t>
            </a:r>
            <a:r>
              <a:rPr lang="en-US" sz="2800" dirty="0" err="1">
                <a:solidFill>
                  <a:srgbClr val="800080"/>
                </a:solidFill>
                <a:sym typeface="Wingdings" panose="05000000000000000000" pitchFamily="2" charset="2"/>
              </a:rPr>
              <a:t>matplotlib</a:t>
            </a:r>
            <a:r>
              <a:rPr lang="en-US" sz="2800" dirty="0">
                <a:solidFill>
                  <a:srgbClr val="800080"/>
                </a:solidFill>
                <a:sym typeface="Wingdings" panose="05000000000000000000" pitchFamily="2" charset="2"/>
              </a:rPr>
              <a:t> </a:t>
            </a:r>
            <a:r>
              <a:rPr lang="ru-RU" sz="2800" dirty="0">
                <a:solidFill>
                  <a:srgbClr val="800080"/>
                </a:solidFill>
                <a:sym typeface="Wingdings" panose="05000000000000000000" pitchFamily="2" charset="2"/>
              </a:rPr>
              <a:t>==3.0.3 </a:t>
            </a:r>
            <a:r>
              <a:rPr lang="en-US" sz="2800" dirty="0">
                <a:solidFill>
                  <a:srgbClr val="800080"/>
                </a:solidFill>
                <a:sym typeface="Wingdings" panose="05000000000000000000" pitchFamily="2" charset="2"/>
              </a:rPr>
              <a:t> Enter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800" dirty="0">
                <a:solidFill>
                  <a:srgbClr val="800080"/>
                </a:solidFill>
                <a:sym typeface="Wingdings" panose="05000000000000000000" pitchFamily="2" charset="2"/>
              </a:rPr>
              <a:t>Установка завершена</a:t>
            </a:r>
            <a:endParaRPr lang="en-US" sz="2800" dirty="0">
              <a:solidFill>
                <a:srgbClr val="80008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3573016"/>
            <a:ext cx="1872208" cy="102275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>
              <a:spcBef>
                <a:spcPct val="20000"/>
              </a:spcBef>
              <a:buFont typeface="Wingdings" pitchFamily="2" charset="2"/>
              <a:buChar char="ü"/>
              <a:defRPr sz="2800">
                <a:solidFill>
                  <a:srgbClr val="800080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>
              <a:buNone/>
            </a:pPr>
            <a:r>
              <a:rPr lang="en-US" dirty="0"/>
              <a:t>python</a:t>
            </a:r>
          </a:p>
          <a:p>
            <a:pPr marL="0" indent="0">
              <a:buNone/>
            </a:pPr>
            <a:r>
              <a:rPr lang="en-US" dirty="0"/>
              <a:t>Python362</a:t>
            </a:r>
          </a:p>
          <a:p>
            <a:pPr marL="0" indent="0">
              <a:buNone/>
            </a:pPr>
            <a:r>
              <a:rPr lang="en-US" dirty="0"/>
              <a:t>Python36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19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Импорт модуля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800080"/>
                </a:solidFill>
              </a:rPr>
              <a:t>В первой строке прописываем </a:t>
            </a:r>
            <a:r>
              <a:rPr lang="en-US" dirty="0">
                <a:solidFill>
                  <a:srgbClr val="800080"/>
                </a:solidFill>
              </a:rPr>
              <a:t>import </a:t>
            </a:r>
            <a:r>
              <a:rPr lang="en-US" dirty="0" err="1">
                <a:solidFill>
                  <a:srgbClr val="800080"/>
                </a:solidFill>
              </a:rPr>
              <a:t>matplotlib.pyplot</a:t>
            </a:r>
            <a:r>
              <a:rPr lang="en-US" dirty="0">
                <a:solidFill>
                  <a:srgbClr val="800080"/>
                </a:solidFill>
              </a:rPr>
              <a:t> as </a:t>
            </a:r>
            <a:r>
              <a:rPr lang="en-US" dirty="0" err="1">
                <a:solidFill>
                  <a:srgbClr val="800080"/>
                </a:solidFill>
              </a:rPr>
              <a:t>plt</a:t>
            </a:r>
            <a:endParaRPr lang="en-US" dirty="0">
              <a:solidFill>
                <a:srgbClr val="800080"/>
              </a:solidFill>
            </a:endParaRPr>
          </a:p>
          <a:p>
            <a:pPr lvl="1" algn="just"/>
            <a:r>
              <a:rPr lang="en-US" sz="3200" dirty="0">
                <a:solidFill>
                  <a:srgbClr val="800080"/>
                </a:solidFill>
              </a:rPr>
              <a:t>Import – </a:t>
            </a:r>
            <a:r>
              <a:rPr lang="ru-RU" sz="3200" dirty="0">
                <a:solidFill>
                  <a:srgbClr val="800080"/>
                </a:solidFill>
              </a:rPr>
              <a:t>подключение модуля</a:t>
            </a:r>
          </a:p>
          <a:p>
            <a:pPr lvl="1" algn="just"/>
            <a:r>
              <a:rPr lang="en-US" sz="3200" dirty="0" err="1">
                <a:solidFill>
                  <a:srgbClr val="800080"/>
                </a:solidFill>
                <a:sym typeface="Wingdings" panose="05000000000000000000" pitchFamily="2" charset="2"/>
              </a:rPr>
              <a:t>matplotlib</a:t>
            </a:r>
            <a:r>
              <a:rPr lang="en-US" sz="3200" dirty="0">
                <a:solidFill>
                  <a:srgbClr val="800080"/>
                </a:solidFill>
              </a:rPr>
              <a:t> – </a:t>
            </a:r>
            <a:r>
              <a:rPr lang="ru-RU" sz="3200" dirty="0">
                <a:solidFill>
                  <a:srgbClr val="800080"/>
                </a:solidFill>
              </a:rPr>
              <a:t>модуль</a:t>
            </a:r>
          </a:p>
          <a:p>
            <a:pPr lvl="1" algn="just"/>
            <a:r>
              <a:rPr lang="en-US" sz="3200" dirty="0">
                <a:solidFill>
                  <a:srgbClr val="800080"/>
                </a:solidFill>
              </a:rPr>
              <a:t>as </a:t>
            </a:r>
            <a:r>
              <a:rPr lang="en-US" sz="3200" dirty="0" err="1">
                <a:solidFill>
                  <a:srgbClr val="800080"/>
                </a:solidFill>
              </a:rPr>
              <a:t>plt</a:t>
            </a:r>
            <a:r>
              <a:rPr lang="en-US" sz="3200" dirty="0">
                <a:solidFill>
                  <a:srgbClr val="800080"/>
                </a:solidFill>
              </a:rPr>
              <a:t> – </a:t>
            </a:r>
            <a:r>
              <a:rPr lang="ru-RU" sz="3200" dirty="0">
                <a:solidFill>
                  <a:srgbClr val="800080"/>
                </a:solidFill>
              </a:rPr>
              <a:t>используется для сокращенного пользования модулем</a:t>
            </a:r>
          </a:p>
          <a:p>
            <a:endParaRPr lang="ru-RU" sz="2800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470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dirty="0" err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plt.plot</a:t>
            </a:r>
            <a:r>
              <a:rPr lang="en-US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  <a:endParaRPr lang="ru-RU" sz="5400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Это обычный график роста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На таком графике, как правило, показывают  динамику развития чего либо относительно второго параметра (оси: </a:t>
            </a:r>
            <a:r>
              <a:rPr lang="en-US" sz="2800" dirty="0">
                <a:solidFill>
                  <a:srgbClr val="800080"/>
                </a:solidFill>
              </a:rPr>
              <a:t>OX </a:t>
            </a:r>
            <a:r>
              <a:rPr lang="ru-RU" sz="2800" dirty="0">
                <a:solidFill>
                  <a:srgbClr val="800080"/>
                </a:solidFill>
              </a:rPr>
              <a:t>и </a:t>
            </a:r>
            <a:r>
              <a:rPr lang="en-US" sz="2800" dirty="0">
                <a:solidFill>
                  <a:srgbClr val="800080"/>
                </a:solidFill>
              </a:rPr>
              <a:t>OY</a:t>
            </a:r>
            <a:r>
              <a:rPr lang="ru-RU" sz="2800" dirty="0">
                <a:solidFill>
                  <a:srgbClr val="800080"/>
                </a:solidFill>
              </a:rPr>
              <a:t>)</a:t>
            </a:r>
          </a:p>
          <a:p>
            <a:pPr marL="0" indent="0" algn="just">
              <a:buNone/>
            </a:pP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import </a:t>
            </a:r>
            <a:r>
              <a:rPr lang="en-US" sz="2800" dirty="0" err="1">
                <a:solidFill>
                  <a:srgbClr val="800080"/>
                </a:solidFill>
              </a:rPr>
              <a:t>matplotlib.pyplot</a:t>
            </a:r>
            <a:r>
              <a:rPr lang="en-US" sz="2800" dirty="0">
                <a:solidFill>
                  <a:srgbClr val="800080"/>
                </a:solidFill>
              </a:rPr>
              <a:t> as </a:t>
            </a:r>
            <a:r>
              <a:rPr lang="en-US" sz="2800" dirty="0" err="1">
                <a:solidFill>
                  <a:srgbClr val="800080"/>
                </a:solidFill>
              </a:rPr>
              <a:t>plt</a:t>
            </a: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arr1=[2,4,1,7]</a:t>
            </a: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800080"/>
                </a:solidFill>
              </a:rPr>
              <a:t>plt.plot</a:t>
            </a:r>
            <a:r>
              <a:rPr lang="en-US" sz="2800" dirty="0">
                <a:solidFill>
                  <a:srgbClr val="800080"/>
                </a:solidFill>
              </a:rPr>
              <a:t>(arr1)</a:t>
            </a: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800080"/>
                </a:solidFill>
              </a:rPr>
              <a:t>plt.show</a:t>
            </a:r>
            <a:r>
              <a:rPr lang="en-US" sz="2800" dirty="0">
                <a:solidFill>
                  <a:srgbClr val="800080"/>
                </a:solidFill>
              </a:rPr>
              <a:t>()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148" y="3059530"/>
            <a:ext cx="3609826" cy="270736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id="{D20A07EE-847A-4206-B293-865C92624C7B}"/>
              </a:ext>
            </a:extLst>
          </p:cNvPr>
          <p:cNvSpPr txBox="1">
            <a:spLocks/>
          </p:cNvSpPr>
          <p:nvPr/>
        </p:nvSpPr>
        <p:spPr>
          <a:xfrm>
            <a:off x="452264" y="57347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600" dirty="0">
                <a:solidFill>
                  <a:srgbClr val="FF0000"/>
                </a:solidFill>
              </a:rPr>
              <a:t>При внесении изменений в программу, последней строкой должна быть : </a:t>
            </a:r>
            <a:r>
              <a:rPr lang="en-US" sz="2600" dirty="0" err="1">
                <a:solidFill>
                  <a:srgbClr val="FF0000"/>
                </a:solidFill>
              </a:rPr>
              <a:t>plt.show</a:t>
            </a:r>
            <a:r>
              <a:rPr lang="en-US" sz="2600" dirty="0">
                <a:solidFill>
                  <a:srgbClr val="FF0000"/>
                </a:solidFill>
              </a:rPr>
              <a:t>()</a:t>
            </a:r>
            <a:r>
              <a:rPr lang="ru-RU" sz="2600" dirty="0">
                <a:solidFill>
                  <a:srgbClr val="FF0000"/>
                </a:solidFill>
              </a:rPr>
              <a:t>, которая демонстрирует внесенные в график изменения</a:t>
            </a:r>
            <a:endParaRPr lang="en-US" sz="2600" dirty="0">
              <a:solidFill>
                <a:srgbClr val="FF0000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ru-RU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47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dirty="0" err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plt.plot</a:t>
            </a:r>
            <a:r>
              <a:rPr lang="en-US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  <a:endParaRPr lang="ru-RU" sz="5400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В качестве параметров в функцию </a:t>
            </a:r>
            <a:r>
              <a:rPr lang="en-US" sz="2800" dirty="0">
                <a:solidFill>
                  <a:srgbClr val="800080"/>
                </a:solidFill>
              </a:rPr>
              <a:t>plot </a:t>
            </a:r>
            <a:r>
              <a:rPr lang="ru-RU" sz="2800" dirty="0">
                <a:solidFill>
                  <a:srgbClr val="800080"/>
                </a:solidFill>
              </a:rPr>
              <a:t>можно передавать два списка – первый по оси Х, второй по оси </a:t>
            </a:r>
            <a:r>
              <a:rPr lang="en-US" sz="2800" dirty="0">
                <a:solidFill>
                  <a:srgbClr val="800080"/>
                </a:solidFill>
              </a:rPr>
              <a:t>Y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Один из списков обязательно должен быть числовым </a:t>
            </a:r>
            <a:r>
              <a:rPr lang="en-US" sz="2800" dirty="0">
                <a:solidFill>
                  <a:srgbClr val="800080"/>
                </a:solidFill>
              </a:rPr>
              <a:t>plot </a:t>
            </a:r>
            <a:r>
              <a:rPr lang="ru-RU" sz="2800" dirty="0">
                <a:solidFill>
                  <a:srgbClr val="800080"/>
                </a:solidFill>
              </a:rPr>
              <a:t>также работает и с массивами </a:t>
            </a:r>
            <a:r>
              <a:rPr lang="en-US" sz="2800" dirty="0" err="1">
                <a:solidFill>
                  <a:srgbClr val="800080"/>
                </a:solidFill>
              </a:rPr>
              <a:t>numpy</a:t>
            </a:r>
            <a:r>
              <a:rPr lang="ru-RU" sz="2800" dirty="0">
                <a:solidFill>
                  <a:srgbClr val="800080"/>
                </a:solidFill>
              </a:rPr>
              <a:t> и</a:t>
            </a:r>
            <a:r>
              <a:rPr lang="en-US" sz="2800" dirty="0">
                <a:solidFill>
                  <a:srgbClr val="800080"/>
                </a:solidFill>
              </a:rPr>
              <a:t> Series </a:t>
            </a:r>
            <a:r>
              <a:rPr lang="ru-RU" sz="2800" dirty="0">
                <a:solidFill>
                  <a:srgbClr val="800080"/>
                </a:solidFill>
              </a:rPr>
              <a:t>модуля </a:t>
            </a:r>
            <a:r>
              <a:rPr lang="en-US" sz="2800" dirty="0">
                <a:solidFill>
                  <a:srgbClr val="800080"/>
                </a:solidFill>
              </a:rPr>
              <a:t>pandas</a:t>
            </a:r>
          </a:p>
          <a:p>
            <a:pPr marL="0" indent="0" algn="just">
              <a:buNone/>
            </a:pP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import </a:t>
            </a:r>
            <a:r>
              <a:rPr lang="en-US" sz="2800" dirty="0" err="1">
                <a:solidFill>
                  <a:srgbClr val="800080"/>
                </a:solidFill>
              </a:rPr>
              <a:t>numpy</a:t>
            </a:r>
            <a:r>
              <a:rPr lang="en-US" sz="2800" dirty="0">
                <a:solidFill>
                  <a:srgbClr val="800080"/>
                </a:solidFill>
              </a:rPr>
              <a:t> as </a:t>
            </a:r>
            <a:r>
              <a:rPr lang="en-US" sz="2800" dirty="0" err="1">
                <a:solidFill>
                  <a:srgbClr val="800080"/>
                </a:solidFill>
              </a:rPr>
              <a:t>np</a:t>
            </a: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import </a:t>
            </a:r>
            <a:r>
              <a:rPr lang="en-US" sz="2800" dirty="0" err="1">
                <a:solidFill>
                  <a:srgbClr val="800080"/>
                </a:solidFill>
              </a:rPr>
              <a:t>matplotlib.pyplot</a:t>
            </a:r>
            <a:r>
              <a:rPr lang="en-US" sz="2800" dirty="0">
                <a:solidFill>
                  <a:srgbClr val="800080"/>
                </a:solidFill>
              </a:rPr>
              <a:t> as </a:t>
            </a:r>
            <a:r>
              <a:rPr lang="en-US" sz="2800" dirty="0" err="1">
                <a:solidFill>
                  <a:srgbClr val="800080"/>
                </a:solidFill>
              </a:rPr>
              <a:t>plt</a:t>
            </a: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arr1=[2,3,4,5]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arr2=[1,3,3,7]</a:t>
            </a: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800080"/>
                </a:solidFill>
              </a:rPr>
              <a:t>plt.plot</a:t>
            </a:r>
            <a:r>
              <a:rPr lang="en-US" sz="2800" dirty="0">
                <a:solidFill>
                  <a:srgbClr val="800080"/>
                </a:solidFill>
              </a:rPr>
              <a:t>(arr1,arr2)</a:t>
            </a: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800080"/>
                </a:solidFill>
              </a:rPr>
              <a:t>plt.show</a:t>
            </a:r>
            <a:r>
              <a:rPr lang="en-US" sz="2800" dirty="0">
                <a:solidFill>
                  <a:srgbClr val="800080"/>
                </a:solidFill>
              </a:rPr>
              <a:t>()</a:t>
            </a:r>
          </a:p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429000"/>
            <a:ext cx="3878373" cy="290878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16436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import </a:t>
            </a:r>
            <a:r>
              <a:rPr lang="en-US" sz="2800" dirty="0" err="1">
                <a:solidFill>
                  <a:srgbClr val="800080"/>
                </a:solidFill>
              </a:rPr>
              <a:t>numpy</a:t>
            </a:r>
            <a:r>
              <a:rPr lang="en-US" sz="2800" dirty="0">
                <a:solidFill>
                  <a:srgbClr val="800080"/>
                </a:solidFill>
              </a:rPr>
              <a:t> as </a:t>
            </a:r>
            <a:r>
              <a:rPr lang="en-US" sz="2800" dirty="0" err="1">
                <a:solidFill>
                  <a:srgbClr val="800080"/>
                </a:solidFill>
              </a:rPr>
              <a:t>np</a:t>
            </a: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import </a:t>
            </a:r>
            <a:r>
              <a:rPr lang="en-US" sz="2800" dirty="0" err="1">
                <a:solidFill>
                  <a:srgbClr val="800080"/>
                </a:solidFill>
              </a:rPr>
              <a:t>matplotlib.pyplot</a:t>
            </a:r>
            <a:r>
              <a:rPr lang="en-US" sz="2800" dirty="0">
                <a:solidFill>
                  <a:srgbClr val="800080"/>
                </a:solidFill>
              </a:rPr>
              <a:t> as </a:t>
            </a:r>
            <a:r>
              <a:rPr lang="en-US" sz="2800" dirty="0" err="1">
                <a:solidFill>
                  <a:srgbClr val="800080"/>
                </a:solidFill>
              </a:rPr>
              <a:t>plt</a:t>
            </a:r>
            <a:endParaRPr lang="en-US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arr1=["January",'March','</a:t>
            </a:r>
            <a:r>
              <a:rPr lang="en-US" sz="2800" dirty="0" err="1">
                <a:solidFill>
                  <a:srgbClr val="800080"/>
                </a:solidFill>
              </a:rPr>
              <a:t>Jule</a:t>
            </a:r>
            <a:r>
              <a:rPr lang="en-US" sz="2800" dirty="0">
                <a:solidFill>
                  <a:srgbClr val="800080"/>
                </a:solidFill>
              </a:rPr>
              <a:t>','December']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800080"/>
                </a:solidFill>
              </a:rPr>
              <a:t>arr2=[2,5,3,7]</a:t>
            </a: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800080"/>
                </a:solidFill>
              </a:rPr>
              <a:t>plt.plot</a:t>
            </a:r>
            <a:r>
              <a:rPr lang="en-US" sz="2800" dirty="0">
                <a:solidFill>
                  <a:srgbClr val="800080"/>
                </a:solidFill>
              </a:rPr>
              <a:t>(arr1,arr2)</a:t>
            </a: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800080"/>
                </a:solidFill>
              </a:rPr>
              <a:t>plt.show</a:t>
            </a:r>
            <a:r>
              <a:rPr lang="en-US" sz="2800" dirty="0">
                <a:solidFill>
                  <a:srgbClr val="800080"/>
                </a:solidFill>
              </a:rPr>
              <a:t>()</a:t>
            </a:r>
          </a:p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dirty="0" err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plt.plot</a:t>
            </a:r>
            <a:r>
              <a:rPr lang="en-US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  <a:endParaRPr lang="ru-RU" sz="5400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212976"/>
            <a:ext cx="4656032" cy="349202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58223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5400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Подписи осей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800080"/>
                </a:solidFill>
              </a:rPr>
              <a:t>Подписи осей можно изменить при помощи функций </a:t>
            </a:r>
            <a:r>
              <a:rPr lang="en-US" sz="2800" dirty="0" err="1">
                <a:solidFill>
                  <a:srgbClr val="800080"/>
                </a:solidFill>
              </a:rPr>
              <a:t>xlabel</a:t>
            </a:r>
            <a:r>
              <a:rPr lang="en-US" sz="2800" dirty="0">
                <a:solidFill>
                  <a:srgbClr val="800080"/>
                </a:solidFill>
              </a:rPr>
              <a:t> </a:t>
            </a:r>
            <a:r>
              <a:rPr lang="ru-RU" sz="2800" dirty="0">
                <a:solidFill>
                  <a:srgbClr val="800080"/>
                </a:solidFill>
              </a:rPr>
              <a:t>и </a:t>
            </a:r>
            <a:r>
              <a:rPr lang="en-US" sz="2800" dirty="0" err="1">
                <a:solidFill>
                  <a:srgbClr val="800080"/>
                </a:solidFill>
              </a:rPr>
              <a:t>ylabel</a:t>
            </a:r>
            <a:r>
              <a:rPr lang="en-US" sz="2800" dirty="0">
                <a:solidFill>
                  <a:srgbClr val="800080"/>
                </a:solidFill>
              </a:rPr>
              <a:t> </a:t>
            </a:r>
            <a:endParaRPr lang="ru-RU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rgbClr val="800080"/>
              </a:solidFill>
            </a:endParaRP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800080"/>
                </a:solidFill>
              </a:rPr>
              <a:t>plt.xlabel</a:t>
            </a:r>
            <a:r>
              <a:rPr lang="en-US" sz="2800" dirty="0">
                <a:solidFill>
                  <a:srgbClr val="800080"/>
                </a:solidFill>
              </a:rPr>
              <a:t>('months')</a:t>
            </a:r>
          </a:p>
          <a:p>
            <a:pPr marL="0" indent="0" algn="just">
              <a:buNone/>
            </a:pPr>
            <a:r>
              <a:rPr lang="en-US" sz="2800" dirty="0" err="1">
                <a:solidFill>
                  <a:srgbClr val="800080"/>
                </a:solidFill>
              </a:rPr>
              <a:t>plt.ylabel</a:t>
            </a:r>
            <a:r>
              <a:rPr lang="en-US" sz="2800" dirty="0">
                <a:solidFill>
                  <a:srgbClr val="800080"/>
                </a:solidFill>
              </a:rPr>
              <a:t>('count')</a:t>
            </a:r>
            <a:endParaRPr lang="ru-RU" sz="2800" dirty="0">
              <a:solidFill>
                <a:srgbClr val="80008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780927"/>
            <a:ext cx="4532463" cy="339934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09216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905</Words>
  <Application>Microsoft Office PowerPoint</Application>
  <PresentationFormat>Экран (4:3)</PresentationFormat>
  <Paragraphs>135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Тема Office</vt:lpstr>
      <vt:lpstr>PYTHON</vt:lpstr>
      <vt:lpstr>Модуль Matplotlib </vt:lpstr>
      <vt:lpstr>Matplotlib</vt:lpstr>
      <vt:lpstr>Установка модуля</vt:lpstr>
      <vt:lpstr>Импорт модуля</vt:lpstr>
      <vt:lpstr>plt.plot()</vt:lpstr>
      <vt:lpstr>plt.plot()</vt:lpstr>
      <vt:lpstr>plt.plot()</vt:lpstr>
      <vt:lpstr>Подписи осей</vt:lpstr>
      <vt:lpstr>Подписи осей</vt:lpstr>
      <vt:lpstr>Подпись заголовка</vt:lpstr>
      <vt:lpstr>figure</vt:lpstr>
      <vt:lpstr>axis()</vt:lpstr>
      <vt:lpstr>Форматирование графиков</vt:lpstr>
      <vt:lpstr>Возможные значения</vt:lpstr>
      <vt:lpstr>bar()</vt:lpstr>
      <vt:lpstr>scatter()</vt:lpstr>
      <vt:lpstr>Презентация PowerPoint</vt:lpstr>
      <vt:lpstr>Добавление графиков</vt:lpstr>
      <vt:lpstr>Задачи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u132</dc:creator>
  <cp:lastModifiedBy>Professional</cp:lastModifiedBy>
  <cp:revision>29</cp:revision>
  <dcterms:created xsi:type="dcterms:W3CDTF">2024-03-26T04:01:41Z</dcterms:created>
  <dcterms:modified xsi:type="dcterms:W3CDTF">2024-03-26T09:54:03Z</dcterms:modified>
</cp:coreProperties>
</file>