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261" r:id="rId3"/>
    <p:sldId id="267" r:id="rId4"/>
    <p:sldId id="342" r:id="rId5"/>
    <p:sldId id="345" r:id="rId6"/>
    <p:sldId id="352" r:id="rId7"/>
    <p:sldId id="360" r:id="rId8"/>
    <p:sldId id="366" r:id="rId9"/>
    <p:sldId id="378" r:id="rId10"/>
    <p:sldId id="382" r:id="rId11"/>
    <p:sldId id="387" r:id="rId12"/>
    <p:sldId id="396" r:id="rId13"/>
    <p:sldId id="404" r:id="rId14"/>
    <p:sldId id="408" r:id="rId15"/>
    <p:sldId id="423" r:id="rId16"/>
    <p:sldId id="430" r:id="rId17"/>
    <p:sldId id="433" r:id="rId18"/>
    <p:sldId id="440" r:id="rId19"/>
    <p:sldId id="445" r:id="rId20"/>
    <p:sldId id="451" r:id="rId21"/>
    <p:sldId id="4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8ED08"/>
    <a:srgbClr val="FFCC00"/>
    <a:srgbClr val="FFFF99"/>
    <a:srgbClr val="704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85AD-9021-48D1-A129-F1A7A3ACC9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93F28-125B-4FB7-9409-CCEC60342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1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E4F-6682-4427-93C1-981ED0346130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DCE-0561-450D-AC36-A49B7D042009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DE7D-AFCE-4B95-8A33-7AEF26E6109C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49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CBCF-95FB-4068-A04D-01AAD12A3647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7562-BDE7-4068-AC1A-C8DE7C02E9B2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37F-B1BF-4863-A654-A6D7FE44F505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F63F-76FD-4886-BA45-265D92D8C906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E2A6-4236-426B-9B6F-EB3CFD8E3811}" type="datetime1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04B8-B6E9-402D-8FA2-9362CEA3AD9A}" type="datetime1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0FD3-467C-4281-A140-98B66EF91CD4}" type="datetime1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4681-8D19-44CE-9506-DEFBC2FBA7EA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5DE9-5073-46F2-9094-AD246079E871}" type="datetime1">
              <a:rPr lang="ru-RU" smtClean="0"/>
              <a:t>25.03.2024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5B1A8"/>
            </a:gs>
            <a:gs pos="0">
              <a:schemeClr val="accent2">
                <a:lumMod val="20000"/>
                <a:lumOff val="80000"/>
              </a:schemeClr>
            </a:gs>
            <a:gs pos="60000">
              <a:schemeClr val="accent2">
                <a:lumMod val="60000"/>
                <a:lumOff val="4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068656-20C9-429D-B861-8427E0B5A1C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EAB5A5-03E5-4446-8BB1-958255656D36}" type="datetime1">
              <a:rPr lang="ru-RU" smtClean="0"/>
              <a:t>25.03.2024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ru-RU" b="1" i="0" u="none" strike="noStrike" spc="0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Язык программирования </a:t>
            </a:r>
            <a:r>
              <a:rPr lang="en-US" b="1" i="0" u="none" strike="noStrike" spc="0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Python</a:t>
            </a:r>
            <a:endParaRPr lang="ru-RU" b="1" i="0" u="none" strike="noStrike" spc="0" baseline="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Строки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Размножение строк с помощью символа *</a:t>
            </a:r>
            <a:endParaRPr lang="ru-RU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marR="0" lvl="0" indent="0" rtl="0">
              <a:buNone/>
            </a:pPr>
            <a:endParaRPr lang="ru-RU" sz="3600" b="0" i="0" u="none" strike="noStrike" baseline="0" dirty="0" smtClean="0">
              <a:latin typeface="Calibri"/>
            </a:endParaRPr>
          </a:p>
          <a:p>
            <a:pPr marL="114300" lvl="0" indent="0">
              <a:buNone/>
            </a:pPr>
            <a:r>
              <a:rPr lang="en-US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start </a:t>
            </a:r>
            <a:r>
              <a:rPr lang="en-US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'Na ' *4+'\n'</a:t>
            </a:r>
          </a:p>
          <a:p>
            <a:pPr marL="114300" lvl="0" indent="0">
              <a:buNone/>
            </a:pPr>
            <a:r>
              <a:rPr lang="en-US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middle </a:t>
            </a:r>
            <a:r>
              <a:rPr lang="en-US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'Hey ' *3+ '\n'</a:t>
            </a:r>
          </a:p>
          <a:p>
            <a:pPr marL="114300" lvl="0" indent="0">
              <a:buNone/>
            </a:pPr>
            <a:r>
              <a:rPr lang="en-US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end</a:t>
            </a:r>
            <a:r>
              <a:rPr lang="en-US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'Goodbye.'</a:t>
            </a:r>
          </a:p>
          <a:p>
            <a:pPr marL="114300" lvl="0" indent="0">
              <a:buNone/>
            </a:pPr>
            <a:r>
              <a:rPr lang="en-US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print(start </a:t>
            </a:r>
            <a:r>
              <a:rPr lang="en-US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+ start + middle +end)</a:t>
            </a:r>
            <a:endParaRPr lang="ru-RU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Извлечение символа из строки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0" rtl="0">
              <a:buNone/>
            </a:pPr>
            <a:r>
              <a:rPr lang="ru-RU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Символы в строке нумеруются (индексируются)</a:t>
            </a:r>
            <a:r>
              <a:rPr lang="en-US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  <a:r>
              <a:rPr lang="ru-RU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endParaRPr lang="en-US" sz="2400" b="1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слева направо</a:t>
            </a:r>
            <a:r>
              <a:rPr lang="en-US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-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начиная с 0</a:t>
            </a:r>
            <a:endParaRPr lang="en-US" sz="2800" b="1" i="0" u="none" strike="noStrike" baseline="0" dirty="0" smtClean="0">
              <a:solidFill>
                <a:srgbClr val="FF0000"/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справа налево</a:t>
            </a:r>
            <a:r>
              <a:rPr lang="en-US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-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начиная с -1</a:t>
            </a:r>
          </a:p>
          <a:p>
            <a:pPr marR="0" lvl="0" rtl="0"/>
            <a:endParaRPr lang="ru-RU" dirty="0">
              <a:latin typeface="Calibri"/>
            </a:endParaRPr>
          </a:p>
          <a:p>
            <a:pPr marR="0" lvl="0" rtl="0"/>
            <a:endParaRPr lang="ru-RU" b="0" i="0" u="none" strike="noStrike" baseline="0" dirty="0" smtClean="0">
              <a:latin typeface="Calibri"/>
            </a:endParaRPr>
          </a:p>
          <a:p>
            <a:pPr marR="0" lvl="0" rtl="0"/>
            <a:endParaRPr lang="ru-RU" b="0" i="0" u="none" strike="noStrike" baseline="0" dirty="0" smtClean="0">
              <a:latin typeface="Calibri"/>
            </a:endParaRPr>
          </a:p>
          <a:p>
            <a:pPr marR="0" lvl="0" rtl="0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2" y="3356992"/>
            <a:ext cx="813690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2" y="4653136"/>
            <a:ext cx="741682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4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Примеры: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 = '</a:t>
            </a:r>
            <a:r>
              <a:rPr lang="ru-RU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АБВГДЕЙка</a:t>
            </a:r>
            <a:r>
              <a:rPr lang="ru-RU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'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letters[0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]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letters[2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]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[-1]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[-3]</a:t>
            </a:r>
            <a:endParaRPr lang="ru-RU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0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7620000" cy="4800600"/>
          </a:xfrm>
        </p:spPr>
        <p:txBody>
          <a:bodyPr>
            <a:normAutofit/>
          </a:bodyPr>
          <a:lstStyle/>
          <a:p>
            <a:pPr marL="114300" marR="0" lvl="0" indent="0" algn="just" rtl="0">
              <a:buNone/>
            </a:pPr>
            <a:r>
              <a:rPr lang="ru-RU" sz="32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Так как строки неизменяемы, то присвоить другое значение какому-либо символу в строке нельзя. </a:t>
            </a:r>
          </a:p>
          <a:p>
            <a:pPr marL="114300" marR="0" lvl="0" indent="0" algn="just" rtl="0">
              <a:buNone/>
            </a:pP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Например, мы хотим заменить слово </a:t>
            </a:r>
            <a:r>
              <a:rPr lang="ru-RU" sz="32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стол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на слово </a:t>
            </a:r>
            <a:r>
              <a:rPr lang="ru-RU" sz="32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стул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</a:p>
          <a:p>
            <a:pPr marL="114300" marR="0" lvl="0" indent="0" algn="just" rtl="0">
              <a:buNone/>
            </a:pPr>
            <a:endParaRPr lang="ru-RU" sz="11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term 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‘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стол’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term[2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] = ‘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у’</a:t>
            </a:r>
            <a:endParaRPr lang="ru-RU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89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Извлечение подстроки с помощью оператора [</a:t>
            </a:r>
            <a:r>
              <a:rPr lang="en-US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start</a:t>
            </a:r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:</a:t>
            </a:r>
            <a:r>
              <a:rPr lang="en-US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end</a:t>
            </a:r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:</a:t>
            </a:r>
            <a:r>
              <a:rPr lang="en-US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step</a:t>
            </a:r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] - </a:t>
            </a:r>
            <a:r>
              <a:rPr lang="ru-RU" sz="4000" b="1" i="1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СРЕЗЫ</a:t>
            </a:r>
            <a:endParaRPr lang="ru-RU" sz="4000" b="1" i="1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ru-RU" b="1" u="none" strike="noStrike" baseline="0" dirty="0" smtClean="0">
                <a:solidFill>
                  <a:srgbClr val="FF0000"/>
                </a:solidFill>
                <a:latin typeface="Calibri"/>
              </a:rPr>
              <a:t>[:]</a:t>
            </a:r>
            <a:r>
              <a:rPr lang="ru-RU" b="1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– извлекает всю последовательность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 </a:t>
            </a:r>
            <a:r>
              <a:rPr lang="en-US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</a:t>
            </a:r>
            <a:r>
              <a:rPr lang="ru-RU" b="0" i="0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АБВГДЕЙка</a:t>
            </a:r>
            <a:r>
              <a:rPr lang="ru-RU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'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ru-RU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[:]</a:t>
            </a:r>
          </a:p>
          <a:p>
            <a:pPr marR="0" lvl="0" rtl="0"/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[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libri"/>
              </a:rPr>
              <a:t>start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: ] </a:t>
            </a:r>
            <a:r>
              <a:rPr lang="ru-RU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– </a:t>
            </a:r>
            <a:r>
              <a:rPr lang="ru-RU" b="1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извлекает от заданной точки и до конца.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ru-RU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[2:]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en-US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[-3:]</a:t>
            </a:r>
          </a:p>
          <a:p>
            <a:pPr marR="0" lvl="0" rtl="0"/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[: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libri"/>
              </a:rPr>
              <a:t>end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] </a:t>
            </a:r>
            <a:r>
              <a:rPr lang="ru-RU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– </a:t>
            </a:r>
            <a:r>
              <a:rPr lang="ru-RU" b="1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извлекает от начала до заданной точки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</a:t>
            </a:r>
            <a:r>
              <a:rPr lang="ru-RU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[:2]</a:t>
            </a:r>
          </a:p>
          <a:p>
            <a:pPr marR="0" lvl="0" rtl="0"/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[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libri"/>
              </a:rPr>
              <a:t>start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Calibri"/>
              </a:rPr>
              <a:t>end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Calibri"/>
              </a:rPr>
              <a:t>] </a:t>
            </a:r>
            <a:r>
              <a:rPr lang="ru-RU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- </a:t>
            </a:r>
            <a:r>
              <a:rPr lang="ru-RU" b="1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извлекает от заданной точки и до заданной точки</a:t>
            </a:r>
          </a:p>
          <a:p>
            <a:pPr marL="114300" lvl="0" indent="0">
              <a:buNone/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letters[2:4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]</a:t>
            </a:r>
            <a:endParaRPr lang="ru-RU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114300" lvl="0" indent="0">
              <a:buNone/>
            </a:pPr>
            <a:r>
              <a:rPr lang="nb-NO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letters[1: 7: 2]</a:t>
            </a:r>
          </a:p>
          <a:p>
            <a:pPr marL="114300" lvl="0" indent="0">
              <a:buNone/>
            </a:pPr>
            <a:r>
              <a:rPr lang="nb-NO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letters[: : 2]</a:t>
            </a:r>
          </a:p>
          <a:p>
            <a:pPr marL="114300" lvl="0" indent="0">
              <a:buNone/>
            </a:pPr>
            <a:r>
              <a:rPr lang="nb-NO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letters[: : -1]</a:t>
            </a:r>
          </a:p>
          <a:p>
            <a:pPr marL="114300" lv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Встроенные функции </a:t>
            </a:r>
            <a:r>
              <a:rPr lang="en-US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Python</a:t>
            </a:r>
            <a:endParaRPr lang="ru-RU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marR="0" lvl="0" indent="0" algn="ctr" rtl="0">
              <a:buNone/>
            </a:pPr>
            <a:r>
              <a:rPr lang="ru-RU" sz="3200" b="1" i="1" u="none" strike="noStrike" baseline="0" dirty="0" smtClean="0">
                <a:solidFill>
                  <a:srgbClr val="FF0000"/>
                </a:solidFill>
                <a:latin typeface="Calibri"/>
              </a:rPr>
              <a:t>Функция – это именованный фрагмент кода, который выполняет определенные операции.</a:t>
            </a:r>
          </a:p>
          <a:p>
            <a:pPr marL="114300" marR="0" lvl="0" indent="0" rtl="0">
              <a:buNone/>
            </a:pP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Функция </a:t>
            </a:r>
            <a:r>
              <a:rPr lang="en-US" sz="3200" b="1" i="0" u="none" strike="noStrike" baseline="0" dirty="0" err="1" smtClean="0">
                <a:solidFill>
                  <a:srgbClr val="FF0000"/>
                </a:solidFill>
                <a:latin typeface="Calibri"/>
              </a:rPr>
              <a:t>len</a:t>
            </a:r>
            <a:r>
              <a:rPr lang="ru-RU" sz="3200" b="1" i="0" u="none" strike="noStrike" baseline="0" dirty="0" smtClean="0">
                <a:solidFill>
                  <a:srgbClr val="FF0000"/>
                </a:solidFill>
                <a:latin typeface="Calibri"/>
              </a:rPr>
              <a:t>() 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– подсчитывает символы в строке: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len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(letters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endParaRPr lang="ru-RU" sz="12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114300" lv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=””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len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(a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1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Функции для работы со строками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lvl="0" indent="0" algn="just" rtl="0">
              <a:buNone/>
            </a:pPr>
            <a:r>
              <a:rPr lang="ru-RU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Чтобы применить строковую функцию надо использовать следующий синтаксис:</a:t>
            </a:r>
          </a:p>
          <a:p>
            <a:pPr marL="114300" marR="0" lvl="0" indent="0" algn="just" rtl="0">
              <a:buNone/>
            </a:pPr>
            <a:endParaRPr lang="ru-RU" sz="2000" b="0" i="0" u="none" strike="noStrike" baseline="0" dirty="0" smtClean="0">
              <a:latin typeface="Calibri"/>
            </a:endParaRPr>
          </a:p>
          <a:p>
            <a:pPr marL="114300" marR="0" lvl="0" indent="0" algn="ctr" rtl="0">
              <a:buNone/>
            </a:pPr>
            <a:r>
              <a:rPr lang="ru-RU" sz="3600" b="1" i="1" u="none" strike="noStrike" baseline="0" dirty="0" smtClean="0">
                <a:solidFill>
                  <a:srgbClr val="FF0000"/>
                </a:solidFill>
                <a:latin typeface="Calibri"/>
              </a:rPr>
              <a:t>имя </a:t>
            </a:r>
            <a:r>
              <a:rPr lang="ru-RU" sz="3600" b="1" i="1" u="none" strike="noStrike" baseline="0" dirty="0" err="1" smtClean="0">
                <a:solidFill>
                  <a:srgbClr val="FF0000"/>
                </a:solidFill>
                <a:latin typeface="Calibri"/>
              </a:rPr>
              <a:t>строки.функция</a:t>
            </a:r>
            <a:r>
              <a:rPr lang="ru-RU" sz="3600" b="1" i="1" u="none" strike="noStrike" baseline="0" dirty="0" smtClean="0">
                <a:solidFill>
                  <a:srgbClr val="FF0000"/>
                </a:solidFill>
                <a:latin typeface="Calibri"/>
              </a:rPr>
              <a:t>(аргументы)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7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Разделение строки на </a:t>
            </a:r>
            <a:r>
              <a:rPr lang="ru-RU" sz="4000" b="1" i="0" u="sng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список</a:t>
            </a:r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 небольших строк с помощью функции </a:t>
            </a:r>
            <a:r>
              <a:rPr lang="en-US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split</a:t>
            </a:r>
            <a:r>
              <a:rPr lang="ru-RU" sz="40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()</a:t>
            </a:r>
            <a:endParaRPr lang="ru-RU" sz="4000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7620000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='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Привет! Рад видеть!'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a.split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('!')</a:t>
            </a:r>
          </a:p>
          <a:p>
            <a:pPr marL="114300" marR="0" lvl="0" indent="0" rtl="0">
              <a:buNone/>
            </a:pPr>
            <a:r>
              <a:rPr lang="en-US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a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–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имя строки; </a:t>
            </a:r>
            <a:r>
              <a:rPr lang="en-US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split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–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функция;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! – 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аргумент.</a:t>
            </a:r>
          </a:p>
          <a:p>
            <a:pPr marL="114300" marR="0" lvl="0" indent="0" rtl="0">
              <a:buNone/>
            </a:pPr>
            <a:endParaRPr lang="ru-RU" sz="12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algn="just" rtl="0">
              <a:buNone/>
            </a:pP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Если аргумент не указан, то разделение будет по пробелу или табуляции, или по символу новой строки.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='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Привет! Рад видеть!'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.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split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()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4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Объединение строки с помощью функции </a:t>
            </a:r>
            <a:r>
              <a:rPr lang="en-US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join</a:t>
            </a:r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()</a:t>
            </a:r>
            <a:endParaRPr lang="en-US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wname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= ['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Anna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' , '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Julia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' , '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Paula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']               </a:t>
            </a:r>
            <a:r>
              <a:rPr lang="ru-RU" sz="20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#Дан </a:t>
            </a:r>
            <a:r>
              <a:rPr lang="ru-RU" sz="2000" b="0" i="0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список</a:t>
            </a:r>
            <a:r>
              <a:rPr lang="ru-RU" sz="20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строк (см. кавычки)с женскими именами</a:t>
            </a:r>
          </a:p>
          <a:p>
            <a:pPr marL="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name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= ' , '.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join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</a:t>
            </a:r>
            <a:r>
              <a:rPr lang="en-US" sz="3200" b="0" i="0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wname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                </a:t>
            </a:r>
            <a:r>
              <a:rPr lang="ru-RU" sz="20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#Объединение этого списка в одну строку с перечислением через 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,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“women’s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names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”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, 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name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      </a:t>
            </a:r>
            <a:r>
              <a:rPr lang="ru-RU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#Печать полученной строки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9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Замена символа с помощью функции  </a:t>
            </a:r>
            <a:r>
              <a:rPr lang="en-US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replace</a:t>
            </a:r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()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marR="0" lvl="0" indent="0" rtl="0">
              <a:buNone/>
            </a:pP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Заменяет одну </a:t>
            </a:r>
            <a:r>
              <a:rPr lang="ru-RU" sz="2800" b="1" i="0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подстроку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другой. Аргументом функции являются:</a:t>
            </a:r>
          </a:p>
          <a:p>
            <a:pPr marL="114300" marR="0" lvl="0" indent="0" algn="ctr" rtl="0">
              <a:buNone/>
            </a:pPr>
            <a:r>
              <a:rPr lang="en-US" sz="2800" b="1" i="1" u="none" strike="noStrike" baseline="0" dirty="0" smtClean="0">
                <a:solidFill>
                  <a:srgbClr val="FF0000"/>
                </a:solidFill>
                <a:latin typeface="Calibri"/>
              </a:rPr>
              <a:t>replace</a:t>
            </a:r>
            <a:r>
              <a:rPr lang="ru-RU" sz="2800" b="0" i="1" u="none" strike="noStrike" baseline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800" b="1" i="1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ru-RU" sz="2800" b="0" i="1" u="none" strike="noStrike" baseline="0" dirty="0" smtClean="0">
                <a:solidFill>
                  <a:srgbClr val="FF0000"/>
                </a:solidFill>
                <a:latin typeface="Calibri"/>
              </a:rPr>
              <a:t>старая подстрока, новая подстрока, количество включений, </a:t>
            </a:r>
            <a:r>
              <a:rPr lang="ru-RU" sz="2000" b="0" u="none" strike="noStrike" baseline="0" dirty="0" smtClean="0">
                <a:solidFill>
                  <a:srgbClr val="FF0000"/>
                </a:solidFill>
                <a:latin typeface="Calibri"/>
              </a:rPr>
              <a:t>которое нужно заменить</a:t>
            </a:r>
            <a:r>
              <a:rPr lang="ru-RU" sz="2800" b="1" i="1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marL="114300" marR="0" lvl="0" indent="0" rtl="0">
              <a:buNone/>
            </a:pP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Если количество включений не указано, то заменятся все включения.</a:t>
            </a:r>
          </a:p>
          <a:p>
            <a:pPr marL="114300" lvl="0" indent="0">
              <a:buNone/>
            </a:pPr>
            <a:r>
              <a:rPr lang="ru-RU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а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=’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Мама мыла раму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.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replace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(‘Мама мыла’ , ‘Папа мыл’)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38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Типы данных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7620000" cy="4800600"/>
          </a:xfrm>
        </p:spPr>
        <p:txBody>
          <a:bodyPr>
            <a:normAutofit lnSpcReduction="10000"/>
          </a:bodyPr>
          <a:lstStyle/>
          <a:p>
            <a:pPr marL="114300" marR="0" lvl="0" indent="0" rtl="0">
              <a:buNone/>
            </a:pPr>
            <a:r>
              <a:rPr lang="ru-RU" sz="32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Простейшие встроенные в </a:t>
            </a:r>
            <a:r>
              <a:rPr lang="en-US" sz="32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Python</a:t>
            </a:r>
            <a:r>
              <a:rPr lang="ru-RU" sz="32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типы данных:</a:t>
            </a:r>
          </a:p>
          <a:p>
            <a:pPr marL="720725" marR="0" lvl="1" indent="-457200" rtl="0">
              <a:buClr>
                <a:schemeClr val="bg1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булевы значения 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(имеют значение 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True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 или 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False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)</a:t>
            </a:r>
          </a:p>
          <a:p>
            <a:pPr marL="720725" marR="0" lvl="1" indent="-457200" rtl="0">
              <a:buClr>
                <a:schemeClr val="bg1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целые числа </a:t>
            </a:r>
            <a:r>
              <a:rPr lang="ru-RU" sz="2800" b="0" i="1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int</a:t>
            </a:r>
            <a:r>
              <a:rPr lang="ru-RU" sz="28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(например, 35 или 1 000 000)</a:t>
            </a:r>
          </a:p>
          <a:p>
            <a:pPr marL="720725" marR="0" lvl="1" indent="-457200" rtl="0">
              <a:buClr>
                <a:schemeClr val="bg1">
                  <a:lumMod val="75000"/>
                  <a:lumOff val="25000"/>
                </a:schemeClr>
              </a:buClr>
              <a:buFont typeface="Wingdings" pitchFamily="2" charset="2"/>
              <a:buChar char="ü"/>
            </a:pPr>
            <a:r>
              <a:rPr lang="ru-RU" sz="28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число с плавающей точкой </a:t>
            </a:r>
            <a:r>
              <a:rPr lang="ru-RU" sz="2800" b="0" i="1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float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 (числа с десятичной запятой)</a:t>
            </a:r>
          </a:p>
          <a:p>
            <a:pPr marL="720725" marR="0" lvl="1" indent="-457200" rtl="0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800" b="0" i="1" u="none" strike="noStrike" baseline="0" dirty="0" smtClean="0">
                <a:solidFill>
                  <a:srgbClr val="FF0000"/>
                </a:solidFill>
                <a:latin typeface="Times New Roman"/>
              </a:rPr>
              <a:t>строка </a:t>
            </a:r>
            <a:r>
              <a:rPr lang="ru-RU" sz="2800" b="0" i="1" u="none" strike="noStrike" baseline="0" dirty="0" err="1" smtClean="0">
                <a:solidFill>
                  <a:srgbClr val="FF0000"/>
                </a:solidFill>
                <a:latin typeface="Times New Roman"/>
              </a:rPr>
              <a:t>str</a:t>
            </a:r>
            <a:r>
              <a:rPr lang="ru-RU" sz="2800" b="0" i="1" u="none" strike="noStrike" baseline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ru-RU" sz="2800" b="0" i="0" u="none" strike="noStrike" baseline="0" dirty="0" smtClean="0">
                <a:solidFill>
                  <a:srgbClr val="FF0000"/>
                </a:solidFill>
                <a:latin typeface="Times New Roman"/>
              </a:rPr>
              <a:t>(последовательности текстовых символов).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6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Строковые методы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marR="0" lvl="0" indent="0" algn="ctr" rtl="0">
              <a:buNone/>
            </a:pPr>
            <a:r>
              <a:rPr lang="ru-RU" sz="3200" b="1" i="0" u="none" strike="noStrike" baseline="0" dirty="0" smtClean="0">
                <a:solidFill>
                  <a:srgbClr val="FF0000"/>
                </a:solidFill>
                <a:latin typeface="Calibri"/>
              </a:rPr>
              <a:t>Методы</a:t>
            </a:r>
            <a:r>
              <a:rPr lang="ru-RU" sz="3200" b="0" i="0" u="none" strike="noStrike" baseline="0" dirty="0" smtClean="0">
                <a:solidFill>
                  <a:srgbClr val="FF0000"/>
                </a:solidFill>
                <a:latin typeface="Calibri"/>
              </a:rPr>
              <a:t> – это функции, доступные для данного типа объектов.</a:t>
            </a:r>
          </a:p>
          <a:p>
            <a:pPr marL="114300" marR="0" lvl="0" indent="0" rtl="0">
              <a:buNone/>
            </a:pPr>
            <a:r>
              <a:rPr lang="ru-RU" sz="2800" b="1" i="0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Изменение регистра</a:t>
            </a:r>
            <a:r>
              <a:rPr lang="en-US" sz="2800" b="1" i="0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  <a:endParaRPr lang="ru-RU" sz="2800" b="1" i="0" u="sng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=’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мама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мыла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раму</a:t>
            </a:r>
            <a:r>
              <a:rPr lang="en-US" sz="32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3200" b="0" i="0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.</a:t>
            </a:r>
            <a:r>
              <a:rPr lang="en-US" sz="32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capitalize</a:t>
            </a:r>
            <a:r>
              <a:rPr lang="en-US" sz="3200" b="0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3200" dirty="0" err="1">
                <a:solidFill>
                  <a:srgbClr val="FF0000"/>
                </a:solidFill>
              </a:rPr>
              <a:t>upper</a:t>
            </a:r>
            <a:r>
              <a:rPr lang="en-US" sz="3200" b="0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3200" dirty="0" err="1">
                <a:solidFill>
                  <a:srgbClr val="FF0000"/>
                </a:solidFill>
              </a:rPr>
              <a:t>lower</a:t>
            </a:r>
            <a:r>
              <a:rPr lang="en-US" sz="3200" b="0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</a:p>
          <a:p>
            <a:pPr marL="114300" lvl="0" indent="0">
              <a:buNone/>
            </a:pP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32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3200" dirty="0" err="1">
                <a:solidFill>
                  <a:srgbClr val="FF0000"/>
                </a:solidFill>
              </a:rPr>
              <a:t>title</a:t>
            </a:r>
            <a:r>
              <a:rPr lang="en-US" sz="3200" b="0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8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600" b="1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Поиск</a:t>
            </a:r>
            <a:r>
              <a:rPr lang="ru-RU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28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count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‘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28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find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‘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28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endswith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‘</a:t>
            </a:r>
            <a:r>
              <a:rPr lang="ru-RU" sz="2800" b="0" i="0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му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marL="114300" marR="0" lvl="0" indent="0" rtl="0">
              <a:buNone/>
            </a:pPr>
            <a:endParaRPr lang="en-US" sz="1200" b="0" i="0" u="none" strike="noStrike" baseline="0" dirty="0" smtClean="0">
              <a:solidFill>
                <a:srgbClr val="92D050"/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3600" b="1" u="sng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Форматирование: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a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/>
              </a:rPr>
              <a:t>.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center</a:t>
            </a:r>
            <a:r>
              <a:rPr lang="ru-RU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30</a:t>
            </a:r>
            <a:r>
              <a:rPr lang="ru-RU" sz="24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     # 30 – это количество пробелов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28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rjust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30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a.</a:t>
            </a:r>
            <a:r>
              <a:rPr lang="en-US" sz="2800" b="0" i="0" u="none" strike="noStrike" baseline="0" dirty="0" err="1" smtClean="0">
                <a:solidFill>
                  <a:srgbClr val="FF0000"/>
                </a:solidFill>
                <a:latin typeface="Calibri"/>
              </a:rPr>
              <a:t>ljust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30</a:t>
            </a:r>
            <a:r>
              <a:rPr lang="en-US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0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7620000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Python</a:t>
            </a:r>
            <a:r>
              <a:rPr lang="ru-RU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поддерживает динамическую типизацию, то есть тип переменной определяется только во время </a:t>
            </a:r>
            <a:r>
              <a:rPr lang="ru-RU" sz="28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исполнения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ru-RU" sz="28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Times New Roman"/>
            </a:endParaRPr>
          </a:p>
          <a:p>
            <a:pPr marL="114300" indent="0" algn="just">
              <a:buNone/>
            </a:pPr>
            <a:endParaRPr lang="ru-RU" sz="1600" dirty="0" smtClean="0"/>
          </a:p>
          <a:p>
            <a:pPr marL="2606675" marR="0" lvl="0" indent="-2492375" algn="just" rtl="0">
              <a:buNone/>
            </a:pP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Переменные</a:t>
            </a:r>
            <a:r>
              <a:rPr lang="ru-RU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 - это </a:t>
            </a:r>
            <a:r>
              <a:rPr lang="ru-RU" sz="2800" b="0" i="0" u="sng" strike="noStrike" baseline="0" dirty="0" smtClean="0">
                <a:solidFill>
                  <a:srgbClr val="FF0000"/>
                </a:solidFill>
                <a:latin typeface="Calibri"/>
              </a:rPr>
              <a:t>имена</a:t>
            </a:r>
            <a:r>
              <a:rPr lang="ru-RU" sz="2800" b="0" i="0" u="none" strike="noStrike" baseline="0" dirty="0" smtClean="0">
                <a:solidFill>
                  <a:srgbClr val="FF0000"/>
                </a:solidFill>
                <a:latin typeface="Calibri"/>
              </a:rPr>
              <a:t> объектов, которые содержат данные. </a:t>
            </a:r>
            <a:endParaRPr lang="en-US" sz="2800" b="0" i="0" u="none" strike="noStrike" baseline="0" dirty="0" smtClean="0">
              <a:solidFill>
                <a:srgbClr val="FF0000"/>
              </a:solidFill>
              <a:latin typeface="Calibri"/>
            </a:endParaRPr>
          </a:p>
          <a:p>
            <a:pPr marL="2606675" marR="0" lvl="0" indent="-2492375" algn="just" rtl="0">
              <a:buNone/>
            </a:pPr>
            <a:endParaRPr lang="en-US" sz="1600" b="0" i="0" u="none" strike="noStrike" baseline="0" dirty="0" smtClean="0">
              <a:latin typeface="Calibri"/>
            </a:endParaRPr>
          </a:p>
          <a:p>
            <a:pPr marL="114300" marR="0" lvl="0" indent="0" algn="just" rtl="0">
              <a:buNone/>
            </a:pP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Имя переменных может содержать любые буквы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,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цифры и нижнее подчеркивание (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_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), </a:t>
            </a:r>
            <a:r>
              <a:rPr lang="ru-RU" sz="2800" b="0" i="0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но не могут начинаться с цифры.</a:t>
            </a:r>
            <a:endParaRPr lang="ru-RU" sz="2800" u="sng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0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Строки</a:t>
            </a:r>
            <a:endParaRPr lang="ru-RU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marR="0" lvl="0" indent="0" algn="ctr" rtl="0">
              <a:buNone/>
            </a:pPr>
            <a:r>
              <a:rPr lang="ru-RU" sz="3600" b="1" i="0" u="none" strike="noStrike" baseline="0" dirty="0" smtClean="0">
                <a:solidFill>
                  <a:srgbClr val="FF0000"/>
                </a:solidFill>
                <a:latin typeface="Calibri"/>
              </a:rPr>
              <a:t>Строка – это последовательность символов. В </a:t>
            </a:r>
            <a:r>
              <a:rPr lang="en-US" sz="3600" b="1" i="0" u="none" strike="noStrike" baseline="0" dirty="0" smtClean="0">
                <a:solidFill>
                  <a:srgbClr val="FF0000"/>
                </a:solidFill>
                <a:latin typeface="Calibri"/>
              </a:rPr>
              <a:t>Python</a:t>
            </a:r>
            <a:r>
              <a:rPr lang="ru-RU" sz="3600" b="1" i="0" u="none" strike="noStrike" baseline="0" dirty="0" smtClean="0">
                <a:solidFill>
                  <a:srgbClr val="FF0000"/>
                </a:solidFill>
                <a:latin typeface="Calibri"/>
              </a:rPr>
              <a:t> строки являются неизменяемыми.</a:t>
            </a:r>
          </a:p>
          <a:p>
            <a:pPr marL="114300" marR="0" lvl="0" indent="0" algn="just" rtl="0">
              <a:buNone/>
            </a:pPr>
            <a:r>
              <a:rPr lang="ru-RU" sz="3600" b="0" i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Строка создается заключением символов в кавычки одинарные ‘ ’ или двойные “ “</a:t>
            </a:r>
            <a:endParaRPr lang="ru-RU" sz="3600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7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Примеры: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‘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Hello’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“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Hello”</a:t>
            </a:r>
          </a:p>
          <a:p>
            <a:pPr marL="114300" lvl="0" indent="0">
              <a:buNone/>
            </a:pPr>
            <a:r>
              <a:rPr lang="ru-RU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'Возьмите 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в руки "мышь".‘</a:t>
            </a:r>
          </a:p>
          <a:p>
            <a:pPr marL="114300" marR="0" lvl="0" indent="0" rtl="0">
              <a:buNone/>
            </a:pPr>
            <a:endParaRPr lang="ru-RU" sz="28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algn="just" rtl="0">
              <a:buNone/>
            </a:pPr>
            <a:r>
              <a:rPr lang="ru-RU" sz="2800" b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Можно использовать </a:t>
            </a:r>
            <a:r>
              <a:rPr lang="ru-RU" sz="2800" b="1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тройные одинарные </a:t>
            </a:r>
            <a:r>
              <a:rPr lang="ru-RU" sz="2800" b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или </a:t>
            </a:r>
            <a:r>
              <a:rPr lang="ru-RU" sz="2800" b="1" u="sng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тройные двойные</a:t>
            </a:r>
            <a:r>
              <a:rPr lang="ru-RU" sz="2800" b="1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800" b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кавычки. Обычно их используют для создания многострочных строк (например, для стихов)</a:t>
            </a:r>
          </a:p>
          <a:p>
            <a:pPr marL="114300" marR="0" lvl="0" indent="0" algn="just" rtl="0">
              <a:buNone/>
            </a:pPr>
            <a:endParaRPr lang="ru-RU" sz="1700" b="0" i="1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ru-RU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''</a:t>
            </a: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'Наша Таня</a:t>
            </a:r>
          </a:p>
          <a:p>
            <a:pPr marL="114300" marR="0" lvl="0" indent="0" rtl="0">
              <a:buNone/>
            </a:pP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громко плачет'''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7620000" cy="480060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В полученном результате управляющий символ </a:t>
            </a:r>
            <a:r>
              <a:rPr lang="ru-RU" sz="3200" b="1" i="0" u="none" strike="noStrike" baseline="0" dirty="0" smtClean="0">
                <a:solidFill>
                  <a:srgbClr val="FF0000"/>
                </a:solidFill>
                <a:latin typeface="Times New Roman"/>
              </a:rPr>
              <a:t>\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ru-RU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показывает форматирование – переход на новую строку.</a:t>
            </a:r>
          </a:p>
          <a:p>
            <a:pPr marL="114300" indent="0">
              <a:buNone/>
            </a:pPr>
            <a:endParaRPr lang="ru-RU" sz="1400" dirty="0" smtClean="0"/>
          </a:p>
          <a:p>
            <a:pPr marL="114300" marR="0" lvl="0" indent="0" rtl="0">
              <a:buNone/>
            </a:pPr>
            <a:r>
              <a:rPr lang="ru-RU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Для вывода строки можно использовать функцию </a:t>
            </a:r>
            <a:r>
              <a:rPr lang="en-US" sz="2400" b="1" i="0" u="none" strike="noStrike" baseline="0" dirty="0" smtClean="0">
                <a:solidFill>
                  <a:srgbClr val="FF0000"/>
                </a:solidFill>
                <a:latin typeface="Calibri"/>
              </a:rPr>
              <a:t>print</a:t>
            </a:r>
            <a:r>
              <a:rPr lang="ru-RU" sz="2400" b="1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  <a:r>
              <a:rPr lang="ru-RU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poem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'''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Наша Таня</a:t>
            </a:r>
          </a:p>
          <a:p>
            <a:pPr marL="114300" marR="0" lvl="0" indent="0" rtl="0">
              <a:buNone/>
            </a:pP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громко плачет'''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(poem)</a:t>
            </a:r>
            <a:endParaRPr lang="ru-RU" sz="2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endParaRPr lang="en-US" sz="12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2400" b="1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Строка может быть пустой: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‘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’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“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”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0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Преобразование типов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7620000" cy="4800600"/>
          </a:xfrm>
        </p:spPr>
        <p:txBody>
          <a:bodyPr>
            <a:normAutofit/>
          </a:bodyPr>
          <a:lstStyle/>
          <a:p>
            <a:pPr marL="114300" marR="0" lvl="0" indent="0" algn="ctr" rtl="0">
              <a:buNone/>
            </a:pPr>
            <a:r>
              <a:rPr lang="ru-RU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Чтобы изменить другие типы данных в строки надо использовать функцию </a:t>
            </a:r>
            <a:r>
              <a:rPr lang="en-US" sz="2800" b="1" i="0" u="none" strike="noStrike" baseline="0" dirty="0" err="1" smtClean="0">
                <a:solidFill>
                  <a:srgbClr val="FF0000"/>
                </a:solidFill>
                <a:latin typeface="Calibri"/>
              </a:rPr>
              <a:t>str</a:t>
            </a:r>
            <a:r>
              <a:rPr lang="ru-RU" sz="2800" b="1" i="0" u="none" strike="noStrike" baseline="0" dirty="0" smtClean="0">
                <a:solidFill>
                  <a:srgbClr val="FF0000"/>
                </a:solidFill>
                <a:latin typeface="Calibri"/>
              </a:rPr>
              <a:t>()</a:t>
            </a: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.</a:t>
            </a:r>
          </a:p>
          <a:p>
            <a:pPr marL="114300" marR="0" lvl="0" indent="0" rtl="0">
              <a:buNone/>
            </a:pPr>
            <a:endParaRPr lang="ru-RU" sz="1400" b="1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28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Примеры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  <a:endParaRPr lang="ru-RU" sz="28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endParaRPr lang="en-US" sz="12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str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(98.8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str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(98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</a:t>
            </a:r>
          </a:p>
          <a:p>
            <a:pPr marL="114300" lvl="0" indent="0">
              <a:buNone/>
            </a:pP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</a:t>
            </a:r>
            <a:r>
              <a:rPr lang="en-US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str</a:t>
            </a:r>
            <a:r>
              <a:rPr lang="en-US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(True</a:t>
            </a:r>
            <a:r>
              <a:rPr lang="en-US" sz="28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)</a:t>
            </a:r>
            <a:endParaRPr lang="ru-RU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Использование управляющих символов при создании строки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14300" marR="0" lvl="0" indent="0" rtl="0">
              <a:buNone/>
            </a:pPr>
            <a:r>
              <a:rPr lang="ru-RU" sz="3500" b="1" i="0" u="none" strike="noStrike" baseline="0" dirty="0" smtClean="0">
                <a:solidFill>
                  <a:srgbClr val="FF0000"/>
                </a:solidFill>
                <a:latin typeface="Times New Roman"/>
              </a:rPr>
              <a:t>\</a:t>
            </a:r>
            <a:r>
              <a:rPr lang="en-US" sz="3500" b="1" i="0" u="none" strike="noStrike" baseline="0" dirty="0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ru-RU" sz="35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350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- переход на новую строку.</a:t>
            </a:r>
          </a:p>
          <a:p>
            <a:pPr marL="114300" marR="0" lvl="0" indent="0" rtl="0">
              <a:buNone/>
            </a:pPr>
            <a:r>
              <a:rPr lang="ru-RU" sz="3500" b="1" i="0" u="none" strike="noStrike" baseline="0" dirty="0" smtClean="0">
                <a:solidFill>
                  <a:srgbClr val="FF0000"/>
                </a:solidFill>
                <a:latin typeface="Times New Roman"/>
              </a:rPr>
              <a:t>\</a:t>
            </a:r>
            <a:r>
              <a:rPr lang="en-US" sz="3500" b="1" i="0" u="none" strike="noStrike" baseline="0" dirty="0" smtClean="0">
                <a:solidFill>
                  <a:srgbClr val="FF0000"/>
                </a:solidFill>
                <a:latin typeface="Calibri"/>
              </a:rPr>
              <a:t>t</a:t>
            </a:r>
            <a:r>
              <a:rPr lang="ru-RU" sz="35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 </a:t>
            </a:r>
            <a:r>
              <a:rPr lang="ru-RU" sz="350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- табуляция (для выравнивания текста)</a:t>
            </a:r>
            <a:r>
              <a:rPr lang="en-US" sz="350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.</a:t>
            </a:r>
            <a:endParaRPr lang="ru-RU" sz="350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endParaRPr lang="ru-RU" sz="1300" b="1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r>
              <a:rPr lang="ru-RU" sz="24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Примеры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:</a:t>
            </a:r>
          </a:p>
          <a:p>
            <a:pPr marL="114300" lvl="0" indent="0">
              <a:buNone/>
            </a:pPr>
            <a:r>
              <a:rPr lang="ru-RU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poem2 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'Наша Таня 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\</a:t>
            </a:r>
            <a:r>
              <a:rPr lang="ru-RU" sz="2400" b="0" i="0" u="none" strike="noStrike" baseline="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nгромко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плачет'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(poem2)</a:t>
            </a:r>
            <a:endParaRPr lang="ru-RU" sz="2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endParaRPr lang="en-US" sz="2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poem2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= '\t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Наша Таня \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n\t</a:t>
            </a:r>
            <a:r>
              <a:rPr lang="ru-RU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громко плачет'</a:t>
            </a: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(poem2)</a:t>
            </a:r>
          </a:p>
          <a:p>
            <a:pPr marL="114300" marR="0" lvl="0" indent="0" rtl="0">
              <a:buNone/>
            </a:pPr>
            <a:endParaRPr lang="ru-RU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(‘a\tbc’)</a:t>
            </a:r>
            <a:endParaRPr lang="ru-RU" sz="2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marR="0" lvl="0" indent="0" rtl="0">
              <a:buNone/>
            </a:pPr>
            <a:endParaRPr lang="en-US" sz="2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en-US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print </a:t>
            </a:r>
            <a:r>
              <a:rPr lang="en-US" sz="24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(‘ab\t c’)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3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Объединение строк</a:t>
            </a:r>
            <a:endParaRPr lang="ru-RU" b="1" i="0" u="none" strike="noStrike" baseline="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marL="114300" lvl="0" indent="0">
              <a:buNone/>
            </a:pPr>
            <a:r>
              <a:rPr lang="ru-RU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'Привет</a:t>
            </a:r>
            <a:r>
              <a:rPr lang="ru-RU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!' 'Как дела?‘</a:t>
            </a:r>
          </a:p>
          <a:p>
            <a:pPr marL="114300" marR="0" lvl="0" indent="0" rtl="0">
              <a:buNone/>
            </a:pPr>
            <a:endParaRPr lang="ru-RU" sz="1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703388" marR="0" lvl="0" indent="0" rtl="0">
              <a:buNone/>
            </a:pPr>
            <a:r>
              <a:rPr lang="ru-RU" sz="36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и</a:t>
            </a:r>
            <a:r>
              <a:rPr lang="ru-RU" sz="36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ли</a:t>
            </a:r>
          </a:p>
          <a:p>
            <a:pPr marL="114300" marR="0" lvl="0" indent="0" rtl="0">
              <a:buNone/>
            </a:pPr>
            <a:endParaRPr lang="ru-RU" sz="1400" b="0" i="0" u="none" strike="noStrike" baseline="0" dirty="0" smtClean="0">
              <a:solidFill>
                <a:schemeClr val="bg1">
                  <a:lumMod val="75000"/>
                  <a:lumOff val="25000"/>
                </a:schemeClr>
              </a:solidFill>
              <a:latin typeface="Calibri"/>
            </a:endParaRPr>
          </a:p>
          <a:p>
            <a:pPr marL="114300" lvl="0" indent="0">
              <a:buNone/>
            </a:pPr>
            <a:r>
              <a:rPr lang="ru-RU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&gt;&gt;&gt; 'Привет</a:t>
            </a:r>
            <a:r>
              <a:rPr lang="ru-RU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!' </a:t>
            </a:r>
            <a:r>
              <a:rPr lang="ru-RU" sz="3600" b="1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+</a:t>
            </a:r>
            <a:r>
              <a:rPr lang="ru-RU" sz="3600" b="0" i="0" u="none" strike="noStrike" baseline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</a:rPr>
              <a:t> 'Как дела?'</a:t>
            </a:r>
            <a:endParaRPr lang="ru-RU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8656-20C9-429D-B861-8427E0B5A1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0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229</TotalTime>
  <Words>882</Words>
  <Application>Microsoft Office PowerPoint</Application>
  <PresentationFormat>Экран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Соседство</vt:lpstr>
      <vt:lpstr>Язык программирования Python</vt:lpstr>
      <vt:lpstr>Типы данных</vt:lpstr>
      <vt:lpstr>Презентация PowerPoint</vt:lpstr>
      <vt:lpstr>Строки</vt:lpstr>
      <vt:lpstr>Примеры:</vt:lpstr>
      <vt:lpstr>Презентация PowerPoint</vt:lpstr>
      <vt:lpstr>Преобразование типов</vt:lpstr>
      <vt:lpstr>Использование управляющих символов при создании строки</vt:lpstr>
      <vt:lpstr>Объединение строк</vt:lpstr>
      <vt:lpstr>Размножение строк с помощью символа *</vt:lpstr>
      <vt:lpstr>Извлечение символа из строки</vt:lpstr>
      <vt:lpstr>Примеры:</vt:lpstr>
      <vt:lpstr>Презентация PowerPoint</vt:lpstr>
      <vt:lpstr>Извлечение подстроки с помощью оператора [start:end:step] - СРЕЗЫ</vt:lpstr>
      <vt:lpstr>Встроенные функции Python</vt:lpstr>
      <vt:lpstr>Функции для работы со строками</vt:lpstr>
      <vt:lpstr>Разделение строки на список небольших строк с помощью функции split()</vt:lpstr>
      <vt:lpstr>Объединение строки с помощью функции join()</vt:lpstr>
      <vt:lpstr>Замена символа с помощью функции  replace()</vt:lpstr>
      <vt:lpstr>Строковые методы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программирования Python</dc:title>
  <dc:creator>Alla</dc:creator>
  <cp:lastModifiedBy>admin</cp:lastModifiedBy>
  <cp:revision>25</cp:revision>
  <dcterms:created xsi:type="dcterms:W3CDTF">2018-02-15T22:13:52Z</dcterms:created>
  <dcterms:modified xsi:type="dcterms:W3CDTF">2024-03-25T11:01:15Z</dcterms:modified>
</cp:coreProperties>
</file>