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72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C2F20-B1A1-48F4-BFC6-C8C0420078D2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43626-1F2C-4827-A79E-A992B5BB6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1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3626-1F2C-4827-A79E-A992B5BB6B0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46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3626-1F2C-4827-A79E-A992B5BB6B0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9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3626-1F2C-4827-A79E-A992B5BB6B0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1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3626-1F2C-4827-A79E-A992B5BB6B0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B43626-1F2C-4827-A79E-A992B5BB6B0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7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4D6EA-F51F-4DAD-B90A-493077E8F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C23086-7358-41DC-B05F-5262E3D8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4F9AE-15C9-4429-A629-6951C38F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F51A-FB67-4F89-BFEA-364C78972667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47C0B5-9313-4412-8DC6-FF4E1DA4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07474-3721-4775-B298-F3CB48D6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7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84E92-BF17-49AB-A860-2D67F59F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B5E296-92CA-4362-AA5A-EF100471C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061096-170B-4346-A3A9-D405E8CF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F002-86FE-4510-95C9-1F1B0D85A55B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2001E0-9DF3-49E7-A188-9CDA90A2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1A72A2-5383-4B2A-982E-B3CDF6E4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6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F6904D-E67C-4905-A94A-94EC52D55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D2C4E6-A99F-45CD-82EB-2FBEF4BA2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24E1D3-FB3D-4288-AEC5-39EAEE0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3AFF-32C4-4782-96EA-1D7B2060A5B0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3AB428-28E2-4E7A-9425-C0C146FB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702262-37A5-4019-AA10-B931DAB9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4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FF59B-761A-4DDC-AD65-252E2B2E1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FC9A27-E450-449E-B743-810149C4D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62F40-96E3-4C87-928B-752789EB9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D5A8-C295-469F-A7E3-6660C2FFE158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68ED7A-DD2C-44EE-AF53-D21B634C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359EF8-1A7E-4FF5-B526-64A2DE2A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0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E9BD1-846E-45AA-8678-CF0C55E9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700B95-6C15-4123-9E5F-A7617D3F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5D02C-D285-49A0-AD6C-B7D35E227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13E2-DBB4-4C01-B13B-4B83D147BF7B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4BAE3-9172-4BAE-A888-D48045EF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A7D82C-28F4-4383-8054-C94E4D9D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1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2BDD2-4645-4F7B-96A4-60BA620B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7B0E86-BB75-4C87-8AF8-EA7E8FBE8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70E762-F9DE-447E-95AA-E51B76D3B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E8D3A8-0AD0-490E-BF1F-8534A39A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81C7-DF69-4061-B18C-A5229DA11413}" type="datetime1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146E13-CBB9-4F61-80DA-8FA9E45D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9928A3-5077-4F5D-96D9-5E1BA0E6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1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6A904-F684-4151-AFC5-FBFF4167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3B01E4-F58B-4D2A-821F-51649A00B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CDBA11-1807-4CE2-AF50-707860727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201CE4-EB72-49D7-A1B3-EC4D259BC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517682-A126-4562-A670-6009A0DB1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576646-735F-4C0E-9D95-742F6433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CD0B-2E3C-4D4B-BCDC-7AE631DF6054}" type="datetime1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DF21C2-5CBA-4886-B84C-63335D6F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D6FD9C-94FA-4119-B60D-409ACEC5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1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BAB15-3BB5-49E7-A7E9-AB133AE0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D33F4A-2C0C-4096-972A-F5C4F65A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2D04-A1EA-4F95-9C89-5A6881A76C9F}" type="datetime1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FBEB4C-D38A-4B26-8774-1BE590C4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F90E15-1FFD-42C2-A7D3-6F1F9F90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2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BDC2E1-0763-4AFE-AAAD-65A75756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3FF3-8BE5-4F92-991D-4652E8C20355}" type="datetime1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DF1A312-56F0-4528-82A1-80A9098EF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6602A2-9F9D-48C2-9695-D6DD1CD3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3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FF540-C07E-48E3-8810-185717CF0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9FEFF-38AA-426D-9DB6-F628F8AEF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50A0D6-55A2-4988-8743-D4E0E5226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ED5E1A-B210-4A60-AF7B-41639D74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4D82-568F-4463-B13E-B891B9F138DD}" type="datetime1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599C2F-9A81-4B92-AC2E-AF034AF0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C53EFD-7456-4FAC-BCC1-87ED9A65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2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6A881C-58D3-4CC6-AD3C-B387F87D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5AA796-0B2D-43EC-BCE5-4209C5C48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A3C4C6-484D-48F7-8F6F-CE3F706CC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AC5DA5-AB35-49CE-8C45-235703A0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EAEA-240F-4D66-8805-2CEF5913F37C}" type="datetime1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E2E8B9-9283-499C-A545-D81246923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409415-8AF3-4745-9E3C-50C94700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1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475FF-330E-42E4-A3ED-73DB5C94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BF426C-EECC-4B9B-8171-36709D618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138A70-3D07-4060-8510-79A0B73FA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069F-4E49-47E9-B008-F1BFFE59BE13}" type="datetime1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112553-3CF3-466B-9E6A-65E932C27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82C337-0B26-4FDC-9A3C-5E3516122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D864-E27F-4744-9193-C9514A91B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6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2BBC7-45B2-4B59-87D2-ADBAEE21D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391" y="1521690"/>
            <a:ext cx="9144000" cy="2387600"/>
          </a:xfrm>
        </p:spPr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в 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br>
              <a:rPr lang="en-US" b="1" i="0" dirty="0">
                <a:solidFill>
                  <a:srgbClr val="000000"/>
                </a:solidFill>
                <a:effectLst/>
                <a:latin typeface="Inter"/>
              </a:rPr>
            </a:b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82A548-27DE-4327-A367-62D4B86B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039" y="2715490"/>
            <a:ext cx="3805570" cy="379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46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списка</a:t>
            </a:r>
          </a:p>
          <a:p>
            <a:pPr marL="0" indent="442913" algn="just">
              <a:buNone/>
            </a:pP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списка можно присвоить отдельным переменным: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30D0020-5114-409E-BA40-8D66771A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E1F763-96BF-40AE-94E3-DED6ADF2F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896"/>
          <a:stretch/>
        </p:blipFill>
        <p:spPr>
          <a:xfrm>
            <a:off x="1322958" y="2149407"/>
            <a:ext cx="3359878" cy="305795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A952E65-4080-4F11-BC13-F818AA76070C}"/>
              </a:ext>
            </a:extLst>
          </p:cNvPr>
          <p:cNvSpPr/>
          <p:nvPr/>
        </p:nvSpPr>
        <p:spPr>
          <a:xfrm>
            <a:off x="5379741" y="2267349"/>
            <a:ext cx="5974059" cy="28220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Здесь из списка 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поочерёдно достаются элементы, начиная с индекса 0, и присваиваются переменным. И в отличие от присвоения одного списка другому, в этом случае Python создаст три отдельных целых числа, которые никак не будут связаны с элементами списка, и присвоит их трём переменным. </a:t>
            </a:r>
          </a:p>
          <a:p>
            <a:pPr indent="176213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если мы изменим, например, переменную 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d2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 списком 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ничего не случится.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2A821B3-7BA0-428F-8828-B8D88223A081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4682836" y="3678383"/>
            <a:ext cx="6969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494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 элементов</a:t>
            </a:r>
          </a:p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можем перебирать элементы списка с помощью циклов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E3F47F0-6500-45AB-B536-E37B9E35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CF58EA-48C1-439D-981C-AD3C4D80C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52757"/>
          <a:stretch/>
        </p:blipFill>
        <p:spPr>
          <a:xfrm>
            <a:off x="1385234" y="1510215"/>
            <a:ext cx="3447473" cy="2086266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9E618BE-7DFA-4BD3-942E-EC43044D61E4}"/>
              </a:ext>
            </a:extLst>
          </p:cNvPr>
          <p:cNvSpPr/>
          <p:nvPr/>
        </p:nvSpPr>
        <p:spPr>
          <a:xfrm>
            <a:off x="5379741" y="1701800"/>
            <a:ext cx="5974059" cy="172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indent="176213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выглядит перебор через 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где мы перебираем каждый элемент списка и выводим их с помощью функции </a:t>
            </a:r>
            <a:r>
              <a:rPr lang="ru-RU" sz="2000" b="1" i="0" u="sng" strike="noStrike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ru-RU" sz="1800" b="1" i="0" u="sng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ABDB318-4AA6-4043-A6E8-80B42AE2A1B9}"/>
              </a:ext>
            </a:extLst>
          </p:cNvPr>
          <p:cNvCxnSpPr>
            <a:cxnSpLocks/>
            <a:stCxn id="9" idx="1"/>
            <a:endCxn id="5" idx="3"/>
          </p:cNvCxnSpPr>
          <p:nvPr/>
        </p:nvCxnSpPr>
        <p:spPr>
          <a:xfrm flipH="1" flipV="1">
            <a:off x="4832707" y="2553348"/>
            <a:ext cx="547034" cy="120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4983129-9A66-4581-B3E8-D0773FECE9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940"/>
          <a:stretch/>
        </p:blipFill>
        <p:spPr>
          <a:xfrm>
            <a:off x="1385234" y="3857726"/>
            <a:ext cx="3447473" cy="2743583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35B0AE3-A635-4B8D-8537-8EFDF3BE5F77}"/>
              </a:ext>
            </a:extLst>
          </p:cNvPr>
          <p:cNvSpPr/>
          <p:nvPr/>
        </p:nvSpPr>
        <p:spPr>
          <a:xfrm>
            <a:off x="5379741" y="4000825"/>
            <a:ext cx="5974059" cy="24679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вот так выглядит перебор через цикл </a:t>
            </a:r>
            <a:r>
              <a:rPr lang="ru-RU" sz="2000" b="1" i="0" u="sng" strike="noStrike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76213" algn="just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 используем дополнительную переменную 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обращаться к элементам списка. Также мы использовали встроенную функцию </a:t>
            </a:r>
            <a:r>
              <a:rPr lang="ru-RU" sz="2000" b="1" i="0" u="sng" strike="noStrike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0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узнать размер нашего списка. В условии цикла </a:t>
            </a:r>
            <a:r>
              <a:rPr lang="ru-RU" sz="1800" i="0" u="none" strike="noStrike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мы указали знак «меньше» (</a:t>
            </a:r>
            <a:r>
              <a:rPr lang="ru-RU" sz="18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800" i="0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индексация элементов идёт до значения количество элементов списка — 1. Все элементы по очереди выводятся с помощью функции </a:t>
            </a:r>
            <a:r>
              <a:rPr lang="ru-RU" sz="2000" b="1" i="0" u="sng" strike="noStrike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000" b="1" i="0" u="sng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000" i="0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B17CF6B-FB0D-4561-90DD-651CB971BF82}"/>
              </a:ext>
            </a:extLst>
          </p:cNvPr>
          <p:cNvCxnSpPr>
            <a:cxnSpLocks/>
            <a:stCxn id="16" idx="1"/>
            <a:endCxn id="13" idx="3"/>
          </p:cNvCxnSpPr>
          <p:nvPr/>
        </p:nvCxnSpPr>
        <p:spPr>
          <a:xfrm flipH="1" flipV="1">
            <a:off x="4832707" y="5229518"/>
            <a:ext cx="547034" cy="5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35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списков</a:t>
            </a:r>
          </a:p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списка считаются равными, если они содержат одинаковые элементы. Функция возвращает булево значение –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42913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ещё проверяется и по тому, ссылаются ли переменные на один и тот же объект с помощью оператора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проверяет, имеют ли две переменные один и тот же адрес в памяти: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B8CD70E-A23F-41D0-BB88-5DE54652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50703D-1807-4D1A-A4E6-85E75FD9B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379" y="1858973"/>
            <a:ext cx="7316221" cy="14765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E71620-680B-4313-953E-0F2671F7BB65}"/>
              </a:ext>
            </a:extLst>
          </p:cNvPr>
          <p:cNvSpPr txBox="1"/>
          <p:nvPr/>
        </p:nvSpPr>
        <p:spPr>
          <a:xfrm>
            <a:off x="9277926" y="2103328"/>
            <a:ext cx="225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примере списки равны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EE2F91C-318A-47AA-841D-485C73C2F2A9}"/>
              </a:ext>
            </a:extLst>
          </p:cNvPr>
          <p:cNvCxnSpPr>
            <a:cxnSpLocks/>
          </p:cNvCxnSpPr>
          <p:nvPr/>
        </p:nvCxnSpPr>
        <p:spPr>
          <a:xfrm>
            <a:off x="9736280" y="2749444"/>
            <a:ext cx="13369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73340CB-3D5D-4CCD-8318-8AC47DA3E74D}"/>
              </a:ext>
            </a:extLst>
          </p:cNvPr>
          <p:cNvCxnSpPr>
            <a:cxnSpLocks/>
          </p:cNvCxnSpPr>
          <p:nvPr/>
        </p:nvCxnSpPr>
        <p:spPr>
          <a:xfrm flipV="1">
            <a:off x="8610600" y="2749444"/>
            <a:ext cx="1125680" cy="3262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002AFCD-E8C3-4A43-95B8-1D17A5424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379" y="4854582"/>
            <a:ext cx="7287642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2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E1399-A885-42D5-AD37-00F7204C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just"/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Встроенные функции для списков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F6FE49-D4F0-4E50-8508-CFEB016DE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Python есть четыре функции, которые позволяют узнавать длину списка, сортировать его и возвращать максимальное и минимальное значение.</a:t>
            </a:r>
          </a:p>
          <a:p>
            <a:pPr algn="just"/>
            <a:r>
              <a:rPr lang="en-US" sz="2400" b="1" i="0" u="none" strike="noStrik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400" b="1" i="0" u="none" strike="no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400" b="1" i="0" u="none" strike="no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возвращает длину списка:</a:t>
            </a:r>
          </a:p>
          <a:p>
            <a:pPr marL="0" indent="0" algn="just">
              <a:buNone/>
            </a:pPr>
            <a:endParaRPr lang="ru-RU" sz="24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sorted()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возвращает отсортированный список:</a:t>
            </a:r>
          </a:p>
          <a:p>
            <a:pPr algn="just"/>
            <a:endParaRPr lang="ru-RU" sz="24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min() </a:t>
            </a:r>
            <a:r>
              <a:rPr lang="ru-RU" sz="24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max()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возвращают наименьший и наибольший элемент списка:</a:t>
            </a:r>
          </a:p>
          <a:p>
            <a:pPr algn="just"/>
            <a:endParaRPr lang="en-US" sz="240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C9AC96-1775-42E6-8AB6-060C634C4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89" y="2583684"/>
            <a:ext cx="7297168" cy="61921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47A63C-5948-4201-96C3-9BFFC48C6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089" y="4108823"/>
            <a:ext cx="7287642" cy="58110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1B440C1-261C-4709-A10A-624332955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615" y="5483979"/>
            <a:ext cx="7287642" cy="885949"/>
          </a:xfrm>
          <a:prstGeom prst="rect">
            <a:avLst/>
          </a:prstGeom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6BFCA052-2401-4D99-932C-141CE810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46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D5711D-EA49-41D3-A58D-0E4A99B4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27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списков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var(--stk-f_family)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854"/>
            <a:ext cx="10515600" cy="5133254"/>
          </a:xfrm>
        </p:spPr>
        <p:txBody>
          <a:bodyPr/>
          <a:lstStyle/>
          <a:p>
            <a:pPr marL="0" indent="442913" algn="just">
              <a:buNone/>
            </a:pP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проще управлять элементами списка, в стандартной библиотеке Python есть набор популярных методов для списков. Разберём основные из них:</a:t>
            </a:r>
          </a:p>
          <a:p>
            <a:pPr marL="0" indent="442913" algn="just">
              <a:buNone/>
            </a:pP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append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добавляет новый элемент в конец списка: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B94FE2-0E71-4CDC-B88C-D19582087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088" y="3429000"/>
            <a:ext cx="7306695" cy="1514686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360884-0F55-479C-967D-3801D956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8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/>
          <a:lstStyle/>
          <a:p>
            <a:pPr fontAlgn="base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extend()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добавляет набор элементов в конец списка: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 fontAlgn="base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 метод extend() добавит строку. Заметьте, что строка добавилась посимвольно.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15</a:t>
            </a:fld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A6CF5CA-5F18-470F-B637-3D1558FA7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089" y="999295"/>
            <a:ext cx="7316221" cy="155279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87BC083-0FC5-407B-BF5F-602432212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088" y="3597655"/>
            <a:ext cx="7316221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7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3"/>
            <a:ext cx="10515600" cy="644164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добавляет новый элемент по индексу</a:t>
            </a:r>
          </a:p>
          <a:p>
            <a:pPr marL="0" indent="268288" fontAlgn="base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мы передаём индекс, по которому хотим вставить новый элемент, а затем сам элемент: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remove()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удаляет элемент из списка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удаляет только первое вхождение элемента. Остальные остаются нетронутыми. </a:t>
            </a: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элемента нет в списке, Python вернёт ошибку и программа прервётся.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16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F33D85-040D-4CDF-BE0B-061A0EB64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218" y="1351830"/>
            <a:ext cx="7325747" cy="152421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B44AD5-6DE9-4431-B59A-F45E6D64A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508" y="4260497"/>
            <a:ext cx="7297168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9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3"/>
            <a:ext cx="10515600" cy="6441641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удаляет все элементы из списка и делает его пустым: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index()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возвращает индекс элемента списка в Python: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элемента нет в списке, выведется ошибка.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FFF4C2-411E-476D-B97A-B150E847B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615" y="898708"/>
            <a:ext cx="7278116" cy="150516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CD9A1C-C36F-4FCE-AE72-D966BEE82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615" y="3581459"/>
            <a:ext cx="7259063" cy="12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6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3"/>
            <a:ext cx="10515600" cy="6441641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удаляет элемент по индексу и возвращает его как результат: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не передали индекс в метод, поэтому он удалил последний элемент списка. Если передать индекс, то получится так: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18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F2D8DF-7E12-496A-B9C4-9F85727C8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852" y="820035"/>
            <a:ext cx="7278116" cy="18004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0D6688-4F82-4A59-8F0A-DDA7387F1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852" y="3886507"/>
            <a:ext cx="7278116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37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3"/>
            <a:ext cx="10515600" cy="6441641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считает, сколько раз элемент повторяется в списке: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sort()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сортирует список: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нам нужно отсортировать в обратном порядке – от большего к меньшему, – в методе есть дополнительный параметр </a:t>
            </a:r>
            <a:r>
              <a:rPr lang="ru-RU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19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76FD31-6AF2-41EC-99FA-CB8CEEAEB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034" y="852549"/>
            <a:ext cx="7306695" cy="118126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482316-BECD-48CE-85FC-5BBBF39D37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034" y="3126415"/>
            <a:ext cx="7316221" cy="58110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998337E-DAD4-4538-9B86-86599DA05B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034" y="4824187"/>
            <a:ext cx="7297168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6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D21B1-5A81-4CE8-AAD0-D80D45E9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списки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6E8DEE-2681-404D-AD55-762460E2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534"/>
            <a:ext cx="10515600" cy="1767320"/>
          </a:xfrm>
        </p:spPr>
        <p:txBody>
          <a:bodyPr/>
          <a:lstStyle/>
          <a:p>
            <a:pPr marL="0" indent="442913" algn="just">
              <a:buNone/>
            </a:pPr>
            <a:r>
              <a:rPr lang="ru-RU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(</a:t>
            </a:r>
            <a:r>
              <a:rPr lang="ru-RU" b="0" i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ru-RU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это упорядоченный набор элементов, каждый из которых имеет свой номер, или 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позволяющий быстро получить к нему доступ. Нумерация элементов в списке начинается с 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88B586-A126-4FD6-AEEA-36BC0B110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31" y="3158835"/>
            <a:ext cx="5509480" cy="357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606856-DB98-4AC0-9E46-F231A62D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826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D5AF-9607-4174-8459-CEEFDAD4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6121110"/>
          </a:xfrm>
        </p:spPr>
        <p:txBody>
          <a:bodyPr>
            <a:normAutofit/>
          </a:bodyPr>
          <a:lstStyle/>
          <a:p>
            <a:pPr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переставляет элементы в обратном порядке:</a:t>
            </a: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copy()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копирует список: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8288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268288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5C72E-0BC6-472B-9472-B4E34BDF1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20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C39ECB-20FD-4DDC-8DCC-8CDE1DF67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561" y="1156854"/>
            <a:ext cx="7306695" cy="62873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2375EB3-26F0-4615-8A26-8406B95E15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614" y="3429000"/>
            <a:ext cx="7287642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12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AF35E-D0B0-430B-99C3-2EBF99AD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4" y="98215"/>
            <a:ext cx="11333018" cy="973204"/>
          </a:xfrm>
        </p:spPr>
        <p:txBody>
          <a:bodyPr>
            <a:normAutofit/>
          </a:bodyPr>
          <a:lstStyle/>
          <a:p>
            <a:pPr indent="442913" algn="just"/>
            <a:r>
              <a:rPr lang="ru-RU" sz="2800" b="0" i="0" dirty="0">
                <a:solidFill>
                  <a:srgbClr val="000000"/>
                </a:solidFill>
                <a:effectLst/>
                <a:latin typeface="GraphikLCG-Regular"/>
              </a:rPr>
              <a:t>Для того чтобы быстро находить нужные методы во время работы, пользуйтесь этой шпаргалкой:</a:t>
            </a:r>
            <a:endParaRPr lang="ru-RU" sz="2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A589F62-D9B0-4950-93A0-F8917D8B7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66739"/>
              </p:ext>
            </p:extLst>
          </p:nvPr>
        </p:nvGraphicFramePr>
        <p:xfrm>
          <a:off x="609600" y="1071419"/>
          <a:ext cx="10972800" cy="568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179">
                  <a:extLst>
                    <a:ext uri="{9D8B030D-6E8A-4147-A177-3AD203B41FA5}">
                      <a16:colId xmlns:a16="http://schemas.microsoft.com/office/drawing/2014/main" val="2167767022"/>
                    </a:ext>
                  </a:extLst>
                </a:gridCol>
                <a:gridCol w="9027621">
                  <a:extLst>
                    <a:ext uri="{9D8B030D-6E8A-4147-A177-3AD203B41FA5}">
                      <a16:colId xmlns:a16="http://schemas.microsoft.com/office/drawing/2014/main" val="522893264"/>
                    </a:ext>
                  </a:extLst>
                </a:gridCol>
              </a:tblGrid>
              <a:tr h="381314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ru-RU" u="none" strike="noStrike" dirty="0">
                          <a:effectLst/>
                          <a:latin typeface="var(--stk-f--b_family)"/>
                        </a:rPr>
                        <a:t>Метод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ru-RU" u="none" strike="noStrike" dirty="0">
                          <a:effectLst/>
                          <a:latin typeface="var(--stk-f--b_family)"/>
                        </a:rPr>
                        <a:t>Что делает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236075"/>
                  </a:ext>
                </a:extLst>
              </a:tr>
              <a:tr h="658158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 dirty="0" err="1">
                          <a:effectLst/>
                          <a:latin typeface="var(--stk-f_family)"/>
                        </a:rPr>
                        <a:t>a.append</a:t>
                      </a:r>
                      <a:r>
                        <a:rPr lang="en-US" u="none" strike="noStrike" dirty="0">
                          <a:effectLst/>
                          <a:latin typeface="var(--stk-f_family)"/>
                        </a:rPr>
                        <a:t>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Добавляет элемент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x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 в конец списка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a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. Если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x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 — список, то он появится в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a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 как вложенный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7387425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a.extend(b)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Добавляет в конец </a:t>
                      </a:r>
                      <a:r>
                        <a:rPr lang="ru-RU" b="1" u="none" strike="noStrike" dirty="0">
                          <a:effectLst/>
                          <a:latin typeface="var(--stk-f--b_family)"/>
                        </a:rPr>
                        <a:t>a</a:t>
                      </a:r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 все элементы списка </a:t>
                      </a:r>
                      <a:r>
                        <a:rPr lang="ru-RU" b="1" u="none" strike="noStrike" dirty="0">
                          <a:effectLst/>
                          <a:latin typeface="var(--stk-f--b_family)"/>
                        </a:rPr>
                        <a:t>b</a:t>
                      </a:r>
                      <a:endParaRPr lang="ru-RU" u="none" strike="noStrike" dirty="0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191486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a.insert(i,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Вставляет элемент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x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 на позицию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i</a:t>
                      </a:r>
                      <a:endParaRPr lang="ru-RU" u="none" strike="noStrike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933325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a.remove(x)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Удаляет в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a</a:t>
                      </a:r>
                      <a:r>
                        <a:rPr lang="ru-RU" u="none" strike="noStrike">
                          <a:effectLst/>
                          <a:latin typeface="var(--stk-f_family)"/>
                        </a:rPr>
                        <a:t> первый элемент, значение которого равно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x</a:t>
                      </a:r>
                      <a:endParaRPr lang="ru-RU" u="none" strike="noStrike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466726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a.clear()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Удаляет все элементы из списка </a:t>
                      </a:r>
                      <a:r>
                        <a:rPr lang="ru-RU" b="1" u="none" strike="noStrike" dirty="0">
                          <a:effectLst/>
                          <a:latin typeface="var(--stk-f--b_family)"/>
                        </a:rPr>
                        <a:t>a</a:t>
                      </a:r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 и делает его пустым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552720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a.index(x)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Возвращает индекс элемента списка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860848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a.pop(i)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Удаляет элемент по индексу и возвращает его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3464406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a.count(x)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Считает, сколько раз элемент повторяется в списке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7682064"/>
                  </a:ext>
                </a:extLst>
              </a:tr>
              <a:tr h="940226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a.sort()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Сортирует список. Чтобы отсортировать элементы в обратном порядке, нужно установить дополнительный аргумент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reverse=True</a:t>
                      </a:r>
                      <a:endParaRPr lang="ru-RU" u="none" strike="noStrike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1078743"/>
                  </a:ext>
                </a:extLst>
              </a:tr>
              <a:tr h="381314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a.reverse()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>
                          <a:effectLst/>
                          <a:latin typeface="var(--stk-f_family)"/>
                        </a:rPr>
                        <a:t>Возвращает обратный итератор списка </a:t>
                      </a:r>
                      <a:r>
                        <a:rPr lang="ru-RU" b="1" u="none" strike="noStrike">
                          <a:effectLst/>
                          <a:latin typeface="var(--stk-f--b_family)"/>
                        </a:rPr>
                        <a:t>a</a:t>
                      </a:r>
                      <a:endParaRPr lang="ru-RU" u="none" strike="noStrike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010049"/>
                  </a:ext>
                </a:extLst>
              </a:tr>
              <a:tr h="658158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u="none" strike="noStrike">
                          <a:effectLst/>
                          <a:latin typeface="var(--stk-f_family)"/>
                        </a:rPr>
                        <a:t>a.copy()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Создаёт поверхностную копию списка. Для создания глубокой копии используйте метод </a:t>
                      </a:r>
                      <a:r>
                        <a:rPr lang="ru-RU" b="1" u="none" strike="noStrike" dirty="0" err="1">
                          <a:effectLst/>
                          <a:latin typeface="var(--stk-f--b_family)"/>
                        </a:rPr>
                        <a:t>deepcopy</a:t>
                      </a:r>
                      <a:r>
                        <a:rPr lang="ru-RU" u="none" strike="noStrike" dirty="0">
                          <a:effectLst/>
                          <a:latin typeface="var(--stk-f_family)"/>
                        </a:rPr>
                        <a:t> из модуля </a:t>
                      </a:r>
                      <a:r>
                        <a:rPr lang="ru-RU" b="1" u="none" strike="noStrike" dirty="0" err="1">
                          <a:effectLst/>
                          <a:latin typeface="var(--stk-f--b_family)"/>
                        </a:rPr>
                        <a:t>copy</a:t>
                      </a:r>
                      <a:endParaRPr lang="ru-RU" u="none" strike="noStrike" dirty="0">
                        <a:effectLst/>
                        <a:latin typeface="var(--stk-f_family)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727499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28BCF3-E54E-45A5-9015-1B931C5F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6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DA3747-F152-4518-920E-A6B0C0AB7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328" y="868220"/>
            <a:ext cx="10631054" cy="858981"/>
          </a:xfrm>
        </p:spPr>
        <p:txBody>
          <a:bodyPr>
            <a:normAutofit lnSpcReduction="10000"/>
          </a:bodyPr>
          <a:lstStyle/>
          <a:p>
            <a:pPr marL="0" indent="442913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 одном списке одновременно могут лежать данные разных типов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например, и строки, и числа.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1F676D-A943-4277-B38E-0C46A7A5409C}"/>
              </a:ext>
            </a:extLst>
          </p:cNvPr>
          <p:cNvSpPr txBox="1"/>
          <p:nvPr/>
        </p:nvSpPr>
        <p:spPr>
          <a:xfrm>
            <a:off x="794328" y="1852183"/>
            <a:ext cx="1063105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2913"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мы создаём объект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памяти компьютера под него резервируется место. Нам не нужно переживать о том, сколько выделяется места и когда оно освобождается,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Python всё сделает сам. Например, когда мы добавляем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    элементы,     он     выделяет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память,  а  когда  удаляем  старые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A1E0C91-9E29-4012-BF94-830C10190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20" y="3195782"/>
            <a:ext cx="5424172" cy="352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934150-654D-4381-AAD2-93117493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77E166C-D6C8-4F8C-BDCA-E8A4C7E7A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68" y="3251199"/>
            <a:ext cx="5303542" cy="344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B1A001D-1294-406C-AFD1-9CC9A995F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891" y="477116"/>
            <a:ext cx="10910454" cy="5674302"/>
          </a:xfrm>
        </p:spPr>
        <p:txBody>
          <a:bodyPr>
            <a:normAutofit/>
          </a:bodyPr>
          <a:lstStyle/>
          <a:p>
            <a:pPr marL="0" indent="442913" algn="just" fontAlgn="base" latinLnBrk="0">
              <a:spcAft>
                <a:spcPts val="600"/>
              </a:spcAft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 элементы в списке пронумерованы. Мы можем без проблем узнать индекс элемента и обратиться по нему.</a:t>
            </a:r>
          </a:p>
          <a:p>
            <a:pPr marL="0" indent="442913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называют </a:t>
            </a:r>
            <a:r>
              <a:rPr lang="ru-RU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динамическими структурами данных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потому что их можно менять на ходу: удалить один или несколько элементов, заменить или добавить новые.</a:t>
            </a:r>
          </a:p>
          <a:p>
            <a:pPr marL="0" indent="442913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списках Python можно хранить объекты разного размера и типа. Более того размер  списка  в 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   ограничен.    Но    всё   равно   мы  </a:t>
            </a:r>
          </a:p>
          <a:p>
            <a:pPr marL="0" indent="0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знаем,  сколько   у   нас   элементов,   а  </a:t>
            </a:r>
          </a:p>
          <a:p>
            <a:pPr marL="0" indent="0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можем обратиться к любому из </a:t>
            </a:r>
          </a:p>
          <a:p>
            <a:pPr marL="0" indent="0" algn="just" fontAlgn="base" latinLnBrk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них с помощью индексов.</a:t>
            </a:r>
          </a:p>
          <a:p>
            <a:pPr marL="0" indent="442913" algn="just" fontAlgn="base" latinLnBrk="0">
              <a:buNone/>
            </a:pPr>
            <a:endParaRPr lang="ru-RU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17849-1C9E-4948-9644-F04841D1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88D38-0841-4528-9AB9-6795523A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309" y="-4181"/>
            <a:ext cx="10515600" cy="1325563"/>
          </a:xfrm>
        </p:spPr>
        <p:txBody>
          <a:bodyPr/>
          <a:lstStyle/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список в Python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FEA61-FB13-49D6-989C-01FA5627E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306"/>
            <a:ext cx="10515600" cy="4351338"/>
          </a:xfrm>
        </p:spPr>
        <p:txBody>
          <a:bodyPr/>
          <a:lstStyle/>
          <a:p>
            <a:pPr marL="0" indent="442913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объект </a:t>
            </a:r>
            <a:r>
              <a:rPr lang="ru-RU" sz="24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 Python используют квадратные скобки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[ ]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них перечисляют элементы через запятую:</a:t>
            </a:r>
          </a:p>
          <a:p>
            <a:pPr marL="0" indent="442913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 создали список </a:t>
            </a:r>
            <a:r>
              <a:rPr lang="ru-RU" sz="24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 поместили в него три числа, которые разделили запятыми. Давайте выведем его с помощью функции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4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выводит элементы в квадратных скобках, чтобы показать, что это </a:t>
            </a:r>
            <a:r>
              <a:rPr lang="ru-RU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 также ставит запятые между элементами.</a:t>
            </a:r>
          </a:p>
          <a:p>
            <a:pPr marL="0" indent="442913" algn="just">
              <a:buNone/>
            </a:pPr>
            <a:endParaRPr lang="ru-RU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1A284F-F60C-4792-A014-72CF0AFE4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9488"/>
            <a:ext cx="7268589" cy="42868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859C3AB-41C2-4F0E-9AD6-B55C3A2B3F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198" r="521" b="19234"/>
          <a:stretch/>
        </p:blipFill>
        <p:spPr>
          <a:xfrm>
            <a:off x="838200" y="4389060"/>
            <a:ext cx="7268589" cy="20141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9B11F7C-3B11-4C6F-AB46-4057DA6171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8951" b="2552"/>
          <a:stretch/>
        </p:blipFill>
        <p:spPr>
          <a:xfrm>
            <a:off x="838200" y="4091711"/>
            <a:ext cx="7268588" cy="247962"/>
          </a:xfrm>
          <a:prstGeom prst="rect">
            <a:avLst/>
          </a:prstGeom>
        </p:spPr>
      </p:pic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25382D3D-D138-49C4-ACAD-7AE81AA0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8FEA61-FB13-49D6-989C-01FA5627E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541"/>
            <a:ext cx="10515600" cy="4351338"/>
          </a:xfrm>
        </p:spPr>
        <p:txBody>
          <a:bodyPr/>
          <a:lstStyle/>
          <a:p>
            <a:pPr marL="0" indent="442913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писки могут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данные любого типа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примере ниже объект </a:t>
            </a:r>
            <a:r>
              <a:rPr lang="ru-RU" sz="24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хранит: строку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число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булево значение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 Python можно создавать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вложенные списки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42913" algn="just"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получили объект, состоящий из двух чисел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и 2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вложенного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двумя элементами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[3, 4].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1B6740-1CCE-41F8-85E1-3F5DAB1A6A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2670"/>
          <a:stretch/>
        </p:blipFill>
        <p:spPr>
          <a:xfrm>
            <a:off x="838200" y="1877034"/>
            <a:ext cx="7268589" cy="26579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F068089-5598-49CA-8F1A-6B4D52A941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21" b="40649"/>
          <a:stretch/>
        </p:blipFill>
        <p:spPr>
          <a:xfrm>
            <a:off x="838200" y="2142833"/>
            <a:ext cx="7268589" cy="26579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0ECD92F-325F-44F7-A4E1-AD006B7257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59"/>
          <a:stretch/>
        </p:blipFill>
        <p:spPr>
          <a:xfrm>
            <a:off x="838200" y="2467735"/>
            <a:ext cx="7268589" cy="33344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C9E50B7-4B7D-4296-92C0-9C93530D2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757" b="43232"/>
          <a:stretch/>
        </p:blipFill>
        <p:spPr>
          <a:xfrm>
            <a:off x="838200" y="3731485"/>
            <a:ext cx="7297168" cy="27709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4B6D2A2-3B5B-4127-B9D6-58D4EE8C12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6324"/>
          <a:stretch/>
        </p:blipFill>
        <p:spPr>
          <a:xfrm>
            <a:off x="838200" y="3587567"/>
            <a:ext cx="7297168" cy="19933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4617702-3714-4310-BF15-8907F92D55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989"/>
          <a:stretch/>
        </p:blipFill>
        <p:spPr>
          <a:xfrm>
            <a:off x="838200" y="4084520"/>
            <a:ext cx="7297168" cy="277093"/>
          </a:xfrm>
          <a:prstGeom prst="rect">
            <a:avLst/>
          </a:prstGeom>
        </p:spPr>
      </p:pic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DDB788A6-BF88-4912-93E1-36EA7233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C0AF8-3518-4440-942F-6895CCF5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18255"/>
            <a:ext cx="10515600" cy="1090109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со списками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</a:t>
            </a:r>
          </a:p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элементам списка получают по индексам, через квадратные скобки [ ]. Обратимся ко второму элементу и выведем его с помощью </a:t>
            </a:r>
            <a:r>
              <a:rPr lang="ru-RU" sz="24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sz="24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Python поддерживает обращение к нескольким элементам сразу – через интервал. Делается это с помощью двоеточия –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E8F09D-E6A0-4B16-934A-D63748F0E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623"/>
          <a:stretch/>
        </p:blipFill>
        <p:spPr>
          <a:xfrm>
            <a:off x="1336963" y="2676419"/>
            <a:ext cx="3161145" cy="1505160"/>
          </a:xfrm>
          <a:prstGeom prst="rect">
            <a:avLst/>
          </a:prstGeom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3C7BB8E7-662D-4066-A19E-8F48CF53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7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D79B958-2D30-4076-AFCF-06CD04926D76}"/>
              </a:ext>
            </a:extLst>
          </p:cNvPr>
          <p:cNvSpPr/>
          <p:nvPr/>
        </p:nvSpPr>
        <p:spPr>
          <a:xfrm>
            <a:off x="5513964" y="2606415"/>
            <a:ext cx="5341072" cy="16451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Здесь важно помнить две вещи: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 каждого элемента есть свой индекс;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индексы начинаются с 0.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C91ECFC-2F7A-458C-97E0-15B6C510C2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623"/>
          <a:stretch/>
        </p:blipFill>
        <p:spPr>
          <a:xfrm>
            <a:off x="1336963" y="5576753"/>
            <a:ext cx="3161145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2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элементов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это динамическая структура данных. А значит, мы можем менять их уже после создания.</a:t>
            </a:r>
          </a:p>
          <a:p>
            <a:pPr marL="0" indent="442913" algn="just"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969D1-5BCE-4782-BA6D-33C9307C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8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ABF2692-39E0-4B0B-99AD-71BB4CB57A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851"/>
          <a:stretch/>
        </p:blipFill>
        <p:spPr>
          <a:xfrm>
            <a:off x="1313432" y="2565997"/>
            <a:ext cx="3221623" cy="178142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6A77667-7C2E-4DDE-9BC9-7FF6517CB25C}"/>
              </a:ext>
            </a:extLst>
          </p:cNvPr>
          <p:cNvSpPr/>
          <p:nvPr/>
        </p:nvSpPr>
        <p:spPr>
          <a:xfrm>
            <a:off x="5379742" y="2870110"/>
            <a:ext cx="5574586" cy="1173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 обратились к элементу по индексу и заменили его на число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050279E8-9943-47BB-B5EB-486B6A712A27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>
            <a:off x="4535055" y="3456709"/>
            <a:ext cx="8446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7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AD7E87-AE27-4650-95B6-389962E4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42854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списков</a:t>
            </a:r>
          </a:p>
          <a:p>
            <a:pPr marL="0" indent="442913" algn="just">
              <a:buNone/>
            </a:pP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 algn="just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полезно объединить два списка. Чтобы это сделать, используют оператор 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9921717-9993-4EED-B554-BA5E0E79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D864-E27F-4744-9193-C9514A91BAC5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279E43-9257-43A8-AD84-5E3F63128E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037"/>
          <a:stretch/>
        </p:blipFill>
        <p:spPr>
          <a:xfrm>
            <a:off x="1332775" y="2573907"/>
            <a:ext cx="3340825" cy="2172003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DF10B99-1A27-41BA-8033-0B396FE976AC}"/>
              </a:ext>
            </a:extLst>
          </p:cNvPr>
          <p:cNvSpPr/>
          <p:nvPr/>
        </p:nvSpPr>
        <p:spPr>
          <a:xfrm>
            <a:off x="5518287" y="3073310"/>
            <a:ext cx="5974059" cy="1173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6213" algn="just"/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Мы создали два списка – </a:t>
            </a:r>
            <a:r>
              <a:rPr lang="ru-RU" sz="2000" b="1" i="0" u="sng" dirty="0">
                <a:solidFill>
                  <a:schemeClr val="tx1"/>
                </a:solidFill>
                <a:effectLst/>
                <a:latin typeface="GraphikLCG-Regular"/>
              </a:rPr>
              <a:t>a</a:t>
            </a:r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 и </a:t>
            </a:r>
            <a:r>
              <a:rPr lang="ru-RU" sz="2000" b="1" u="sng" dirty="0">
                <a:solidFill>
                  <a:schemeClr val="tx1"/>
                </a:solidFill>
                <a:latin typeface="GraphikLCG-Regular"/>
              </a:rPr>
              <a:t>b</a:t>
            </a:r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. Затем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GraphikLCG-Regular"/>
              </a:rPr>
              <a:t>переприсвоили</a:t>
            </a:r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 </a:t>
            </a:r>
            <a:r>
              <a:rPr lang="ru-RU" sz="2000" b="1" u="sng" dirty="0">
                <a:solidFill>
                  <a:schemeClr val="tx1"/>
                </a:solidFill>
                <a:latin typeface="GraphikLCG-Regular"/>
              </a:rPr>
              <a:t>a</a:t>
            </a:r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 новым списком, который стал объединением старого </a:t>
            </a:r>
            <a:r>
              <a:rPr lang="ru-RU" sz="2000" b="1" u="sng" dirty="0">
                <a:solidFill>
                  <a:schemeClr val="tx1"/>
                </a:solidFill>
                <a:latin typeface="GraphikLCG-Regular"/>
              </a:rPr>
              <a:t>a</a:t>
            </a:r>
            <a:r>
              <a:rPr lang="ru-RU" b="0" i="0" dirty="0">
                <a:solidFill>
                  <a:srgbClr val="000000"/>
                </a:solidFill>
                <a:effectLst/>
                <a:latin typeface="GraphikLCG-Regular"/>
              </a:rPr>
              <a:t> и </a:t>
            </a:r>
            <a:r>
              <a:rPr lang="ru-RU" sz="2000" b="1" u="sng" dirty="0">
                <a:solidFill>
                  <a:schemeClr val="tx1"/>
                </a:solidFill>
                <a:latin typeface="GraphikLCG-Regular"/>
              </a:rPr>
              <a:t>b</a:t>
            </a:r>
            <a:r>
              <a:rPr lang="ru-RU" sz="2000" dirty="0">
                <a:solidFill>
                  <a:schemeClr val="tx1"/>
                </a:solidFill>
                <a:latin typeface="GraphikLCG-Regular"/>
              </a:rPr>
              <a:t>.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5C361CC-28BB-4EB3-AB85-07B5CC283BC1}"/>
              </a:ext>
            </a:extLst>
          </p:cNvPr>
          <p:cNvCxnSpPr>
            <a:cxnSpLocks/>
            <a:stCxn id="8" idx="1"/>
            <a:endCxn id="5" idx="3"/>
          </p:cNvCxnSpPr>
          <p:nvPr/>
        </p:nvCxnSpPr>
        <p:spPr>
          <a:xfrm flipH="1">
            <a:off x="4673600" y="3659909"/>
            <a:ext cx="84468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00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1220</Words>
  <Application>Microsoft Office PowerPoint</Application>
  <PresentationFormat>Широкоэкранный</PresentationFormat>
  <Paragraphs>199</Paragraphs>
  <Slides>21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GraphikLCG-Regular</vt:lpstr>
      <vt:lpstr>Inter</vt:lpstr>
      <vt:lpstr>Times New Roman</vt:lpstr>
      <vt:lpstr>var(--stk-f_family)</vt:lpstr>
      <vt:lpstr>var(--stk-f--b_family)</vt:lpstr>
      <vt:lpstr>Тема Office</vt:lpstr>
      <vt:lpstr>Списки в Python </vt:lpstr>
      <vt:lpstr>Что такое списки</vt:lpstr>
      <vt:lpstr>Презентация PowerPoint</vt:lpstr>
      <vt:lpstr>Презентация PowerPoint</vt:lpstr>
      <vt:lpstr>Как создать список в Python</vt:lpstr>
      <vt:lpstr>Презентация PowerPoint</vt:lpstr>
      <vt:lpstr>Операции со списками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Встроенные функции для списков</vt:lpstr>
      <vt:lpstr>Методы списков Python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того чтобы быстро находить нужные методы во время работы, пользуйтесь этой шпаргалкой: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Списки в Python </dc:title>
  <dc:creator>Professional</dc:creator>
  <cp:lastModifiedBy>Professional</cp:lastModifiedBy>
  <cp:revision>30</cp:revision>
  <dcterms:created xsi:type="dcterms:W3CDTF">2024-04-26T03:38:58Z</dcterms:created>
  <dcterms:modified xsi:type="dcterms:W3CDTF">2024-04-26T08:22:48Z</dcterms:modified>
</cp:coreProperties>
</file>