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37"/>
  </p:notesMasterIdLst>
  <p:sldIdLst>
    <p:sldId id="273" r:id="rId2"/>
    <p:sldId id="275" r:id="rId3"/>
    <p:sldId id="276" r:id="rId4"/>
    <p:sldId id="274" r:id="rId5"/>
    <p:sldId id="258" r:id="rId6"/>
    <p:sldId id="260" r:id="rId7"/>
    <p:sldId id="261" r:id="rId8"/>
    <p:sldId id="262" r:id="rId9"/>
    <p:sldId id="272" r:id="rId10"/>
    <p:sldId id="264" r:id="rId11"/>
    <p:sldId id="277" r:id="rId12"/>
    <p:sldId id="266" r:id="rId13"/>
    <p:sldId id="279" r:id="rId14"/>
    <p:sldId id="280" r:id="rId15"/>
    <p:sldId id="278" r:id="rId16"/>
    <p:sldId id="289" r:id="rId17"/>
    <p:sldId id="286" r:id="rId18"/>
    <p:sldId id="281" r:id="rId19"/>
    <p:sldId id="288" r:id="rId20"/>
    <p:sldId id="285" r:id="rId21"/>
    <p:sldId id="283" r:id="rId22"/>
    <p:sldId id="271" r:id="rId23"/>
    <p:sldId id="282" r:id="rId24"/>
    <p:sldId id="284" r:id="rId25"/>
    <p:sldId id="290" r:id="rId26"/>
    <p:sldId id="291" r:id="rId27"/>
    <p:sldId id="292" r:id="rId28"/>
    <p:sldId id="293" r:id="rId29"/>
    <p:sldId id="294" r:id="rId30"/>
    <p:sldId id="295" r:id="rId31"/>
    <p:sldId id="296" r:id="rId32"/>
    <p:sldId id="297" r:id="rId33"/>
    <p:sldId id="298" r:id="rId34"/>
    <p:sldId id="299" r:id="rId35"/>
    <p:sldId id="300" r:id="rId3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99"/>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2D1CAE-0D89-4C6B-98E0-E4DB5B92F379}" type="datetimeFigureOut">
              <a:rPr lang="ru-RU" smtClean="0"/>
              <a:t>05.12.2022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7E704A-E943-4E33-B7B5-6ADBACB79F4C}"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FC7E0C-57C4-4E43-B9BE-DBC95956BEE1}" type="slidenum">
              <a:rPr lang="ru-RU" smtClean="0"/>
              <a:pPr fontAlgn="base">
                <a:spcBef>
                  <a:spcPct val="0"/>
                </a:spcBef>
                <a:spcAft>
                  <a:spcPct val="0"/>
                </a:spcAft>
                <a:defRPr/>
              </a:pPr>
              <a:t>19</a:t>
            </a:fld>
            <a:endParaRPr lang="ru-RU"/>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4C89F3-315E-44BE-961C-15C05B5C5496}" type="slidenum">
              <a:rPr lang="ru-RU" smtClean="0"/>
              <a:pPr fontAlgn="base">
                <a:spcBef>
                  <a:spcPct val="0"/>
                </a:spcBef>
                <a:spcAft>
                  <a:spcPct val="0"/>
                </a:spcAft>
                <a:defRPr/>
              </a:pPr>
              <a:t>20</a:t>
            </a:fld>
            <a:endParaRPr lang="ru-RU"/>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1F7B3C-5CC5-40F3-A294-0351B8547544}" type="slidenum">
              <a:rPr lang="ru-RU" smtClean="0"/>
              <a:pPr fontAlgn="base">
                <a:spcBef>
                  <a:spcPct val="0"/>
                </a:spcBef>
                <a:spcAft>
                  <a:spcPct val="0"/>
                </a:spcAft>
                <a:defRPr/>
              </a:pPr>
              <a:t>21</a:t>
            </a:fld>
            <a:endParaRPr lang="ru-RU"/>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991D48-3B0E-4912-8DFF-36630E5644AB}" type="slidenum">
              <a:rPr lang="ru-RU" smtClean="0"/>
              <a:pPr fontAlgn="base">
                <a:spcBef>
                  <a:spcPct val="0"/>
                </a:spcBef>
                <a:spcAft>
                  <a:spcPct val="0"/>
                </a:spcAft>
                <a:defRPr/>
              </a:pPr>
              <a:t>24</a:t>
            </a:fld>
            <a:endParaRPr lang="ru-RU"/>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DBF5E3DC-238E-4EB0-89B7-53A288A458E2}"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28970E-33C6-43CC-9960-8F1BB3B88F0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37A403-8938-4BE1-8CEF-5FBF1EB550F9}"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228600"/>
            <a:ext cx="6400800" cy="1219200"/>
          </a:xfrm>
        </p:spPr>
        <p:txBody>
          <a:bodyPr/>
          <a:lstStyle/>
          <a:p>
            <a:r>
              <a:rPr lang="ru-RU"/>
              <a:t>Образец заголовка</a:t>
            </a:r>
          </a:p>
        </p:txBody>
      </p:sp>
      <p:sp>
        <p:nvSpPr>
          <p:cNvPr id="3" name="Текст 2"/>
          <p:cNvSpPr>
            <a:spLocks noGrp="1"/>
          </p:cNvSpPr>
          <p:nvPr>
            <p:ph type="body" sz="half" idx="1"/>
          </p:nvPr>
        </p:nvSpPr>
        <p:spPr>
          <a:xfrm>
            <a:off x="2438400" y="1600200"/>
            <a:ext cx="3124200" cy="4495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715000" y="1600200"/>
            <a:ext cx="3124200" cy="4495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152400" y="6248400"/>
            <a:ext cx="1901825"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934200" y="6248400"/>
            <a:ext cx="1905000" cy="457200"/>
          </a:xfrm>
        </p:spPr>
        <p:txBody>
          <a:bodyPr/>
          <a:lstStyle>
            <a:lvl1pPr>
              <a:defRPr/>
            </a:lvl1pPr>
          </a:lstStyle>
          <a:p>
            <a:fld id="{F6F905CA-09BE-4919-8C2F-C98DCA1A8B9A}" type="slidenum">
              <a:rPr lang="ru-RU"/>
              <a:pPr/>
              <a:t>‹#›</a:t>
            </a:fld>
            <a:endParaRPr lang="ru-RU"/>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CBFFDC5-D86C-41D1-98A5-78EE376E47B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A5E094-E434-4A5E-B000-BF87C272B24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814683-37F1-4FB9-9801-3159657C0CCA}"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A0B286-280A-44F0-A787-A9C59F554E2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36DDC53-FD42-4435-800A-FE031FEF19D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02C3C17-20F7-4B99-91F8-8043FCBABAE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14C1E63-DF05-455B-8FC6-F3B20E3EF2A7}"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74170B-50F4-4C07-BD06-28BE9273008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E14755-FBF8-41F2-90B2-7F7FF06CCDEA}"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6D6E949-FF3D-424B-BB93-EC5D2B15B56E}"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908720"/>
            <a:ext cx="7406640" cy="1472184"/>
          </a:xfrm>
        </p:spPr>
        <p:txBody>
          <a:bodyPr>
            <a:normAutofit/>
          </a:bodyPr>
          <a:lstStyle/>
          <a:p>
            <a:r>
              <a:rPr lang="ru-RU" sz="5400" dirty="0">
                <a:latin typeface="Times New Roman" pitchFamily="18" charset="0"/>
                <a:cs typeface="Times New Roman" pitchFamily="18" charset="0"/>
              </a:rPr>
              <a:t>Носители информации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57200" y="333375"/>
            <a:ext cx="8229600" cy="6191250"/>
          </a:xfrm>
        </p:spPr>
        <p:txBody>
          <a:bodyPr/>
          <a:lstStyle/>
          <a:p>
            <a:pPr algn="ctr">
              <a:buFont typeface="Wingdings" pitchFamily="2" charset="2"/>
              <a:buNone/>
            </a:pPr>
            <a:r>
              <a:rPr lang="ru-RU" sz="2500" dirty="0">
                <a:latin typeface="Times New Roman" pitchFamily="18" charset="0"/>
              </a:rPr>
              <a:t>Перфолента впервые появилась в 1846 году и использовалась для того, чтобы посылать телеграммы</a:t>
            </a:r>
            <a:r>
              <a:rPr lang="ru-RU" dirty="0"/>
              <a:t> </a:t>
            </a:r>
          </a:p>
          <a:p>
            <a:pPr>
              <a:buFont typeface="Wingdings" pitchFamily="2" charset="2"/>
              <a:buNone/>
            </a:pPr>
            <a:endParaRPr lang="ru-RU" dirty="0"/>
          </a:p>
        </p:txBody>
      </p:sp>
      <p:pic>
        <p:nvPicPr>
          <p:cNvPr id="22532" name="Picture 4" descr="перфолента"/>
          <p:cNvPicPr>
            <a:picLocks noChangeAspect="1" noChangeArrowheads="1"/>
          </p:cNvPicPr>
          <p:nvPr/>
        </p:nvPicPr>
        <p:blipFill>
          <a:blip r:embed="rId2" cstate="print"/>
          <a:srcRect/>
          <a:stretch>
            <a:fillRect/>
          </a:stretch>
        </p:blipFill>
        <p:spPr bwMode="auto">
          <a:xfrm>
            <a:off x="1331913" y="1412875"/>
            <a:ext cx="5688012" cy="4537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2532"/>
                                        </p:tgtEl>
                                        <p:attrNameLst>
                                          <p:attrName>style.visibility</p:attrName>
                                        </p:attrNameLst>
                                      </p:cBhvr>
                                      <p:to>
                                        <p:strVal val="visible"/>
                                      </p:to>
                                    </p:set>
                                    <p:anim calcmode="lin" valueType="num">
                                      <p:cBhvr>
                                        <p:cTn id="7" dur="1000" fill="hold"/>
                                        <p:tgtEl>
                                          <p:spTgt spid="22532"/>
                                        </p:tgtEl>
                                        <p:attrNameLst>
                                          <p:attrName>ppt_w</p:attrName>
                                        </p:attrNameLst>
                                      </p:cBhvr>
                                      <p:tavLst>
                                        <p:tav tm="0">
                                          <p:val>
                                            <p:fltVal val="0"/>
                                          </p:val>
                                        </p:tav>
                                        <p:tav tm="100000">
                                          <p:val>
                                            <p:strVal val="#ppt_w"/>
                                          </p:val>
                                        </p:tav>
                                      </p:tavLst>
                                    </p:anim>
                                    <p:anim calcmode="lin" valueType="num">
                                      <p:cBhvr>
                                        <p:cTn id="8" dur="1000" fill="hold"/>
                                        <p:tgtEl>
                                          <p:spTgt spid="22532"/>
                                        </p:tgtEl>
                                        <p:attrNameLst>
                                          <p:attrName>ppt_h</p:attrName>
                                        </p:attrNameLst>
                                      </p:cBhvr>
                                      <p:tavLst>
                                        <p:tav tm="0">
                                          <p:val>
                                            <p:fltVal val="0"/>
                                          </p:val>
                                        </p:tav>
                                        <p:tav tm="100000">
                                          <p:val>
                                            <p:strVal val="#ppt_h"/>
                                          </p:val>
                                        </p:tav>
                                      </p:tavLst>
                                    </p:anim>
                                    <p:anim calcmode="lin" valueType="num">
                                      <p:cBhvr>
                                        <p:cTn id="9" dur="1000" fill="hold"/>
                                        <p:tgtEl>
                                          <p:spTgt spid="22532"/>
                                        </p:tgtEl>
                                        <p:attrNameLst>
                                          <p:attrName>style.rotation</p:attrName>
                                        </p:attrNameLst>
                                      </p:cBhvr>
                                      <p:tavLst>
                                        <p:tav tm="0">
                                          <p:val>
                                            <p:fltVal val="90"/>
                                          </p:val>
                                        </p:tav>
                                        <p:tav tm="100000">
                                          <p:val>
                                            <p:fltVal val="0"/>
                                          </p:val>
                                        </p:tav>
                                      </p:tavLst>
                                    </p:anim>
                                    <p:animEffect transition="in" filter="fade">
                                      <p:cBhvr>
                                        <p:cTn id="10" dur="1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187624" y="260648"/>
            <a:ext cx="6400800" cy="1219200"/>
          </a:xfrm>
        </p:spPr>
        <p:txBody>
          <a:bodyPr/>
          <a:lstStyle/>
          <a:p>
            <a:pPr algn="ctr"/>
            <a:r>
              <a:rPr lang="ru-RU" dirty="0">
                <a:latin typeface="Times New Roman" pitchFamily="18" charset="0"/>
                <a:cs typeface="Times New Roman" pitchFamily="18" charset="0"/>
              </a:rPr>
              <a:t>Магнитная лента</a:t>
            </a:r>
          </a:p>
        </p:txBody>
      </p:sp>
      <p:sp>
        <p:nvSpPr>
          <p:cNvPr id="88067" name="Rectangle 3"/>
          <p:cNvSpPr>
            <a:spLocks noGrp="1" noChangeArrowheads="1"/>
          </p:cNvSpPr>
          <p:nvPr>
            <p:ph type="body" sz="half" idx="1"/>
          </p:nvPr>
        </p:nvSpPr>
        <p:spPr>
          <a:xfrm>
            <a:off x="899592" y="1268760"/>
            <a:ext cx="7560840" cy="4495800"/>
          </a:xfrm>
        </p:spPr>
        <p:txBody>
          <a:bodyPr/>
          <a:lstStyle/>
          <a:p>
            <a:pPr>
              <a:lnSpc>
                <a:spcPct val="80000"/>
              </a:lnSpc>
              <a:buFont typeface="Wingdings" pitchFamily="2" charset="2"/>
              <a:buNone/>
            </a:pPr>
            <a:r>
              <a:rPr lang="ru-RU" sz="1800" dirty="0">
                <a:latin typeface="Times New Roman" pitchFamily="18" charset="0"/>
                <a:cs typeface="Times New Roman" pitchFamily="18" charset="0"/>
              </a:rPr>
              <a:t>		</a:t>
            </a:r>
            <a:r>
              <a:rPr lang="ru-RU" sz="2800" dirty="0">
                <a:latin typeface="Times New Roman" pitchFamily="18" charset="0"/>
                <a:cs typeface="Times New Roman" pitchFamily="18" charset="0"/>
              </a:rPr>
              <a:t>В 20 – </a:t>
            </a:r>
            <a:r>
              <a:rPr lang="ru-RU" sz="2800" dirty="0" err="1">
                <a:latin typeface="Times New Roman" pitchFamily="18" charset="0"/>
                <a:cs typeface="Times New Roman" pitchFamily="18" charset="0"/>
              </a:rPr>
              <a:t>х</a:t>
            </a:r>
            <a:r>
              <a:rPr lang="ru-RU" sz="2800" dirty="0">
                <a:latin typeface="Times New Roman" pitchFamily="18" charset="0"/>
                <a:cs typeface="Times New Roman" pitchFamily="18" charset="0"/>
              </a:rPr>
              <a:t> годах появляется магнитная лента сначала на бумажной ,а позднее –на синтетической основе, на поверхность которой наноситься тонкий слой </a:t>
            </a:r>
            <a:r>
              <a:rPr lang="ru-RU" sz="2800" dirty="0" err="1">
                <a:latin typeface="Times New Roman" pitchFamily="18" charset="0"/>
                <a:cs typeface="Times New Roman" pitchFamily="18" charset="0"/>
              </a:rPr>
              <a:t>ферромагнитного</a:t>
            </a:r>
            <a:r>
              <a:rPr lang="ru-RU" sz="2800" dirty="0">
                <a:latin typeface="Times New Roman" pitchFamily="18" charset="0"/>
                <a:cs typeface="Times New Roman" pitchFamily="18" charset="0"/>
              </a:rPr>
              <a:t> порошка. Во второй половине 20 века на магнитную ленту научились записывать изображение, появляются видеокамеры ,видеомагнитофоны.</a:t>
            </a:r>
          </a:p>
        </p:txBody>
      </p:sp>
      <p:pic>
        <p:nvPicPr>
          <p:cNvPr id="88069" name="Picture 5" descr="magnit"/>
          <p:cNvPicPr>
            <a:picLocks noGrp="1" noChangeAspect="1" noChangeArrowheads="1"/>
          </p:cNvPicPr>
          <p:nvPr>
            <p:ph sz="half" idx="2"/>
          </p:nvPr>
        </p:nvPicPr>
        <p:blipFill>
          <a:blip r:embed="rId2" cstate="print"/>
          <a:stretch>
            <a:fillRect/>
          </a:stretch>
        </p:blipFill>
        <p:spPr>
          <a:xfrm>
            <a:off x="6019800" y="3733800"/>
            <a:ext cx="3124200" cy="3124200"/>
          </a:xfrm>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95288" y="333375"/>
            <a:ext cx="8424862" cy="6191250"/>
          </a:xfrm>
        </p:spPr>
        <p:txBody>
          <a:bodyPr/>
          <a:lstStyle/>
          <a:p>
            <a:pPr>
              <a:buFont typeface="Wingdings" pitchFamily="2" charset="2"/>
              <a:buNone/>
            </a:pPr>
            <a:endParaRPr lang="ru-RU" sz="2000"/>
          </a:p>
          <a:p>
            <a:pPr>
              <a:buFont typeface="Wingdings" pitchFamily="2" charset="2"/>
              <a:buNone/>
            </a:pPr>
            <a:endParaRPr lang="ru-RU" sz="2000"/>
          </a:p>
        </p:txBody>
      </p:sp>
      <p:pic>
        <p:nvPicPr>
          <p:cNvPr id="24580" name="Picture 4" descr="гибкий диск"/>
          <p:cNvPicPr>
            <a:picLocks noChangeAspect="1" noChangeArrowheads="1"/>
          </p:cNvPicPr>
          <p:nvPr/>
        </p:nvPicPr>
        <p:blipFill>
          <a:blip r:embed="rId2" cstate="print"/>
          <a:srcRect/>
          <a:stretch>
            <a:fillRect/>
          </a:stretch>
        </p:blipFill>
        <p:spPr bwMode="auto">
          <a:xfrm>
            <a:off x="611560" y="404664"/>
            <a:ext cx="2514600" cy="2376488"/>
          </a:xfrm>
          <a:prstGeom prst="rect">
            <a:avLst/>
          </a:prstGeom>
          <a:noFill/>
        </p:spPr>
      </p:pic>
      <p:sp>
        <p:nvSpPr>
          <p:cNvPr id="24584" name="Text Box 8"/>
          <p:cNvSpPr txBox="1">
            <a:spLocks noChangeArrowheads="1"/>
          </p:cNvSpPr>
          <p:nvPr/>
        </p:nvSpPr>
        <p:spPr bwMode="auto">
          <a:xfrm>
            <a:off x="3276600" y="548680"/>
            <a:ext cx="5867400" cy="1200329"/>
          </a:xfrm>
          <a:prstGeom prst="rect">
            <a:avLst/>
          </a:prstGeom>
          <a:noFill/>
          <a:ln w="9525">
            <a:noFill/>
            <a:miter lim="800000"/>
            <a:headEnd/>
            <a:tailEnd/>
          </a:ln>
          <a:effectLst/>
        </p:spPr>
        <p:txBody>
          <a:bodyPr wrap="square">
            <a:spAutoFit/>
          </a:bodyPr>
          <a:lstStyle/>
          <a:p>
            <a:pPr algn="ctr">
              <a:spcBef>
                <a:spcPct val="50000"/>
              </a:spcBef>
            </a:pPr>
            <a:r>
              <a:rPr lang="ru-RU" sz="2400" dirty="0">
                <a:solidFill>
                  <a:srgbClr val="000000"/>
                </a:solidFill>
                <a:latin typeface="Times New Roman" pitchFamily="18" charset="0"/>
              </a:rPr>
              <a:t>Гибкий диск - 1969 год</a:t>
            </a:r>
            <a:br>
              <a:rPr lang="ru-RU" sz="2400" dirty="0">
                <a:solidFill>
                  <a:srgbClr val="000000"/>
                </a:solidFill>
                <a:latin typeface="Times New Roman" pitchFamily="18" charset="0"/>
              </a:rPr>
            </a:br>
            <a:r>
              <a:rPr lang="ru-RU" sz="2400" dirty="0">
                <a:solidFill>
                  <a:srgbClr val="000000"/>
                </a:solidFill>
                <a:latin typeface="Times New Roman" pitchFamily="18" charset="0"/>
              </a:rPr>
              <a:t>Первый, так называемый, гибкий диск был впервые представлен в 1969 году.</a:t>
            </a:r>
          </a:p>
        </p:txBody>
      </p:sp>
      <p:sp>
        <p:nvSpPr>
          <p:cNvPr id="24585" name="Rectangle 9"/>
          <p:cNvSpPr>
            <a:spLocks noChangeArrowheads="1"/>
          </p:cNvSpPr>
          <p:nvPr/>
        </p:nvSpPr>
        <p:spPr bwMode="auto">
          <a:xfrm>
            <a:off x="4139952" y="2349500"/>
            <a:ext cx="4643686" cy="4267200"/>
          </a:xfrm>
          <a:prstGeom prst="rect">
            <a:avLst/>
          </a:prstGeom>
          <a:noFill/>
          <a:ln w="9525">
            <a:noFill/>
            <a:miter lim="800000"/>
            <a:headEnd/>
            <a:tailEnd/>
          </a:ln>
          <a:effectLst/>
        </p:spPr>
        <p:txBody>
          <a:bodyPr/>
          <a:lstStyle/>
          <a:p>
            <a:pPr marL="342900" indent="-342900" algn="just">
              <a:spcBef>
                <a:spcPct val="20000"/>
              </a:spcBef>
              <a:buClr>
                <a:schemeClr val="hlink"/>
              </a:buClr>
              <a:buSzPct val="60000"/>
              <a:buFont typeface="Wingdings" pitchFamily="2" charset="2"/>
              <a:buNone/>
            </a:pPr>
            <a:r>
              <a:rPr lang="ru-RU" sz="2000" dirty="0">
                <a:solidFill>
                  <a:srgbClr val="000000"/>
                </a:solidFill>
                <a:latin typeface="Times New Roman" pitchFamily="18" charset="0"/>
              </a:rPr>
              <a:t>		Дискета (Гибкий магнитный диск) имеет малую информационную емкость (1,44 </a:t>
            </a:r>
            <a:r>
              <a:rPr lang="ru-RU" sz="2000" dirty="0" err="1">
                <a:solidFill>
                  <a:srgbClr val="000000"/>
                </a:solidFill>
                <a:latin typeface="Times New Roman" pitchFamily="18" charset="0"/>
              </a:rPr>
              <a:t>Мбайта</a:t>
            </a:r>
            <a:r>
              <a:rPr lang="ru-RU" sz="2000" dirty="0">
                <a:solidFill>
                  <a:srgbClr val="000000"/>
                </a:solidFill>
                <a:latin typeface="Times New Roman" pitchFamily="18" charset="0"/>
              </a:rPr>
              <a:t>). Скорость записи и считывания информации также невелика (составляет всего около 50 Кбайт/с) из-за медленного вращения диска (360об/мин).</a:t>
            </a:r>
          </a:p>
          <a:p>
            <a:pPr marL="342900" indent="-342900" algn="just">
              <a:spcBef>
                <a:spcPct val="20000"/>
              </a:spcBef>
              <a:buClr>
                <a:schemeClr val="hlink"/>
              </a:buClr>
              <a:buSzPct val="60000"/>
              <a:buFont typeface="Wingdings" pitchFamily="2" charset="2"/>
              <a:buNone/>
            </a:pPr>
            <a:r>
              <a:rPr lang="ru-RU" sz="2000" dirty="0">
                <a:solidFill>
                  <a:srgbClr val="000000"/>
                </a:solidFill>
                <a:latin typeface="Times New Roman" pitchFamily="18" charset="0"/>
              </a:rPr>
              <a:t>		Сейчас дискета уступила место более современным носителям информации.</a:t>
            </a:r>
          </a:p>
        </p:txBody>
      </p:sp>
      <p:pic>
        <p:nvPicPr>
          <p:cNvPr id="24586" name="Picture 10" descr="IMG_2704"/>
          <p:cNvPicPr>
            <a:picLocks noChangeAspect="1" noChangeArrowheads="1"/>
          </p:cNvPicPr>
          <p:nvPr/>
        </p:nvPicPr>
        <p:blipFill>
          <a:blip r:embed="rId3" cstate="print"/>
          <a:srcRect/>
          <a:stretch>
            <a:fillRect/>
          </a:stretch>
        </p:blipFill>
        <p:spPr bwMode="auto">
          <a:xfrm>
            <a:off x="467544" y="2996952"/>
            <a:ext cx="3311525" cy="2484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diamond(in)">
                                      <p:cBhvr>
                                        <p:cTn id="7" dur="1000"/>
                                        <p:tgtEl>
                                          <p:spTgt spid="24580"/>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24586"/>
                                        </p:tgtEl>
                                        <p:attrNameLst>
                                          <p:attrName>style.visibility</p:attrName>
                                        </p:attrNameLst>
                                      </p:cBhvr>
                                      <p:to>
                                        <p:strVal val="visible"/>
                                      </p:to>
                                    </p:set>
                                    <p:animEffect transition="in" filter="diamond(in)">
                                      <p:cBhvr>
                                        <p:cTn id="11" dur="10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123728" y="0"/>
            <a:ext cx="6400800" cy="1219200"/>
          </a:xfrm>
        </p:spPr>
        <p:txBody>
          <a:bodyPr/>
          <a:lstStyle/>
          <a:p>
            <a:pPr algn="ctr"/>
            <a:r>
              <a:rPr lang="ru-RU" dirty="0">
                <a:latin typeface="Times New Roman" pitchFamily="18" charset="0"/>
                <a:cs typeface="Times New Roman" pitchFamily="18" charset="0"/>
              </a:rPr>
              <a:t>Жёсткий компьютера</a:t>
            </a:r>
          </a:p>
        </p:txBody>
      </p:sp>
      <p:sp>
        <p:nvSpPr>
          <p:cNvPr id="102403" name="Rectangle 3"/>
          <p:cNvSpPr>
            <a:spLocks noGrp="1" noChangeArrowheads="1"/>
          </p:cNvSpPr>
          <p:nvPr>
            <p:ph type="body" sz="half" idx="1"/>
          </p:nvPr>
        </p:nvSpPr>
        <p:spPr>
          <a:xfrm>
            <a:off x="1115616" y="1628800"/>
            <a:ext cx="5400600" cy="2908920"/>
          </a:xfrm>
        </p:spPr>
        <p:txBody>
          <a:bodyPr>
            <a:normAutofit fontScale="92500" lnSpcReduction="10000"/>
          </a:bodyPr>
          <a:lstStyle/>
          <a:p>
            <a:pPr>
              <a:buNone/>
            </a:pPr>
            <a:r>
              <a:rPr lang="ru-RU" sz="2400" dirty="0">
                <a:latin typeface="Times New Roman" pitchFamily="18" charset="0"/>
                <a:cs typeface="Times New Roman" pitchFamily="18" charset="0"/>
              </a:rPr>
              <a:t>		</a:t>
            </a:r>
            <a:r>
              <a:rPr lang="ru-RU" sz="2400" dirty="0">
                <a:effectLst/>
                <a:latin typeface="Times New Roman" pitchFamily="18" charset="0"/>
                <a:cs typeface="Times New Roman" pitchFamily="18" charset="0"/>
              </a:rPr>
              <a:t>Жесткий диск изобретен в 1956 году, но продолжает использоваться и разработчики постоянно его совершенствуют.</a:t>
            </a:r>
            <a:r>
              <a:rPr lang="ru-RU" sz="2400" dirty="0">
                <a:latin typeface="Times New Roman" pitchFamily="18" charset="0"/>
                <a:cs typeface="Times New Roman" pitchFamily="18" charset="0"/>
              </a:rPr>
              <a:t> </a:t>
            </a:r>
          </a:p>
          <a:p>
            <a:pPr>
              <a:buFont typeface="Wingdings" pitchFamily="2" charset="2"/>
              <a:buNone/>
            </a:pP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Винчестер компьютера –это пакет магнитных дисков, надетых на общую ось. Информационная емкость современных винчестерских дисков измеряется в гигабайтах.</a:t>
            </a:r>
          </a:p>
        </p:txBody>
      </p:sp>
      <p:pic>
        <p:nvPicPr>
          <p:cNvPr id="102405" name="Picture 5" descr="wd1"/>
          <p:cNvPicPr>
            <a:picLocks noGrp="1" noChangeAspect="1" noChangeArrowheads="1"/>
          </p:cNvPicPr>
          <p:nvPr>
            <p:ph sz="half" idx="2"/>
          </p:nvPr>
        </p:nvPicPr>
        <p:blipFill>
          <a:blip r:embed="rId2" cstate="print"/>
          <a:srcRect/>
          <a:stretch>
            <a:fillRect/>
          </a:stretch>
        </p:blipFill>
        <p:spPr>
          <a:xfrm>
            <a:off x="6019800" y="4005263"/>
            <a:ext cx="3124200" cy="2852737"/>
          </a:xfrm>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3"/>
          <p:cNvSpPr>
            <a:spLocks noGrp="1" noChangeArrowheads="1"/>
          </p:cNvSpPr>
          <p:nvPr>
            <p:ph type="body" idx="4294967295"/>
          </p:nvPr>
        </p:nvSpPr>
        <p:spPr>
          <a:xfrm>
            <a:off x="971600" y="1052513"/>
            <a:ext cx="8172400" cy="3672631"/>
          </a:xfrm>
        </p:spPr>
        <p:txBody>
          <a:bodyPr>
            <a:normAutofit/>
          </a:bodyPr>
          <a:lstStyle/>
          <a:p>
            <a:pPr>
              <a:buFont typeface="Wingdings" pitchFamily="2" charset="2"/>
              <a:buNone/>
            </a:pPr>
            <a:r>
              <a:rPr lang="ru-RU" dirty="0">
                <a:latin typeface="Times New Roman" pitchFamily="18" charset="0"/>
                <a:cs typeface="Times New Roman" pitchFamily="18" charset="0"/>
              </a:rPr>
              <a:t>		Применение оптического, или лазерного, способа записи информации начинается в 1980-х годах. Его появление связана с изобретением квантового генератора- лазера ,источника очень тонкого луча высокой энергии.</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2" name="Rectangle 4"/>
          <p:cNvSpPr>
            <a:spLocks noGrp="1" noChangeArrowheads="1"/>
          </p:cNvSpPr>
          <p:nvPr>
            <p:ph type="title"/>
          </p:nvPr>
        </p:nvSpPr>
        <p:spPr>
          <a:xfrm>
            <a:off x="1547664" y="404664"/>
            <a:ext cx="6696744" cy="1219200"/>
          </a:xfrm>
        </p:spPr>
        <p:txBody>
          <a:bodyPr>
            <a:normAutofit fontScale="90000"/>
          </a:bodyPr>
          <a:lstStyle/>
          <a:p>
            <a:pPr algn="ctr"/>
            <a:r>
              <a:rPr lang="ru-RU" dirty="0">
                <a:latin typeface="Times New Roman" pitchFamily="18" charset="0"/>
                <a:cs typeface="Times New Roman" pitchFamily="18" charset="0"/>
              </a:rPr>
              <a:t>Лазерные (магнитные) диски</a:t>
            </a:r>
          </a:p>
        </p:txBody>
      </p:sp>
      <p:sp>
        <p:nvSpPr>
          <p:cNvPr id="89091" name="Rectangle 3"/>
          <p:cNvSpPr>
            <a:spLocks noGrp="1" noChangeArrowheads="1"/>
          </p:cNvSpPr>
          <p:nvPr>
            <p:ph type="body" sz="half" idx="1"/>
          </p:nvPr>
        </p:nvSpPr>
        <p:spPr>
          <a:xfrm>
            <a:off x="827584" y="1628800"/>
            <a:ext cx="4752528" cy="4495800"/>
          </a:xfrm>
        </p:spPr>
        <p:txBody>
          <a:bodyPr/>
          <a:lstStyle/>
          <a:p>
            <a:pPr>
              <a:lnSpc>
                <a:spcPct val="90000"/>
              </a:lnSpc>
              <a:buFont typeface="Wingdings" pitchFamily="2" charset="2"/>
              <a:buNone/>
            </a:pPr>
            <a:r>
              <a:rPr lang="ru-RU" sz="2000" dirty="0"/>
              <a:t>		</a:t>
            </a:r>
            <a:r>
              <a:rPr lang="ru-RU" sz="2400" dirty="0">
                <a:latin typeface="Times New Roman" pitchFamily="18" charset="0"/>
                <a:cs typeface="Times New Roman" pitchFamily="18" charset="0"/>
              </a:rPr>
              <a:t>С начала 1969-х годов в употребление входят компьютерные магнитные диски.</a:t>
            </a:r>
          </a:p>
          <a:p>
            <a:pPr>
              <a:lnSpc>
                <a:spcPct val="90000"/>
              </a:lnSpc>
              <a:buFont typeface="Wingdings" pitchFamily="2" charset="2"/>
              <a:buNone/>
            </a:pPr>
            <a:r>
              <a:rPr lang="ru-RU" sz="2400" dirty="0">
                <a:latin typeface="Times New Roman" pitchFamily="18" charset="0"/>
                <a:cs typeface="Times New Roman" pitchFamily="18" charset="0"/>
              </a:rPr>
              <a:t>		Информация на диске располагается по круговым концентрическим дорожкам. 	Магнитные диски бывают жесткими и гибкими, сменными и встроенными в дисковод компьютера.</a:t>
            </a:r>
          </a:p>
        </p:txBody>
      </p:sp>
      <p:pic>
        <p:nvPicPr>
          <p:cNvPr id="89094" name="Picture 6" descr="comp01"/>
          <p:cNvPicPr>
            <a:picLocks noGrp="1" noChangeAspect="1" noChangeArrowheads="1"/>
          </p:cNvPicPr>
          <p:nvPr>
            <p:ph sz="half" idx="2"/>
          </p:nvPr>
        </p:nvPicPr>
        <p:blipFill>
          <a:blip r:embed="rId2" cstate="print"/>
          <a:stretch>
            <a:fillRect/>
          </a:stretch>
        </p:blipFill>
        <p:spPr>
          <a:xfrm>
            <a:off x="5715000" y="2676525"/>
            <a:ext cx="3124200" cy="2343150"/>
          </a:xfrm>
          <a:no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1115616" y="6553200"/>
            <a:ext cx="2808288" cy="304800"/>
          </a:xfrm>
          <a:prstGeom prst="rect">
            <a:avLst/>
          </a:prstGeom>
          <a:noFill/>
          <a:ln w="9525">
            <a:noFill/>
            <a:miter lim="800000"/>
            <a:headEnd/>
            <a:tailEnd/>
          </a:ln>
        </p:spPr>
        <p:txBody>
          <a:bodyPr>
            <a:spAutoFit/>
          </a:bodyPr>
          <a:lstStyle/>
          <a:p>
            <a:pPr>
              <a:spcBef>
                <a:spcPct val="50000"/>
              </a:spcBef>
            </a:pPr>
            <a:r>
              <a:rPr lang="en-US" sz="1400" dirty="0">
                <a:latin typeface="Trebuchet MS" pitchFamily="34" charset="0"/>
              </a:rPr>
              <a:t>CD</a:t>
            </a:r>
            <a:r>
              <a:rPr lang="ru-RU" sz="1400" dirty="0">
                <a:latin typeface="Trebuchet MS" pitchFamily="34" charset="0"/>
              </a:rPr>
              <a:t>-</a:t>
            </a:r>
            <a:r>
              <a:rPr lang="en-US" sz="1400" dirty="0">
                <a:latin typeface="Trebuchet MS" pitchFamily="34" charset="0"/>
              </a:rPr>
              <a:t> </a:t>
            </a:r>
            <a:r>
              <a:rPr lang="ru-RU" sz="1400" dirty="0">
                <a:latin typeface="Trebuchet MS" pitchFamily="34" charset="0"/>
              </a:rPr>
              <a:t>и </a:t>
            </a:r>
            <a:r>
              <a:rPr lang="en-US" sz="1400" dirty="0">
                <a:latin typeface="Trebuchet MS" pitchFamily="34" charset="0"/>
              </a:rPr>
              <a:t>DVD</a:t>
            </a:r>
            <a:r>
              <a:rPr lang="ru-RU" sz="1400" dirty="0">
                <a:latin typeface="Trebuchet MS" pitchFamily="34" charset="0"/>
              </a:rPr>
              <a:t>-диски</a:t>
            </a:r>
          </a:p>
        </p:txBody>
      </p:sp>
      <p:sp>
        <p:nvSpPr>
          <p:cNvPr id="21507" name="Text Box 5"/>
          <p:cNvSpPr txBox="1">
            <a:spLocks noChangeArrowheads="1"/>
          </p:cNvSpPr>
          <p:nvPr/>
        </p:nvSpPr>
        <p:spPr bwMode="auto">
          <a:xfrm>
            <a:off x="3276600" y="692150"/>
            <a:ext cx="5616575" cy="3101975"/>
          </a:xfrm>
          <a:prstGeom prst="rect">
            <a:avLst/>
          </a:prstGeom>
          <a:solidFill>
            <a:srgbClr val="FFFFCC"/>
          </a:solidFill>
          <a:ln w="9525">
            <a:noFill/>
            <a:miter lim="800000"/>
            <a:headEnd/>
            <a:tailEnd/>
          </a:ln>
        </p:spPr>
        <p:txBody>
          <a:bodyPr>
            <a:spAutoFit/>
          </a:bodyPr>
          <a:lstStyle/>
          <a:p>
            <a:pPr>
              <a:spcBef>
                <a:spcPct val="50000"/>
              </a:spcBef>
            </a:pPr>
            <a:r>
              <a:rPr lang="en-US" sz="1600" dirty="0">
                <a:latin typeface="Times New Roman" pitchFamily="18" charset="0"/>
                <a:cs typeface="Times New Roman" pitchFamily="18" charset="0"/>
              </a:rPr>
              <a:t> </a:t>
            </a:r>
            <a:r>
              <a:rPr lang="ru-RU" sz="1600" dirty="0">
                <a:latin typeface="Times New Roman" pitchFamily="18" charset="0"/>
                <a:cs typeface="Times New Roman" pitchFamily="18" charset="0"/>
              </a:rPr>
              <a:t>   Оптические </a:t>
            </a:r>
            <a:r>
              <a:rPr lang="en-US" sz="1600" dirty="0">
                <a:latin typeface="Times New Roman" pitchFamily="18" charset="0"/>
                <a:cs typeface="Times New Roman" pitchFamily="18" charset="0"/>
              </a:rPr>
              <a:t>CD </a:t>
            </a:r>
            <a:r>
              <a:rPr lang="ru-RU" sz="1600" dirty="0">
                <a:latin typeface="Times New Roman" pitchFamily="18" charset="0"/>
                <a:cs typeface="Times New Roman" pitchFamily="18" charset="0"/>
              </a:rPr>
              <a:t>–диски рассчитаны на использование инфракрасного лазера с длиной волны 780 нм и имеют информационную емкость 700 Мбайт.</a:t>
            </a:r>
          </a:p>
          <a:p>
            <a:pPr>
              <a:spcBef>
                <a:spcPct val="50000"/>
              </a:spcBef>
            </a:pPr>
            <a:r>
              <a:rPr lang="ru-RU" sz="1600" dirty="0">
                <a:latin typeface="Times New Roman" pitchFamily="18" charset="0"/>
                <a:cs typeface="Times New Roman" pitchFamily="18" charset="0"/>
              </a:rPr>
              <a:t>    Оптические </a:t>
            </a:r>
            <a:r>
              <a:rPr lang="en-US" sz="1600" dirty="0">
                <a:latin typeface="Times New Roman" pitchFamily="18" charset="0"/>
                <a:cs typeface="Times New Roman" pitchFamily="18" charset="0"/>
              </a:rPr>
              <a:t>DVD</a:t>
            </a:r>
            <a:r>
              <a:rPr lang="ru-RU" sz="1600" dirty="0">
                <a:latin typeface="Times New Roman" pitchFamily="18" charset="0"/>
                <a:cs typeface="Times New Roman" pitchFamily="18" charset="0"/>
              </a:rPr>
              <a:t>-диски рассчитаны на использование красного лазера с длиной волны 650 нм и имеют информационную емкость от 4,7 Гбайт (однослойные </a:t>
            </a:r>
            <a:r>
              <a:rPr lang="en-US" sz="1600" dirty="0">
                <a:latin typeface="Times New Roman" pitchFamily="18" charset="0"/>
                <a:cs typeface="Times New Roman" pitchFamily="18" charset="0"/>
              </a:rPr>
              <a:t>DVD</a:t>
            </a:r>
            <a:r>
              <a:rPr lang="ru-RU" sz="1600" dirty="0">
                <a:latin typeface="Times New Roman" pitchFamily="18" charset="0"/>
                <a:cs typeface="Times New Roman" pitchFamily="18" charset="0"/>
              </a:rPr>
              <a:t>-диски</a:t>
            </a:r>
            <a:r>
              <a:rPr lang="ru-RU" dirty="0">
                <a:latin typeface="Times New Roman" pitchFamily="18" charset="0"/>
                <a:cs typeface="Times New Roman" pitchFamily="18" charset="0"/>
              </a:rPr>
              <a:t> </a:t>
            </a:r>
            <a:r>
              <a:rPr lang="ru-RU" sz="1600" dirty="0">
                <a:latin typeface="Times New Roman" pitchFamily="18" charset="0"/>
                <a:cs typeface="Times New Roman" pitchFamily="18" charset="0"/>
              </a:rPr>
              <a:t>) до 8,5 Гбайт (двухслойные </a:t>
            </a:r>
            <a:r>
              <a:rPr lang="en-US" sz="1600" dirty="0">
                <a:latin typeface="Times New Roman" pitchFamily="18" charset="0"/>
                <a:cs typeface="Times New Roman" pitchFamily="18" charset="0"/>
              </a:rPr>
              <a:t>DVD</a:t>
            </a:r>
            <a:r>
              <a:rPr lang="ru-RU" sz="1600" dirty="0">
                <a:latin typeface="Times New Roman" pitchFamily="18" charset="0"/>
                <a:cs typeface="Times New Roman" pitchFamily="18" charset="0"/>
              </a:rPr>
              <a:t>-диски</a:t>
            </a:r>
            <a:r>
              <a:rPr lang="ru-RU" dirty="0">
                <a:latin typeface="Times New Roman" pitchFamily="18" charset="0"/>
                <a:cs typeface="Times New Roman" pitchFamily="18" charset="0"/>
              </a:rPr>
              <a:t>).</a:t>
            </a:r>
          </a:p>
          <a:p>
            <a:pPr>
              <a:spcBef>
                <a:spcPct val="50000"/>
              </a:spcBef>
            </a:pPr>
            <a:r>
              <a:rPr lang="ru-RU" dirty="0">
                <a:latin typeface="Times New Roman" pitchFamily="18" charset="0"/>
                <a:cs typeface="Times New Roman" pitchFamily="18" charset="0"/>
              </a:rPr>
              <a:t>   </a:t>
            </a:r>
            <a:r>
              <a:rPr lang="ru-RU" sz="1600" dirty="0">
                <a:latin typeface="Times New Roman" pitchFamily="18" charset="0"/>
                <a:cs typeface="Times New Roman" pitchFamily="18" charset="0"/>
              </a:rPr>
              <a:t>Оптические диски </a:t>
            </a:r>
            <a:r>
              <a:rPr lang="en-US" sz="1600" dirty="0">
                <a:latin typeface="Times New Roman" pitchFamily="18" charset="0"/>
                <a:cs typeface="Times New Roman" pitchFamily="18" charset="0"/>
              </a:rPr>
              <a:t>HD DVD </a:t>
            </a:r>
            <a:r>
              <a:rPr lang="ru-RU" sz="1600" dirty="0">
                <a:latin typeface="Times New Roman" pitchFamily="18" charset="0"/>
                <a:cs typeface="Times New Roman" pitchFamily="18" charset="0"/>
              </a:rPr>
              <a:t>и </a:t>
            </a:r>
            <a:r>
              <a:rPr lang="en-US" sz="1600" dirty="0" err="1">
                <a:latin typeface="Times New Roman" pitchFamily="18" charset="0"/>
                <a:cs typeface="Times New Roman" pitchFamily="18" charset="0"/>
              </a:rPr>
              <a:t>Blu</a:t>
            </a:r>
            <a:r>
              <a:rPr lang="en-US" sz="1600" dirty="0">
                <a:latin typeface="Times New Roman" pitchFamily="18" charset="0"/>
                <a:cs typeface="Times New Roman" pitchFamily="18" charset="0"/>
              </a:rPr>
              <a:t>-Ray</a:t>
            </a:r>
            <a:r>
              <a:rPr lang="ru-RU" sz="1600" dirty="0">
                <a:latin typeface="Times New Roman" pitchFamily="18" charset="0"/>
                <a:cs typeface="Times New Roman" pitchFamily="18" charset="0"/>
              </a:rPr>
              <a:t> рассчитаны на использование синего лазера с длиной волны 405 нм и имеют информационную емкость в 3-5 раз превосходящую информационную емкость </a:t>
            </a:r>
            <a:r>
              <a:rPr lang="en-US" sz="1600" dirty="0">
                <a:latin typeface="Times New Roman" pitchFamily="18" charset="0"/>
                <a:cs typeface="Times New Roman" pitchFamily="18" charset="0"/>
              </a:rPr>
              <a:t>DVD</a:t>
            </a:r>
            <a:r>
              <a:rPr lang="ru-RU" sz="1600" dirty="0">
                <a:latin typeface="Times New Roman" pitchFamily="18" charset="0"/>
                <a:cs typeface="Times New Roman" pitchFamily="18" charset="0"/>
              </a:rPr>
              <a:t>-дисков.</a:t>
            </a:r>
          </a:p>
        </p:txBody>
      </p:sp>
      <p:pic>
        <p:nvPicPr>
          <p:cNvPr id="21508" name="Picture 7" descr="cd-disk"/>
          <p:cNvPicPr>
            <a:picLocks noChangeAspect="1" noChangeArrowheads="1"/>
          </p:cNvPicPr>
          <p:nvPr/>
        </p:nvPicPr>
        <p:blipFill>
          <a:blip r:embed="rId2" cstate="print"/>
          <a:srcRect/>
          <a:stretch>
            <a:fillRect/>
          </a:stretch>
        </p:blipFill>
        <p:spPr bwMode="auto">
          <a:xfrm>
            <a:off x="251520" y="2852936"/>
            <a:ext cx="2781300" cy="3333750"/>
          </a:xfrm>
          <a:prstGeom prst="rect">
            <a:avLst/>
          </a:prstGeom>
          <a:noFill/>
          <a:ln w="9525">
            <a:noFill/>
            <a:miter lim="800000"/>
            <a:headEnd/>
            <a:tailEnd/>
          </a:ln>
        </p:spPr>
      </p:pic>
      <p:pic>
        <p:nvPicPr>
          <p:cNvPr id="21509" name="Picture 12" descr="ss-dsdi"/>
          <p:cNvPicPr>
            <a:picLocks noChangeAspect="1" noChangeArrowheads="1"/>
          </p:cNvPicPr>
          <p:nvPr/>
        </p:nvPicPr>
        <p:blipFill>
          <a:blip r:embed="rId3" cstate="print"/>
          <a:srcRect/>
          <a:stretch>
            <a:fillRect/>
          </a:stretch>
        </p:blipFill>
        <p:spPr bwMode="auto">
          <a:xfrm>
            <a:off x="3707904" y="3855238"/>
            <a:ext cx="2592388" cy="3034433"/>
          </a:xfrm>
          <a:prstGeom prst="rect">
            <a:avLst/>
          </a:prstGeom>
          <a:noFill/>
          <a:ln w="9525">
            <a:noFill/>
            <a:miter lim="800000"/>
            <a:headEnd/>
            <a:tailEnd/>
          </a:ln>
        </p:spPr>
      </p:pic>
      <p:sp>
        <p:nvSpPr>
          <p:cNvPr id="21510" name="Text Box 13"/>
          <p:cNvSpPr txBox="1">
            <a:spLocks noChangeArrowheads="1"/>
          </p:cNvSpPr>
          <p:nvPr/>
        </p:nvSpPr>
        <p:spPr bwMode="auto">
          <a:xfrm>
            <a:off x="5796136" y="6340475"/>
            <a:ext cx="2592388" cy="517525"/>
          </a:xfrm>
          <a:prstGeom prst="rect">
            <a:avLst/>
          </a:prstGeom>
          <a:noFill/>
          <a:ln w="9525">
            <a:noFill/>
            <a:miter lim="800000"/>
            <a:headEnd/>
            <a:tailEnd/>
          </a:ln>
        </p:spPr>
        <p:txBody>
          <a:bodyPr>
            <a:spAutoFit/>
          </a:bodyPr>
          <a:lstStyle/>
          <a:p>
            <a:pPr algn="r">
              <a:spcBef>
                <a:spcPct val="50000"/>
              </a:spcBef>
            </a:pPr>
            <a:r>
              <a:rPr lang="ru-RU" sz="1400" dirty="0">
                <a:latin typeface="Trebuchet MS" pitchFamily="34" charset="0"/>
              </a:rPr>
              <a:t>Однослойные и двухслойные </a:t>
            </a:r>
            <a:r>
              <a:rPr lang="en-US" sz="1400" dirty="0">
                <a:latin typeface="Trebuchet MS" pitchFamily="34" charset="0"/>
              </a:rPr>
              <a:t>DVD</a:t>
            </a:r>
            <a:r>
              <a:rPr lang="ru-RU" sz="1400" dirty="0">
                <a:latin typeface="Trebuchet MS" pitchFamily="34" charset="0"/>
              </a:rPr>
              <a:t>-диски</a:t>
            </a:r>
          </a:p>
        </p:txBody>
      </p:sp>
      <p:sp>
        <p:nvSpPr>
          <p:cNvPr id="21513"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lgn="ctr" eaLnBrk="0" hangingPunct="0">
              <a:spcBef>
                <a:spcPct val="50000"/>
              </a:spcBef>
            </a:pPr>
            <a:r>
              <a:rPr lang="ru-RU" sz="3000" dirty="0">
                <a:latin typeface="Times New Roman" pitchFamily="18" charset="0"/>
                <a:cs typeface="Times New Roman" pitchFamily="18" charset="0"/>
              </a:rPr>
              <a:t>Лазерные диски</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4211960" y="1052736"/>
            <a:ext cx="4932040" cy="1323439"/>
          </a:xfrm>
          <a:prstGeom prst="rect">
            <a:avLst/>
          </a:prstGeom>
          <a:solidFill>
            <a:srgbClr val="FFFFCC"/>
          </a:solidFill>
          <a:ln w="9525">
            <a:noFill/>
            <a:miter lim="800000"/>
            <a:headEnd/>
            <a:tailEnd/>
          </a:ln>
        </p:spPr>
        <p:txBody>
          <a:bodyPr wrap="square">
            <a:spAutoFit/>
          </a:bodyPr>
          <a:lstStyle/>
          <a:p>
            <a:pPr>
              <a:spcBef>
                <a:spcPct val="50000"/>
              </a:spcBef>
            </a:pP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   На дисках </a:t>
            </a:r>
            <a:r>
              <a:rPr lang="en-US" sz="2000" dirty="0">
                <a:latin typeface="Times New Roman" pitchFamily="18" charset="0"/>
                <a:cs typeface="Times New Roman" pitchFamily="18" charset="0"/>
              </a:rPr>
              <a:t>CD </a:t>
            </a:r>
            <a:r>
              <a:rPr lang="ru-RU" sz="2000" dirty="0">
                <a:latin typeface="Times New Roman" pitchFamily="18" charset="0"/>
                <a:cs typeface="Times New Roman" pitchFamily="18" charset="0"/>
              </a:rPr>
              <a:t>–</a:t>
            </a:r>
            <a:r>
              <a:rPr lang="en-US" sz="2000" dirty="0">
                <a:latin typeface="Times New Roman" pitchFamily="18" charset="0"/>
                <a:cs typeface="Times New Roman" pitchFamily="18" charset="0"/>
              </a:rPr>
              <a:t>ROM </a:t>
            </a:r>
            <a:r>
              <a:rPr lang="ru-RU" sz="2000" dirty="0">
                <a:latin typeface="Times New Roman" pitchFamily="18" charset="0"/>
                <a:cs typeface="Times New Roman" pitchFamily="18" charset="0"/>
              </a:rPr>
              <a:t>и</a:t>
            </a:r>
            <a:r>
              <a:rPr lang="en-US" sz="2000" dirty="0">
                <a:latin typeface="Times New Roman" pitchFamily="18" charset="0"/>
                <a:cs typeface="Times New Roman" pitchFamily="18" charset="0"/>
              </a:rPr>
              <a:t> DVD-ROM </a:t>
            </a:r>
            <a:r>
              <a:rPr lang="ru-RU" sz="2000" dirty="0">
                <a:latin typeface="Times New Roman" pitchFamily="18" charset="0"/>
                <a:cs typeface="Times New Roman" pitchFamily="18" charset="0"/>
              </a:rPr>
              <a:t> хранится информация, записанная на них в процессе изготовления. Запись на них новой информации невозможна.    </a:t>
            </a:r>
          </a:p>
        </p:txBody>
      </p:sp>
      <p:pic>
        <p:nvPicPr>
          <p:cNvPr id="22531" name="Picture 9" descr="cd-dvd"/>
          <p:cNvPicPr>
            <a:picLocks noChangeAspect="1" noChangeArrowheads="1"/>
          </p:cNvPicPr>
          <p:nvPr/>
        </p:nvPicPr>
        <p:blipFill>
          <a:blip r:embed="rId2" cstate="print"/>
          <a:srcRect/>
          <a:stretch>
            <a:fillRect/>
          </a:stretch>
        </p:blipFill>
        <p:spPr bwMode="auto">
          <a:xfrm>
            <a:off x="323528" y="908720"/>
            <a:ext cx="3888432" cy="2880320"/>
          </a:xfrm>
          <a:prstGeom prst="rect">
            <a:avLst/>
          </a:prstGeom>
          <a:noFill/>
          <a:ln w="9525">
            <a:noFill/>
            <a:miter lim="800000"/>
            <a:headEnd/>
            <a:tailEnd/>
          </a:ln>
        </p:spPr>
      </p:pic>
      <p:sp>
        <p:nvSpPr>
          <p:cNvPr id="22535" name="Text Box 23"/>
          <p:cNvSpPr txBox="1">
            <a:spLocks noChangeArrowheads="1"/>
          </p:cNvSpPr>
          <p:nvPr/>
        </p:nvSpPr>
        <p:spPr bwMode="auto">
          <a:xfrm>
            <a:off x="4283968" y="2564904"/>
            <a:ext cx="4860032" cy="707886"/>
          </a:xfrm>
          <a:prstGeom prst="rect">
            <a:avLst/>
          </a:prstGeom>
          <a:solidFill>
            <a:srgbClr val="FFFFCC"/>
          </a:solidFill>
          <a:ln w="9525">
            <a:noFill/>
            <a:miter lim="800000"/>
            <a:headEnd/>
            <a:tailEnd/>
          </a:ln>
        </p:spPr>
        <p:txBody>
          <a:bodyPr wrap="square">
            <a:spAutoFit/>
          </a:bodyPr>
          <a:lstStyle/>
          <a:p>
            <a:pPr>
              <a:spcBef>
                <a:spcPct val="50000"/>
              </a:spcBef>
            </a:pPr>
            <a:r>
              <a:rPr lang="ru-RU" sz="2000" dirty="0">
                <a:latin typeface="Times New Roman" pitchFamily="18" charset="0"/>
                <a:cs typeface="Times New Roman" pitchFamily="18" charset="0"/>
              </a:rPr>
              <a:t>    На дисках </a:t>
            </a:r>
            <a:r>
              <a:rPr lang="en-US" sz="2000" dirty="0">
                <a:latin typeface="Times New Roman" pitchFamily="18" charset="0"/>
                <a:cs typeface="Times New Roman" pitchFamily="18" charset="0"/>
              </a:rPr>
              <a:t>CD</a:t>
            </a:r>
            <a:r>
              <a:rPr lang="ru-RU" sz="2000" dirty="0">
                <a:latin typeface="Times New Roman" pitchFamily="18" charset="0"/>
                <a:cs typeface="Times New Roman" pitchFamily="18" charset="0"/>
              </a:rPr>
              <a:t>–</a:t>
            </a:r>
            <a:r>
              <a:rPr lang="en-US" sz="2000" dirty="0">
                <a:latin typeface="Times New Roman" pitchFamily="18" charset="0"/>
                <a:cs typeface="Times New Roman" pitchFamily="18" charset="0"/>
              </a:rPr>
              <a:t>R </a:t>
            </a:r>
            <a:r>
              <a:rPr lang="ru-RU" sz="2000" dirty="0">
                <a:latin typeface="Times New Roman" pitchFamily="18" charset="0"/>
                <a:cs typeface="Times New Roman" pitchFamily="18" charset="0"/>
              </a:rPr>
              <a:t>и</a:t>
            </a:r>
            <a:r>
              <a:rPr lang="en-US" sz="2000" dirty="0">
                <a:latin typeface="Times New Roman" pitchFamily="18" charset="0"/>
                <a:cs typeface="Times New Roman" pitchFamily="18" charset="0"/>
              </a:rPr>
              <a:t> DVD±R </a:t>
            </a:r>
            <a:r>
              <a:rPr lang="ru-RU" sz="2000" dirty="0">
                <a:latin typeface="Times New Roman" pitchFamily="18" charset="0"/>
                <a:cs typeface="Times New Roman" pitchFamily="18" charset="0"/>
              </a:rPr>
              <a:t> информация может быть записана только раз. </a:t>
            </a:r>
          </a:p>
        </p:txBody>
      </p:sp>
      <p:sp>
        <p:nvSpPr>
          <p:cNvPr id="22536" name="Text Box 24"/>
          <p:cNvSpPr txBox="1">
            <a:spLocks noChangeArrowheads="1"/>
          </p:cNvSpPr>
          <p:nvPr/>
        </p:nvSpPr>
        <p:spPr bwMode="auto">
          <a:xfrm>
            <a:off x="4283968" y="3861048"/>
            <a:ext cx="4860032" cy="1477328"/>
          </a:xfrm>
          <a:prstGeom prst="rect">
            <a:avLst/>
          </a:prstGeom>
          <a:solidFill>
            <a:srgbClr val="FFFFCC"/>
          </a:solidFill>
          <a:ln w="9525">
            <a:noFill/>
            <a:miter lim="800000"/>
            <a:headEnd/>
            <a:tailEnd/>
          </a:ln>
        </p:spPr>
        <p:txBody>
          <a:bodyPr wrap="square">
            <a:spAutoFit/>
          </a:bodyPr>
          <a:lstStyle/>
          <a:p>
            <a:pPr>
              <a:spcBef>
                <a:spcPct val="50000"/>
              </a:spcBef>
            </a:pPr>
            <a:r>
              <a:rPr lang="ru-RU" sz="2000" dirty="0">
                <a:latin typeface="Times New Roman" pitchFamily="18" charset="0"/>
                <a:cs typeface="Times New Roman" pitchFamily="18" charset="0"/>
              </a:rPr>
              <a:t>    На дисках </a:t>
            </a:r>
            <a:r>
              <a:rPr lang="en-US" sz="2000" dirty="0">
                <a:latin typeface="Times New Roman" pitchFamily="18" charset="0"/>
                <a:cs typeface="Times New Roman" pitchFamily="18" charset="0"/>
              </a:rPr>
              <a:t>CD </a:t>
            </a:r>
            <a:r>
              <a:rPr lang="ru-RU" sz="2000" dirty="0">
                <a:latin typeface="Times New Roman" pitchFamily="18" charset="0"/>
                <a:cs typeface="Times New Roman" pitchFamily="18" charset="0"/>
              </a:rPr>
              <a:t>–</a:t>
            </a:r>
            <a:r>
              <a:rPr lang="en-US" sz="2000" dirty="0">
                <a:latin typeface="Times New Roman" pitchFamily="18" charset="0"/>
                <a:cs typeface="Times New Roman" pitchFamily="18" charset="0"/>
              </a:rPr>
              <a:t>RW </a:t>
            </a:r>
            <a:r>
              <a:rPr lang="ru-RU" sz="2000" dirty="0">
                <a:latin typeface="Times New Roman" pitchFamily="18" charset="0"/>
                <a:cs typeface="Times New Roman" pitchFamily="18" charset="0"/>
              </a:rPr>
              <a:t>и</a:t>
            </a:r>
            <a:r>
              <a:rPr lang="en-US" sz="2000" dirty="0">
                <a:latin typeface="Times New Roman" pitchFamily="18" charset="0"/>
                <a:cs typeface="Times New Roman" pitchFamily="18" charset="0"/>
              </a:rPr>
              <a:t> DVD-RW </a:t>
            </a:r>
            <a:r>
              <a:rPr lang="ru-RU" sz="2000" dirty="0">
                <a:latin typeface="Times New Roman" pitchFamily="18" charset="0"/>
                <a:cs typeface="Times New Roman" pitchFamily="18" charset="0"/>
              </a:rPr>
              <a:t>информация может быть записана и стерта многократно.</a:t>
            </a:r>
          </a:p>
          <a:p>
            <a:pPr>
              <a:spcBef>
                <a:spcPct val="50000"/>
              </a:spcBef>
            </a:pPr>
            <a:endParaRPr lang="ru-RU" sz="2000" dirty="0">
              <a:latin typeface="Times New Roman" pitchFamily="18" charset="0"/>
              <a:cs typeface="Times New Roman" pitchFamily="18" charset="0"/>
            </a:endParaRPr>
          </a:p>
        </p:txBody>
      </p:sp>
      <p:sp>
        <p:nvSpPr>
          <p:cNvPr id="22537"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algn="ctr" eaLnBrk="0" hangingPunct="0">
              <a:spcBef>
                <a:spcPct val="50000"/>
              </a:spcBef>
            </a:pPr>
            <a:r>
              <a:rPr lang="ru-RU" sz="3000" dirty="0">
                <a:latin typeface="Times New Roman" pitchFamily="18" charset="0"/>
                <a:cs typeface="Times New Roman" pitchFamily="18" charset="0"/>
              </a:rPr>
              <a:t>Лазерные диски</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3" name="Rectangle 13"/>
          <p:cNvSpPr>
            <a:spLocks noGrp="1" noChangeArrowheads="1"/>
          </p:cNvSpPr>
          <p:nvPr>
            <p:ph idx="1"/>
          </p:nvPr>
        </p:nvSpPr>
        <p:spPr/>
        <p:txBody>
          <a:bodyPr/>
          <a:lstStyle/>
          <a:p>
            <a:pPr algn="just">
              <a:lnSpc>
                <a:spcPct val="90000"/>
              </a:lnSpc>
              <a:buFont typeface="Wingdings" pitchFamily="2" charset="2"/>
              <a:buNone/>
            </a:pPr>
            <a:r>
              <a:rPr lang="ru-RU" dirty="0">
                <a:latin typeface="Times New Roman" pitchFamily="18" charset="0"/>
                <a:cs typeface="Times New Roman" pitchFamily="18" charset="0"/>
              </a:rPr>
              <a:t>		Во второй половине 1990-х годов появилась цифровые универсальные видеодиски. Увеличение их емкости по сравнению с СD дисками связано с использованием лазерного луча меньшего диаметра, а также двухслойной и двусторонней записи.</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Номер слайда 3"/>
          <p:cNvSpPr>
            <a:spLocks noGrp="1"/>
          </p:cNvSpPr>
          <p:nvPr>
            <p:ph type="sldNum" sz="quarter" idx="12"/>
          </p:nvPr>
        </p:nvSpPr>
        <p:spPr/>
        <p:txBody>
          <a:bodyPr/>
          <a:lstStyle/>
          <a:p>
            <a:pPr>
              <a:defRPr/>
            </a:pPr>
            <a:fld id="{4555A3D7-D981-404D-8045-15BC6B6AC275}" type="slidenum">
              <a:rPr lang="ru-RU"/>
              <a:pPr>
                <a:defRPr/>
              </a:pPr>
              <a:t>19</a:t>
            </a:fld>
            <a:endParaRPr lang="ru-RU"/>
          </a:p>
        </p:txBody>
      </p:sp>
      <p:sp>
        <p:nvSpPr>
          <p:cNvPr id="23555"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23556"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eaLnBrk="0" hangingPunct="0">
              <a:spcBef>
                <a:spcPct val="50000"/>
              </a:spcBef>
            </a:pPr>
            <a:r>
              <a:rPr lang="en-US" sz="3000" dirty="0">
                <a:latin typeface="Times New Roman" pitchFamily="18" charset="0"/>
                <a:cs typeface="Times New Roman" pitchFamily="18" charset="0"/>
              </a:rPr>
              <a:t>DVD-</a:t>
            </a:r>
            <a:r>
              <a:rPr lang="ru-RU" sz="3000" dirty="0">
                <a:latin typeface="Times New Roman" pitchFamily="18" charset="0"/>
                <a:cs typeface="Times New Roman" pitchFamily="18" charset="0"/>
              </a:rPr>
              <a:t>диски</a:t>
            </a:r>
          </a:p>
        </p:txBody>
      </p:sp>
      <p:sp>
        <p:nvSpPr>
          <p:cNvPr id="372744" name="Text Box 8"/>
          <p:cNvSpPr txBox="1">
            <a:spLocks noChangeArrowheads="1"/>
          </p:cNvSpPr>
          <p:nvPr/>
        </p:nvSpPr>
        <p:spPr bwMode="auto">
          <a:xfrm>
            <a:off x="488950" y="4940300"/>
            <a:ext cx="8312150" cy="1587500"/>
          </a:xfrm>
          <a:prstGeom prst="rect">
            <a:avLst/>
          </a:prstGeom>
          <a:noFill/>
          <a:ln w="9525">
            <a:noFill/>
            <a:miter lim="800000"/>
            <a:headEnd/>
            <a:tailEnd/>
          </a:ln>
        </p:spPr>
        <p:txBody>
          <a:bodyPr>
            <a:spAutoFit/>
          </a:bodyPr>
          <a:lstStyle/>
          <a:p>
            <a:pPr eaLnBrk="0" hangingPunct="0">
              <a:spcBef>
                <a:spcPct val="30000"/>
              </a:spcBef>
              <a:buFont typeface="Wingdings" pitchFamily="2" charset="2"/>
              <a:buNone/>
            </a:pPr>
            <a:r>
              <a:rPr lang="en-US" sz="2000" dirty="0">
                <a:solidFill>
                  <a:schemeClr val="accent2"/>
                </a:solidFill>
                <a:latin typeface="Times New Roman" pitchFamily="18" charset="0"/>
                <a:cs typeface="Times New Roman" pitchFamily="18" charset="0"/>
              </a:rPr>
              <a:t>DVD-ROM</a:t>
            </a:r>
            <a:r>
              <a:rPr lang="ru-RU" sz="2000" dirty="0">
                <a:solidFill>
                  <a:schemeClr val="accent2"/>
                </a:solidFill>
                <a:latin typeface="Times New Roman" pitchFamily="18" charset="0"/>
                <a:cs typeface="Times New Roman" pitchFamily="18" charset="0"/>
              </a:rPr>
              <a:t> </a:t>
            </a:r>
            <a:r>
              <a:rPr lang="ru-RU" sz="2000" dirty="0">
                <a:latin typeface="Times New Roman" pitchFamily="18" charset="0"/>
                <a:cs typeface="Times New Roman" pitchFamily="18" charset="0"/>
              </a:rPr>
              <a:t>– только чтение</a:t>
            </a:r>
          </a:p>
          <a:p>
            <a:pPr eaLnBrk="0" hangingPunct="0">
              <a:spcBef>
                <a:spcPct val="30000"/>
              </a:spcBef>
              <a:buFont typeface="Wingdings" pitchFamily="2" charset="2"/>
              <a:buNone/>
            </a:pPr>
            <a:r>
              <a:rPr lang="en-US" sz="2000" dirty="0">
                <a:solidFill>
                  <a:schemeClr val="accent2"/>
                </a:solidFill>
                <a:latin typeface="Times New Roman" pitchFamily="18" charset="0"/>
                <a:cs typeface="Times New Roman" pitchFamily="18" charset="0"/>
              </a:rPr>
              <a:t>DVD-R, DVD+R</a:t>
            </a:r>
            <a:r>
              <a:rPr lang="ru-RU" sz="2000" dirty="0">
                <a:solidFill>
                  <a:schemeClr val="accent2"/>
                </a:solidFill>
                <a:latin typeface="Times New Roman" pitchFamily="18" charset="0"/>
                <a:cs typeface="Times New Roman" pitchFamily="18" charset="0"/>
              </a:rPr>
              <a:t> </a:t>
            </a:r>
            <a:r>
              <a:rPr lang="ru-RU" sz="2000" dirty="0">
                <a:latin typeface="Times New Roman" pitchFamily="18" charset="0"/>
                <a:cs typeface="Times New Roman" pitchFamily="18" charset="0"/>
              </a:rPr>
              <a:t>– однократная запись</a:t>
            </a:r>
            <a:r>
              <a:rPr lang="en-US" sz="2000" dirty="0">
                <a:latin typeface="Times New Roman" pitchFamily="18" charset="0"/>
                <a:cs typeface="Times New Roman" pitchFamily="18" charset="0"/>
              </a:rPr>
              <a:t> </a:t>
            </a:r>
          </a:p>
          <a:p>
            <a:pPr eaLnBrk="0" hangingPunct="0">
              <a:spcBef>
                <a:spcPct val="30000"/>
              </a:spcBef>
              <a:buFont typeface="Wingdings" pitchFamily="2" charset="2"/>
              <a:buNone/>
            </a:pPr>
            <a:r>
              <a:rPr lang="en-US" sz="2000" dirty="0">
                <a:solidFill>
                  <a:schemeClr val="accent2"/>
                </a:solidFill>
                <a:latin typeface="Times New Roman" pitchFamily="18" charset="0"/>
                <a:cs typeface="Times New Roman" pitchFamily="18" charset="0"/>
              </a:rPr>
              <a:t>DVD-RW, DVD+RW </a:t>
            </a:r>
            <a:r>
              <a:rPr lang="ru-RU" sz="2000" dirty="0">
                <a:latin typeface="Times New Roman" pitchFamily="18" charset="0"/>
                <a:cs typeface="Times New Roman" pitchFamily="18" charset="0"/>
              </a:rPr>
              <a:t>– многократная запись </a:t>
            </a:r>
            <a:r>
              <a:rPr lang="en-US" sz="2000" dirty="0">
                <a:latin typeface="Times New Roman" pitchFamily="18" charset="0"/>
                <a:cs typeface="Times New Roman" pitchFamily="18" charset="0"/>
              </a:rPr>
              <a:t>(1000</a:t>
            </a:r>
            <a:r>
              <a:rPr lang="ru-RU" sz="2000" dirty="0">
                <a:latin typeface="Times New Roman" pitchFamily="18" charset="0"/>
                <a:cs typeface="Times New Roman" pitchFamily="18" charset="0"/>
              </a:rPr>
              <a:t> циклов</a:t>
            </a:r>
            <a:r>
              <a:rPr lang="en-US" sz="2000" dirty="0">
                <a:latin typeface="Times New Roman" pitchFamily="18" charset="0"/>
                <a:cs typeface="Times New Roman" pitchFamily="18" charset="0"/>
              </a:rPr>
              <a:t>)</a:t>
            </a:r>
          </a:p>
          <a:p>
            <a:pPr eaLnBrk="0" hangingPunct="0">
              <a:spcBef>
                <a:spcPct val="30000"/>
              </a:spcBef>
              <a:buFont typeface="Wingdings" pitchFamily="2" charset="2"/>
              <a:buNone/>
            </a:pPr>
            <a:r>
              <a:rPr lang="en-US" sz="2000" dirty="0">
                <a:solidFill>
                  <a:schemeClr val="accent2"/>
                </a:solidFill>
                <a:latin typeface="Times New Roman" pitchFamily="18" charset="0"/>
                <a:cs typeface="Times New Roman" pitchFamily="18" charset="0"/>
              </a:rPr>
              <a:t>DVD-RAM </a:t>
            </a:r>
            <a:r>
              <a:rPr lang="ru-RU" sz="2000" dirty="0">
                <a:latin typeface="Times New Roman" pitchFamily="18" charset="0"/>
                <a:cs typeface="Times New Roman" pitchFamily="18" charset="0"/>
              </a:rPr>
              <a:t>– многократная запись </a:t>
            </a:r>
            <a:r>
              <a:rPr lang="en-US" sz="2000" dirty="0">
                <a:latin typeface="Times New Roman" pitchFamily="18" charset="0"/>
                <a:cs typeface="Times New Roman" pitchFamily="18" charset="0"/>
              </a:rPr>
              <a:t>(100000</a:t>
            </a:r>
            <a:r>
              <a:rPr lang="ru-RU" sz="2000" dirty="0">
                <a:latin typeface="Times New Roman" pitchFamily="18" charset="0"/>
                <a:cs typeface="Times New Roman" pitchFamily="18" charset="0"/>
              </a:rPr>
              <a:t> циклов</a:t>
            </a:r>
            <a:r>
              <a:rPr lang="en-US" sz="2000" dirty="0">
                <a:latin typeface="Times New Roman" pitchFamily="18" charset="0"/>
                <a:cs typeface="Times New Roman" pitchFamily="18" charset="0"/>
              </a:rPr>
              <a:t>)</a:t>
            </a:r>
          </a:p>
        </p:txBody>
      </p:sp>
      <p:pic>
        <p:nvPicPr>
          <p:cNvPr id="372751" name="Picture 15"/>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6743700" y="1522413"/>
            <a:ext cx="1905000" cy="1838325"/>
          </a:xfrm>
          <a:prstGeom prst="rect">
            <a:avLst/>
          </a:prstGeom>
          <a:noFill/>
          <a:ln w="12700">
            <a:noFill/>
            <a:miter lim="800000"/>
            <a:headEnd/>
            <a:tailEnd type="none" w="lg" len="lg"/>
          </a:ln>
        </p:spPr>
      </p:pic>
      <p:pic>
        <p:nvPicPr>
          <p:cNvPr id="23559" name="Picture 16"/>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7459663" y="131763"/>
            <a:ext cx="1384300" cy="608012"/>
          </a:xfrm>
          <a:prstGeom prst="rect">
            <a:avLst/>
          </a:prstGeom>
          <a:noFill/>
          <a:ln w="12700">
            <a:noFill/>
            <a:miter lim="800000"/>
            <a:headEnd/>
            <a:tailEnd type="none" w="lg" len="lg"/>
          </a:ln>
        </p:spPr>
      </p:pic>
      <p:grpSp>
        <p:nvGrpSpPr>
          <p:cNvPr id="2" name="Group 20"/>
          <p:cNvGrpSpPr>
            <a:grpSpLocks/>
          </p:cNvGrpSpPr>
          <p:nvPr/>
        </p:nvGrpSpPr>
        <p:grpSpPr bwMode="auto">
          <a:xfrm>
            <a:off x="446088" y="1641475"/>
            <a:ext cx="6200775" cy="3186113"/>
            <a:chOff x="281" y="1034"/>
            <a:chExt cx="3906" cy="2007"/>
          </a:xfrm>
        </p:grpSpPr>
        <p:sp>
          <p:nvSpPr>
            <p:cNvPr id="23563" name="Text Box 17"/>
            <p:cNvSpPr txBox="1">
              <a:spLocks noChangeArrowheads="1"/>
            </p:cNvSpPr>
            <p:nvPr/>
          </p:nvSpPr>
          <p:spPr bwMode="auto">
            <a:xfrm>
              <a:off x="281" y="1034"/>
              <a:ext cx="1980" cy="1230"/>
            </a:xfrm>
            <a:prstGeom prst="rect">
              <a:avLst/>
            </a:prstGeom>
            <a:noFill/>
            <a:ln w="9525">
              <a:noFill/>
              <a:miter lim="800000"/>
              <a:headEnd/>
              <a:tailEnd/>
            </a:ln>
          </p:spPr>
          <p:txBody>
            <a:bodyPr>
              <a:spAutoFit/>
            </a:bodyPr>
            <a:lstStyle/>
            <a:p>
              <a:pPr algn="ctr" eaLnBrk="0" hangingPunct="0">
                <a:spcBef>
                  <a:spcPct val="30000"/>
                </a:spcBef>
                <a:buFont typeface="Wingdings" pitchFamily="2" charset="2"/>
                <a:buNone/>
              </a:pPr>
              <a:r>
                <a:rPr lang="ru-RU" sz="2400">
                  <a:solidFill>
                    <a:schemeClr val="accent2"/>
                  </a:solidFill>
                  <a:latin typeface="Times New Roman" pitchFamily="18" charset="0"/>
                  <a:cs typeface="Times New Roman" pitchFamily="18" charset="0"/>
                </a:rPr>
                <a:t>однослойные</a:t>
              </a:r>
              <a:br>
                <a:rPr lang="ru-RU" sz="2400">
                  <a:solidFill>
                    <a:schemeClr val="accent2"/>
                  </a:solidFill>
                  <a:latin typeface="Times New Roman" pitchFamily="18" charset="0"/>
                  <a:cs typeface="Times New Roman" pitchFamily="18" charset="0"/>
                </a:rPr>
              </a:br>
              <a:r>
                <a:rPr lang="ru-RU" sz="2000">
                  <a:latin typeface="Times New Roman" pitchFamily="18" charset="0"/>
                  <a:cs typeface="Times New Roman" pitchFamily="18" charset="0"/>
                </a:rPr>
                <a:t>односторонние 4,7 Гб</a:t>
              </a:r>
            </a:p>
            <a:p>
              <a:pPr eaLnBrk="0" hangingPunct="0">
                <a:spcBef>
                  <a:spcPct val="30000"/>
                </a:spcBef>
                <a:buFont typeface="Wingdings" pitchFamily="2" charset="2"/>
                <a:buNone/>
              </a:pPr>
              <a:endParaRPr lang="ru-RU" sz="2000">
                <a:latin typeface="Times New Roman" pitchFamily="18" charset="0"/>
                <a:cs typeface="Times New Roman" pitchFamily="18" charset="0"/>
              </a:endParaRPr>
            </a:p>
            <a:p>
              <a:pPr eaLnBrk="0" hangingPunct="0">
                <a:spcBef>
                  <a:spcPct val="30000"/>
                </a:spcBef>
                <a:buFont typeface="Wingdings" pitchFamily="2" charset="2"/>
                <a:buNone/>
              </a:pPr>
              <a:endParaRPr lang="ru-RU" sz="2000">
                <a:latin typeface="Times New Roman" pitchFamily="18" charset="0"/>
                <a:cs typeface="Times New Roman" pitchFamily="18" charset="0"/>
              </a:endParaRPr>
            </a:p>
            <a:p>
              <a:pPr algn="ctr" eaLnBrk="0" hangingPunct="0">
                <a:spcBef>
                  <a:spcPct val="30000"/>
                </a:spcBef>
                <a:buFont typeface="Wingdings" pitchFamily="2" charset="2"/>
                <a:buNone/>
              </a:pPr>
              <a:r>
                <a:rPr lang="ru-RU" sz="2000">
                  <a:latin typeface="Times New Roman" pitchFamily="18" charset="0"/>
                  <a:cs typeface="Times New Roman" pitchFamily="18" charset="0"/>
                </a:rPr>
                <a:t>двухсторонние 9,4 Гб</a:t>
              </a:r>
            </a:p>
          </p:txBody>
        </p:sp>
        <p:pic>
          <p:nvPicPr>
            <p:cNvPr id="23564" name="Picture 9"/>
            <p:cNvPicPr>
              <a:picLocks noChangeAspect="1" noChangeArrowheads="1"/>
            </p:cNvPicPr>
            <p:nvPr/>
          </p:nvPicPr>
          <p:blipFill>
            <a:blip r:embed="rId5" cstate="print"/>
            <a:srcRect/>
            <a:stretch>
              <a:fillRect/>
            </a:stretch>
          </p:blipFill>
          <p:spPr bwMode="auto">
            <a:xfrm>
              <a:off x="647" y="1548"/>
              <a:ext cx="1071" cy="487"/>
            </a:xfrm>
            <a:prstGeom prst="rect">
              <a:avLst/>
            </a:prstGeom>
            <a:noFill/>
            <a:ln w="9525">
              <a:noFill/>
              <a:miter lim="800000"/>
              <a:headEnd/>
              <a:tailEnd/>
            </a:ln>
          </p:spPr>
        </p:pic>
        <p:pic>
          <p:nvPicPr>
            <p:cNvPr id="23565" name="Picture 10"/>
            <p:cNvPicPr>
              <a:picLocks noChangeAspect="1" noChangeArrowheads="1"/>
            </p:cNvPicPr>
            <p:nvPr/>
          </p:nvPicPr>
          <p:blipFill>
            <a:blip r:embed="rId6" cstate="print"/>
            <a:srcRect/>
            <a:stretch>
              <a:fillRect/>
            </a:stretch>
          </p:blipFill>
          <p:spPr bwMode="auto">
            <a:xfrm>
              <a:off x="658" y="2313"/>
              <a:ext cx="1069" cy="709"/>
            </a:xfrm>
            <a:prstGeom prst="rect">
              <a:avLst/>
            </a:prstGeom>
            <a:noFill/>
            <a:ln w="9525">
              <a:noFill/>
              <a:miter lim="800000"/>
              <a:headEnd/>
              <a:tailEnd/>
            </a:ln>
          </p:spPr>
        </p:pic>
        <p:pic>
          <p:nvPicPr>
            <p:cNvPr id="23566" name="Picture 11"/>
            <p:cNvPicPr>
              <a:picLocks noChangeAspect="1" noChangeArrowheads="1"/>
            </p:cNvPicPr>
            <p:nvPr/>
          </p:nvPicPr>
          <p:blipFill>
            <a:blip r:embed="rId7" cstate="print"/>
            <a:srcRect/>
            <a:stretch>
              <a:fillRect/>
            </a:stretch>
          </p:blipFill>
          <p:spPr bwMode="auto">
            <a:xfrm>
              <a:off x="2703" y="1490"/>
              <a:ext cx="972" cy="515"/>
            </a:xfrm>
            <a:prstGeom prst="rect">
              <a:avLst/>
            </a:prstGeom>
            <a:noFill/>
            <a:ln w="9525">
              <a:noFill/>
              <a:miter lim="800000"/>
              <a:headEnd/>
              <a:tailEnd/>
            </a:ln>
          </p:spPr>
        </p:pic>
        <p:pic>
          <p:nvPicPr>
            <p:cNvPr id="23567" name="Picture 12"/>
            <p:cNvPicPr>
              <a:picLocks noChangeAspect="1" noChangeArrowheads="1"/>
            </p:cNvPicPr>
            <p:nvPr/>
          </p:nvPicPr>
          <p:blipFill>
            <a:blip r:embed="rId8" cstate="print"/>
            <a:srcRect/>
            <a:stretch>
              <a:fillRect/>
            </a:stretch>
          </p:blipFill>
          <p:spPr bwMode="auto">
            <a:xfrm>
              <a:off x="2673" y="2302"/>
              <a:ext cx="962" cy="739"/>
            </a:xfrm>
            <a:prstGeom prst="rect">
              <a:avLst/>
            </a:prstGeom>
            <a:noFill/>
            <a:ln w="9525">
              <a:noFill/>
              <a:miter lim="800000"/>
              <a:headEnd/>
              <a:tailEnd/>
            </a:ln>
          </p:spPr>
        </p:pic>
        <p:sp>
          <p:nvSpPr>
            <p:cNvPr id="23568" name="Text Box 18"/>
            <p:cNvSpPr txBox="1">
              <a:spLocks noChangeArrowheads="1"/>
            </p:cNvSpPr>
            <p:nvPr/>
          </p:nvSpPr>
          <p:spPr bwMode="auto">
            <a:xfrm>
              <a:off x="2215" y="1034"/>
              <a:ext cx="1972" cy="1230"/>
            </a:xfrm>
            <a:prstGeom prst="rect">
              <a:avLst/>
            </a:prstGeom>
            <a:noFill/>
            <a:ln w="9525">
              <a:noFill/>
              <a:miter lim="800000"/>
              <a:headEnd/>
              <a:tailEnd/>
            </a:ln>
          </p:spPr>
          <p:txBody>
            <a:bodyPr>
              <a:spAutoFit/>
            </a:bodyPr>
            <a:lstStyle/>
            <a:p>
              <a:pPr algn="ctr" eaLnBrk="0" hangingPunct="0">
                <a:spcBef>
                  <a:spcPct val="30000"/>
                </a:spcBef>
                <a:buFont typeface="Wingdings" pitchFamily="2" charset="2"/>
                <a:buNone/>
              </a:pPr>
              <a:r>
                <a:rPr lang="ru-RU" sz="2400">
                  <a:solidFill>
                    <a:schemeClr val="accent2"/>
                  </a:solidFill>
                  <a:latin typeface="Times New Roman" pitchFamily="18" charset="0"/>
                  <a:cs typeface="Times New Roman" pitchFamily="18" charset="0"/>
                </a:rPr>
                <a:t>двухслойные</a:t>
              </a:r>
              <a:br>
                <a:rPr lang="ru-RU" sz="2400">
                  <a:solidFill>
                    <a:schemeClr val="accent2"/>
                  </a:solidFill>
                  <a:latin typeface="Times New Roman" pitchFamily="18" charset="0"/>
                  <a:cs typeface="Times New Roman" pitchFamily="18" charset="0"/>
                </a:rPr>
              </a:br>
              <a:r>
                <a:rPr lang="ru-RU" sz="2000">
                  <a:latin typeface="Times New Roman" pitchFamily="18" charset="0"/>
                  <a:cs typeface="Times New Roman" pitchFamily="18" charset="0"/>
                </a:rPr>
                <a:t>односторонние 8,5 Гб</a:t>
              </a:r>
            </a:p>
            <a:p>
              <a:pPr eaLnBrk="0" hangingPunct="0">
                <a:spcBef>
                  <a:spcPct val="30000"/>
                </a:spcBef>
                <a:buFont typeface="Wingdings" pitchFamily="2" charset="2"/>
                <a:buNone/>
              </a:pPr>
              <a:endParaRPr lang="ru-RU" sz="2000">
                <a:latin typeface="Times New Roman" pitchFamily="18" charset="0"/>
                <a:cs typeface="Times New Roman" pitchFamily="18" charset="0"/>
              </a:endParaRPr>
            </a:p>
            <a:p>
              <a:pPr eaLnBrk="0" hangingPunct="0">
                <a:spcBef>
                  <a:spcPct val="30000"/>
                </a:spcBef>
                <a:buFont typeface="Wingdings" pitchFamily="2" charset="2"/>
                <a:buNone/>
              </a:pPr>
              <a:endParaRPr lang="ru-RU" sz="2000">
                <a:latin typeface="Times New Roman" pitchFamily="18" charset="0"/>
                <a:cs typeface="Times New Roman" pitchFamily="18" charset="0"/>
              </a:endParaRPr>
            </a:p>
            <a:p>
              <a:pPr algn="ctr" eaLnBrk="0" hangingPunct="0">
                <a:spcBef>
                  <a:spcPct val="30000"/>
                </a:spcBef>
                <a:buFont typeface="Wingdings" pitchFamily="2" charset="2"/>
                <a:buNone/>
              </a:pPr>
              <a:r>
                <a:rPr lang="ru-RU" sz="2000">
                  <a:latin typeface="Times New Roman" pitchFamily="18" charset="0"/>
                  <a:cs typeface="Times New Roman" pitchFamily="18" charset="0"/>
                </a:rPr>
                <a:t>двухсторонние 17,1 Гб</a:t>
              </a:r>
              <a:endParaRPr lang="ru-RU" sz="2400">
                <a:latin typeface="Times New Roman" pitchFamily="18" charset="0"/>
                <a:cs typeface="Times New Roman" pitchFamily="18" charset="0"/>
              </a:endParaRPr>
            </a:p>
          </p:txBody>
        </p:sp>
      </p:grpSp>
      <p:sp>
        <p:nvSpPr>
          <p:cNvPr id="372755" name="Rectangle 19"/>
          <p:cNvSpPr>
            <a:spLocks noChangeArrowheads="1"/>
          </p:cNvSpPr>
          <p:nvPr/>
        </p:nvSpPr>
        <p:spPr bwMode="auto">
          <a:xfrm>
            <a:off x="442913" y="917575"/>
            <a:ext cx="7859075" cy="781752"/>
          </a:xfrm>
          <a:prstGeom prst="rect">
            <a:avLst/>
          </a:prstGeom>
          <a:noFill/>
          <a:ln w="12700">
            <a:noFill/>
            <a:miter lim="800000"/>
            <a:headEnd/>
            <a:tailEnd type="none" w="lg" len="lg"/>
          </a:ln>
        </p:spPr>
        <p:txBody>
          <a:bodyPr wrap="none">
            <a:spAutoFit/>
          </a:bodyPr>
          <a:lstStyle/>
          <a:p>
            <a:pPr>
              <a:lnSpc>
                <a:spcPct val="80000"/>
              </a:lnSpc>
            </a:pPr>
            <a:r>
              <a:rPr lang="en-US" sz="2800">
                <a:latin typeface="Times New Roman" pitchFamily="18" charset="0"/>
                <a:cs typeface="Times New Roman" pitchFamily="18" charset="0"/>
              </a:rPr>
              <a:t>DVD = </a:t>
            </a:r>
            <a:r>
              <a:rPr lang="en-US" sz="2800" i="1">
                <a:latin typeface="Times New Roman" pitchFamily="18" charset="0"/>
                <a:cs typeface="Times New Roman" pitchFamily="18" charset="0"/>
              </a:rPr>
              <a:t>Digital Versatile Disk </a:t>
            </a:r>
            <a:r>
              <a:rPr lang="ru-RU" sz="2800">
                <a:latin typeface="Times New Roman" pitchFamily="18" charset="0"/>
                <a:cs typeface="Times New Roman" pitchFamily="18" charset="0"/>
              </a:rPr>
              <a:t>или </a:t>
            </a:r>
            <a:r>
              <a:rPr lang="en-US" sz="2800" i="1">
                <a:latin typeface="Times New Roman" pitchFamily="18" charset="0"/>
                <a:cs typeface="Times New Roman" pitchFamily="18" charset="0"/>
              </a:rPr>
              <a:t>Digital Video Disk</a:t>
            </a:r>
            <a:br>
              <a:rPr lang="ru-RU" sz="2800" i="1">
                <a:latin typeface="Times New Roman" pitchFamily="18" charset="0"/>
                <a:cs typeface="Times New Roman" pitchFamily="18" charset="0"/>
              </a:rPr>
            </a:br>
            <a:r>
              <a:rPr lang="ru-RU" sz="2400">
                <a:latin typeface="Times New Roman" pitchFamily="18" charset="0"/>
                <a:cs typeface="Times New Roman" pitchFamily="18" charset="0"/>
              </a:rPr>
              <a:t>лазер с меньшей длиной волны</a:t>
            </a:r>
            <a:r>
              <a:rPr lang="en-US" sz="2800" i="1">
                <a:latin typeface="Times New Roman" pitchFamily="18" charset="0"/>
                <a:cs typeface="Times New Roman" pitchFamily="18" charset="0"/>
              </a:rPr>
              <a:t> </a:t>
            </a:r>
            <a:endParaRPr lang="ru-RU" sz="2800" i="1">
              <a:latin typeface="Times New Roman" pitchFamily="18" charset="0"/>
              <a:cs typeface="Times New Roman" pitchFamily="18" charset="0"/>
            </a:endParaRPr>
          </a:p>
        </p:txBody>
      </p:sp>
      <p:pic>
        <p:nvPicPr>
          <p:cNvPr id="16" name="Picture 6" descr="20xdvd_lite-on"/>
          <p:cNvPicPr>
            <a:picLocks noChangeAspect="1" noChangeArrowheads="1"/>
          </p:cNvPicPr>
          <p:nvPr/>
        </p:nvPicPr>
        <p:blipFill>
          <a:blip r:embed="rId9" cstate="print"/>
          <a:srcRect/>
          <a:stretch>
            <a:fillRect/>
          </a:stretch>
        </p:blipFill>
        <p:spPr bwMode="auto">
          <a:xfrm>
            <a:off x="6302375" y="3568700"/>
            <a:ext cx="2587625" cy="16383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2755"/>
                                        </p:tgtEl>
                                        <p:attrNameLst>
                                          <p:attrName>style.visibility</p:attrName>
                                        </p:attrNameLst>
                                      </p:cBhvr>
                                      <p:to>
                                        <p:strVal val="visible"/>
                                      </p:to>
                                    </p:set>
                                    <p:animEffect transition="in" filter="dissolve">
                                      <p:cBhvr>
                                        <p:cTn id="7" dur="500"/>
                                        <p:tgtEl>
                                          <p:spTgt spid="372755"/>
                                        </p:tgtEl>
                                      </p:cBhvr>
                                    </p:animEffect>
                                  </p:childTnLst>
                                </p:cTn>
                              </p:par>
                              <p:par>
                                <p:cTn id="8" presetID="9" presetClass="entr" presetSubtype="0" fill="hold" nodeType="withEffect">
                                  <p:stCondLst>
                                    <p:cond delay="0"/>
                                  </p:stCondLst>
                                  <p:childTnLst>
                                    <p:set>
                                      <p:cBhvr>
                                        <p:cTn id="9" dur="1" fill="hold">
                                          <p:stCondLst>
                                            <p:cond delay="0"/>
                                          </p:stCondLst>
                                        </p:cTn>
                                        <p:tgtEl>
                                          <p:spTgt spid="372751"/>
                                        </p:tgtEl>
                                        <p:attrNameLst>
                                          <p:attrName>style.visibility</p:attrName>
                                        </p:attrNameLst>
                                      </p:cBhvr>
                                      <p:to>
                                        <p:strVal val="visible"/>
                                      </p:to>
                                    </p:set>
                                    <p:animEffect transition="in" filter="dissolve">
                                      <p:cBhvr>
                                        <p:cTn id="10" dur="500"/>
                                        <p:tgtEl>
                                          <p:spTgt spid="372751"/>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72744">
                                            <p:txEl>
                                              <p:pRg st="0" end="0"/>
                                            </p:txEl>
                                          </p:spTgt>
                                        </p:tgtEl>
                                        <p:attrNameLst>
                                          <p:attrName>style.visibility</p:attrName>
                                        </p:attrNameLst>
                                      </p:cBhvr>
                                      <p:to>
                                        <p:strVal val="visible"/>
                                      </p:to>
                                    </p:set>
                                    <p:animEffect transition="in" filter="dissolve">
                                      <p:cBhvr>
                                        <p:cTn id="23" dur="500"/>
                                        <p:tgtEl>
                                          <p:spTgt spid="372744">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72744">
                                            <p:txEl>
                                              <p:pRg st="1" end="1"/>
                                            </p:txEl>
                                          </p:spTgt>
                                        </p:tgtEl>
                                        <p:attrNameLst>
                                          <p:attrName>style.visibility</p:attrName>
                                        </p:attrNameLst>
                                      </p:cBhvr>
                                      <p:to>
                                        <p:strVal val="visible"/>
                                      </p:to>
                                    </p:set>
                                    <p:animEffect transition="in" filter="dissolve">
                                      <p:cBhvr>
                                        <p:cTn id="28" dur="500"/>
                                        <p:tgtEl>
                                          <p:spTgt spid="372744">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72744">
                                            <p:txEl>
                                              <p:pRg st="2" end="2"/>
                                            </p:txEl>
                                          </p:spTgt>
                                        </p:tgtEl>
                                        <p:attrNameLst>
                                          <p:attrName>style.visibility</p:attrName>
                                        </p:attrNameLst>
                                      </p:cBhvr>
                                      <p:to>
                                        <p:strVal val="visible"/>
                                      </p:to>
                                    </p:set>
                                    <p:animEffect transition="in" filter="dissolve">
                                      <p:cBhvr>
                                        <p:cTn id="33" dur="500"/>
                                        <p:tgtEl>
                                          <p:spTgt spid="372744">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72744">
                                            <p:txEl>
                                              <p:pRg st="3" end="3"/>
                                            </p:txEl>
                                          </p:spTgt>
                                        </p:tgtEl>
                                        <p:attrNameLst>
                                          <p:attrName>style.visibility</p:attrName>
                                        </p:attrNameLst>
                                      </p:cBhvr>
                                      <p:to>
                                        <p:strVal val="visible"/>
                                      </p:to>
                                    </p:set>
                                    <p:animEffect transition="in" filter="dissolve">
                                      <p:cBhvr>
                                        <p:cTn id="38" dur="500"/>
                                        <p:tgtEl>
                                          <p:spTgt spid="3727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4" grpId="0" build="p" bldLvl="2"/>
      <p:bldP spid="37275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9" name="Rectangle 3"/>
          <p:cNvSpPr>
            <a:spLocks noGrp="1" noChangeArrowheads="1"/>
          </p:cNvSpPr>
          <p:nvPr>
            <p:ph type="body" idx="4294967295"/>
          </p:nvPr>
        </p:nvSpPr>
        <p:spPr>
          <a:xfrm>
            <a:off x="827584" y="1628775"/>
            <a:ext cx="8316416" cy="2405063"/>
          </a:xfrm>
        </p:spPr>
        <p:txBody>
          <a:bodyPr>
            <a:normAutofit/>
          </a:bodyPr>
          <a:lstStyle/>
          <a:p>
            <a:pPr algn="just">
              <a:buFont typeface="Wingdings" pitchFamily="2" charset="2"/>
              <a:buNone/>
            </a:pPr>
            <a:r>
              <a:rPr lang="ru-RU" dirty="0"/>
              <a:t>   		</a:t>
            </a:r>
            <a:r>
              <a:rPr lang="ru-RU" dirty="0">
                <a:latin typeface="Times New Roman" pitchFamily="18" charset="0"/>
                <a:cs typeface="Times New Roman" pitchFamily="18" charset="0"/>
              </a:rPr>
              <a:t>Информация может храниться в различных видах: в виде записных текстах, рисунков , схем , чертежей . В каждом случае применяются свои носители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Line 3"/>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24580" name="Text Box 4"/>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eaLnBrk="0" hangingPunct="0">
              <a:spcBef>
                <a:spcPct val="50000"/>
              </a:spcBef>
            </a:pPr>
            <a:r>
              <a:rPr lang="en-US" sz="3000" dirty="0">
                <a:latin typeface="Times New Roman" pitchFamily="18" charset="0"/>
                <a:cs typeface="Times New Roman" pitchFamily="18" charset="0"/>
              </a:rPr>
              <a:t>HD</a:t>
            </a:r>
            <a:r>
              <a:rPr lang="ru-RU" sz="3000" dirty="0">
                <a:latin typeface="Times New Roman" pitchFamily="18" charset="0"/>
                <a:cs typeface="Times New Roman" pitchFamily="18" charset="0"/>
              </a:rPr>
              <a:t> </a:t>
            </a:r>
            <a:r>
              <a:rPr lang="en-US" sz="3000" dirty="0">
                <a:latin typeface="Times New Roman" pitchFamily="18" charset="0"/>
                <a:cs typeface="Times New Roman" pitchFamily="18" charset="0"/>
              </a:rPr>
              <a:t>DVD-</a:t>
            </a:r>
            <a:r>
              <a:rPr lang="ru-RU" sz="3000" dirty="0">
                <a:latin typeface="Times New Roman" pitchFamily="18" charset="0"/>
                <a:cs typeface="Times New Roman" pitchFamily="18" charset="0"/>
              </a:rPr>
              <a:t>диски</a:t>
            </a:r>
          </a:p>
        </p:txBody>
      </p:sp>
      <p:pic>
        <p:nvPicPr>
          <p:cNvPr id="374798" name="Picture 14"/>
          <p:cNvPicPr>
            <a:picLocks noChangeAspect="1" noChangeArrowheads="1"/>
          </p:cNvPicPr>
          <p:nvPr/>
        </p:nvPicPr>
        <p:blipFill>
          <a:blip r:embed="rId3" cstate="print"/>
          <a:srcRect/>
          <a:stretch>
            <a:fillRect/>
          </a:stretch>
        </p:blipFill>
        <p:spPr bwMode="auto">
          <a:xfrm>
            <a:off x="395536" y="1556792"/>
            <a:ext cx="6048672" cy="5147688"/>
          </a:xfrm>
          <a:prstGeom prst="rect">
            <a:avLst/>
          </a:prstGeom>
          <a:noFill/>
          <a:ln w="12700">
            <a:noFill/>
            <a:miter lim="800000"/>
            <a:headEnd/>
            <a:tailEnd type="none" w="lg" len="lg"/>
          </a:ln>
        </p:spPr>
      </p:pic>
      <p:sp>
        <p:nvSpPr>
          <p:cNvPr id="374801" name="Rectangle 17"/>
          <p:cNvSpPr>
            <a:spLocks noChangeArrowheads="1"/>
          </p:cNvSpPr>
          <p:nvPr/>
        </p:nvSpPr>
        <p:spPr bwMode="auto">
          <a:xfrm>
            <a:off x="415925" y="889000"/>
            <a:ext cx="8362950" cy="488950"/>
          </a:xfrm>
          <a:prstGeom prst="rect">
            <a:avLst/>
          </a:prstGeom>
          <a:noFill/>
          <a:ln w="12700">
            <a:noFill/>
            <a:miter lim="800000"/>
            <a:headEnd/>
            <a:tailEnd type="none" w="lg" len="lg"/>
          </a:ln>
        </p:spPr>
        <p:txBody>
          <a:bodyPr>
            <a:spAutoFit/>
          </a:bodyPr>
          <a:lstStyle/>
          <a:p>
            <a:r>
              <a:rPr lang="en-US" sz="2600">
                <a:latin typeface="Times New Roman" pitchFamily="18" charset="0"/>
                <a:cs typeface="Times New Roman" pitchFamily="18" charset="0"/>
              </a:rPr>
              <a:t>HD</a:t>
            </a:r>
            <a:r>
              <a:rPr lang="ru-RU" sz="2600">
                <a:latin typeface="Times New Roman" pitchFamily="18" charset="0"/>
                <a:cs typeface="Times New Roman" pitchFamily="18" charset="0"/>
              </a:rPr>
              <a:t> </a:t>
            </a:r>
            <a:r>
              <a:rPr lang="en-US" sz="2600">
                <a:latin typeface="Times New Roman" pitchFamily="18" charset="0"/>
                <a:cs typeface="Times New Roman" pitchFamily="18" charset="0"/>
              </a:rPr>
              <a:t>DVD = </a:t>
            </a:r>
            <a:r>
              <a:rPr lang="en-US" sz="2600" i="1">
                <a:latin typeface="Times New Roman" pitchFamily="18" charset="0"/>
                <a:cs typeface="Times New Roman" pitchFamily="18" charset="0"/>
              </a:rPr>
              <a:t>High Definition DVD (</a:t>
            </a:r>
            <a:r>
              <a:rPr lang="ru-RU" sz="2600" i="1">
                <a:latin typeface="Times New Roman" pitchFamily="18" charset="0"/>
                <a:cs typeface="Times New Roman" pitchFamily="18" charset="0"/>
              </a:rPr>
              <a:t>высокой четкости</a:t>
            </a:r>
            <a:r>
              <a:rPr lang="en-US" sz="2600" i="1">
                <a:latin typeface="Times New Roman" pitchFamily="18" charset="0"/>
                <a:cs typeface="Times New Roman" pitchFamily="18" charset="0"/>
              </a:rPr>
              <a:t>)</a:t>
            </a:r>
            <a:endParaRPr lang="ru-RU" sz="2600">
              <a:latin typeface="Times New Roman" pitchFamily="18" charset="0"/>
              <a:cs typeface="Times New Roman" pitchFamily="18" charset="0"/>
            </a:endParaRPr>
          </a:p>
        </p:txBody>
      </p:sp>
      <p:pic>
        <p:nvPicPr>
          <p:cNvPr id="374805" name="Picture 21"/>
          <p:cNvPicPr>
            <a:picLocks noChangeAspect="1" noChangeArrowheads="1"/>
          </p:cNvPicPr>
          <p:nvPr/>
        </p:nvPicPr>
        <p:blipFill>
          <a:blip r:embed="rId4" cstate="print"/>
          <a:srcRect/>
          <a:stretch>
            <a:fillRect/>
          </a:stretch>
        </p:blipFill>
        <p:spPr bwMode="auto">
          <a:xfrm>
            <a:off x="6257925" y="1492250"/>
            <a:ext cx="2133600" cy="3257550"/>
          </a:xfrm>
          <a:prstGeom prst="rect">
            <a:avLst/>
          </a:prstGeom>
          <a:noFill/>
          <a:ln w="12700">
            <a:noFill/>
            <a:miter lim="800000"/>
            <a:headEnd/>
            <a:tailEnd type="none" w="lg" len="lg"/>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4801"/>
                                        </p:tgtEl>
                                        <p:attrNameLst>
                                          <p:attrName>style.visibility</p:attrName>
                                        </p:attrNameLst>
                                      </p:cBhvr>
                                      <p:to>
                                        <p:strVal val="visible"/>
                                      </p:to>
                                    </p:set>
                                    <p:animEffect transition="in" filter="dissolve">
                                      <p:cBhvr>
                                        <p:cTn id="7" dur="500"/>
                                        <p:tgtEl>
                                          <p:spTgt spid="3748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74798"/>
                                        </p:tgtEl>
                                        <p:attrNameLst>
                                          <p:attrName>style.visibility</p:attrName>
                                        </p:attrNameLst>
                                      </p:cBhvr>
                                      <p:to>
                                        <p:strVal val="visible"/>
                                      </p:to>
                                    </p:set>
                                    <p:animEffect transition="in" filter="dissolve">
                                      <p:cBhvr>
                                        <p:cTn id="12" dur="500"/>
                                        <p:tgtEl>
                                          <p:spTgt spid="374798"/>
                                        </p:tgtEl>
                                      </p:cBhvr>
                                    </p:animEffect>
                                  </p:childTnLst>
                                </p:cTn>
                              </p:par>
                              <p:par>
                                <p:cTn id="13" presetID="9" presetClass="entr" presetSubtype="0" fill="hold" nodeType="withEffect">
                                  <p:stCondLst>
                                    <p:cond delay="0"/>
                                  </p:stCondLst>
                                  <p:childTnLst>
                                    <p:set>
                                      <p:cBhvr>
                                        <p:cTn id="14" dur="1" fill="hold">
                                          <p:stCondLst>
                                            <p:cond delay="0"/>
                                          </p:stCondLst>
                                        </p:cTn>
                                        <p:tgtEl>
                                          <p:spTgt spid="374805"/>
                                        </p:tgtEl>
                                        <p:attrNameLst>
                                          <p:attrName>style.visibility</p:attrName>
                                        </p:attrNameLst>
                                      </p:cBhvr>
                                      <p:to>
                                        <p:strVal val="visible"/>
                                      </p:to>
                                    </p:set>
                                    <p:animEffect transition="in" filter="dissolve">
                                      <p:cBhvr>
                                        <p:cTn id="15" dur="500"/>
                                        <p:tgtEl>
                                          <p:spTgt spid="374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80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25604"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eaLnBrk="0" hangingPunct="0">
              <a:spcBef>
                <a:spcPct val="50000"/>
              </a:spcBef>
            </a:pPr>
            <a:r>
              <a:rPr lang="en-US" sz="3000" dirty="0" err="1">
                <a:latin typeface="Times New Roman" pitchFamily="18" charset="0"/>
                <a:cs typeface="Times New Roman" pitchFamily="18" charset="0"/>
              </a:rPr>
              <a:t>Blu</a:t>
            </a:r>
            <a:r>
              <a:rPr lang="en-US" sz="3000" dirty="0">
                <a:latin typeface="Times New Roman" pitchFamily="18" charset="0"/>
                <a:cs typeface="Times New Roman" pitchFamily="18" charset="0"/>
              </a:rPr>
              <a:t>-ray </a:t>
            </a:r>
            <a:r>
              <a:rPr lang="ru-RU" sz="3000" dirty="0">
                <a:latin typeface="Times New Roman" pitchFamily="18" charset="0"/>
                <a:cs typeface="Times New Roman" pitchFamily="18" charset="0"/>
              </a:rPr>
              <a:t>диски</a:t>
            </a:r>
            <a:r>
              <a:rPr lang="en-US" sz="3000" dirty="0">
                <a:latin typeface="Times New Roman" pitchFamily="18" charset="0"/>
                <a:cs typeface="Times New Roman" pitchFamily="18" charset="0"/>
              </a:rPr>
              <a:t> </a:t>
            </a:r>
            <a:r>
              <a:rPr lang="ru-RU" sz="3000" dirty="0">
                <a:latin typeface="Times New Roman" pitchFamily="18" charset="0"/>
                <a:cs typeface="Times New Roman" pitchFamily="18" charset="0"/>
              </a:rPr>
              <a:t>высокой плотности</a:t>
            </a:r>
          </a:p>
        </p:txBody>
      </p:sp>
      <p:sp>
        <p:nvSpPr>
          <p:cNvPr id="25605" name="Rectangle 7"/>
          <p:cNvSpPr>
            <a:spLocks noChangeArrowheads="1"/>
          </p:cNvSpPr>
          <p:nvPr/>
        </p:nvSpPr>
        <p:spPr bwMode="auto">
          <a:xfrm>
            <a:off x="387350" y="831850"/>
            <a:ext cx="8362950" cy="1338263"/>
          </a:xfrm>
          <a:prstGeom prst="rect">
            <a:avLst/>
          </a:prstGeom>
          <a:noFill/>
          <a:ln w="12700">
            <a:noFill/>
            <a:miter lim="800000"/>
            <a:headEnd/>
            <a:tailEnd type="none" w="lg" len="lg"/>
          </a:ln>
        </p:spPr>
        <p:txBody>
          <a:bodyPr>
            <a:spAutoFit/>
          </a:bodyPr>
          <a:lstStyle/>
          <a:p>
            <a:r>
              <a:rPr lang="en-US" sz="2600" dirty="0" err="1">
                <a:latin typeface="Times New Roman" pitchFamily="18" charset="0"/>
                <a:cs typeface="Times New Roman" pitchFamily="18" charset="0"/>
              </a:rPr>
              <a:t>Blu</a:t>
            </a:r>
            <a:r>
              <a:rPr lang="en-US" sz="2600" dirty="0">
                <a:latin typeface="Times New Roman" pitchFamily="18" charset="0"/>
                <a:cs typeface="Times New Roman" pitchFamily="18" charset="0"/>
              </a:rPr>
              <a:t>-ray Disc = </a:t>
            </a:r>
            <a:r>
              <a:rPr lang="en-US" sz="2600" i="1" dirty="0">
                <a:latin typeface="Times New Roman" pitchFamily="18" charset="0"/>
                <a:cs typeface="Times New Roman" pitchFamily="18" charset="0"/>
              </a:rPr>
              <a:t>Blue ray Disc, BD</a:t>
            </a:r>
            <a:endParaRPr lang="ru-RU" sz="2600" i="1" dirty="0">
              <a:latin typeface="Times New Roman" pitchFamily="18" charset="0"/>
              <a:cs typeface="Times New Roman" pitchFamily="18" charset="0"/>
            </a:endParaRPr>
          </a:p>
          <a:p>
            <a:pPr>
              <a:spcBef>
                <a:spcPct val="25000"/>
              </a:spcBef>
            </a:pPr>
            <a:r>
              <a:rPr lang="ru-RU" sz="2200" i="1" dirty="0">
                <a:latin typeface="Times New Roman" pitchFamily="18" charset="0"/>
                <a:cs typeface="Times New Roman" pitchFamily="18" charset="0"/>
              </a:rPr>
              <a:t>(</a:t>
            </a:r>
            <a:r>
              <a:rPr lang="en-US" sz="2200" i="1" dirty="0">
                <a:latin typeface="Times New Roman" pitchFamily="18" charset="0"/>
                <a:cs typeface="Times New Roman" pitchFamily="18" charset="0"/>
              </a:rPr>
              <a:t>blue ray – </a:t>
            </a:r>
            <a:r>
              <a:rPr lang="ru-RU" sz="2200" i="1" dirty="0">
                <a:latin typeface="Times New Roman" pitchFamily="18" charset="0"/>
                <a:cs typeface="Times New Roman" pitchFamily="18" charset="0"/>
              </a:rPr>
              <a:t>синий луч лазера)</a:t>
            </a:r>
          </a:p>
          <a:p>
            <a:pPr>
              <a:spcBef>
                <a:spcPct val="25000"/>
              </a:spcBef>
            </a:pPr>
            <a:r>
              <a:rPr lang="en-US" sz="2200" dirty="0">
                <a:latin typeface="Times New Roman" pitchFamily="18" charset="0"/>
                <a:cs typeface="Times New Roman" pitchFamily="18" charset="0"/>
              </a:rPr>
              <a:t>BD-ROM</a:t>
            </a:r>
            <a:r>
              <a:rPr lang="ru-RU" sz="2200" dirty="0">
                <a:latin typeface="Times New Roman" pitchFamily="18" charset="0"/>
                <a:cs typeface="Times New Roman" pitchFamily="18" charset="0"/>
              </a:rPr>
              <a:t>, </a:t>
            </a:r>
            <a:r>
              <a:rPr lang="en-US" sz="2200" dirty="0">
                <a:latin typeface="Times New Roman" pitchFamily="18" charset="0"/>
                <a:cs typeface="Times New Roman" pitchFamily="18" charset="0"/>
              </a:rPr>
              <a:t> BD-R, BD-RE (</a:t>
            </a:r>
            <a:r>
              <a:rPr lang="ru-RU" sz="2200" dirty="0">
                <a:latin typeface="Times New Roman" pitchFamily="18" charset="0"/>
                <a:cs typeface="Times New Roman" pitchFamily="18" charset="0"/>
              </a:rPr>
              <a:t>перезаписываемые</a:t>
            </a:r>
            <a:r>
              <a:rPr lang="en-US" sz="2200" dirty="0">
                <a:latin typeface="Times New Roman" pitchFamily="18" charset="0"/>
                <a:cs typeface="Times New Roman" pitchFamily="18" charset="0"/>
              </a:rPr>
              <a:t>)</a:t>
            </a:r>
            <a:endParaRPr lang="ru-RU" sz="2200" dirty="0">
              <a:latin typeface="Times New Roman" pitchFamily="18" charset="0"/>
              <a:cs typeface="Times New Roman" pitchFamily="18" charset="0"/>
            </a:endParaRPr>
          </a:p>
        </p:txBody>
      </p:sp>
      <p:pic>
        <p:nvPicPr>
          <p:cNvPr id="25606" name="Picture 10"/>
          <p:cNvPicPr>
            <a:picLocks noChangeAspect="1" noChangeArrowheads="1"/>
          </p:cNvPicPr>
          <p:nvPr/>
        </p:nvPicPr>
        <p:blipFill>
          <a:blip r:embed="rId3" cstate="print"/>
          <a:srcRect/>
          <a:stretch>
            <a:fillRect/>
          </a:stretch>
        </p:blipFill>
        <p:spPr bwMode="auto">
          <a:xfrm>
            <a:off x="6623050" y="866775"/>
            <a:ext cx="2152650" cy="3486150"/>
          </a:xfrm>
          <a:prstGeom prst="rect">
            <a:avLst/>
          </a:prstGeom>
          <a:noFill/>
          <a:ln w="12700">
            <a:noFill/>
            <a:miter lim="800000"/>
            <a:headEnd/>
            <a:tailEnd type="none" w="lg" len="lg"/>
          </a:ln>
        </p:spPr>
      </p:pic>
      <p:graphicFrame>
        <p:nvGraphicFramePr>
          <p:cNvPr id="399450" name="Group 90"/>
          <p:cNvGraphicFramePr>
            <a:graphicFrameLocks noGrp="1"/>
          </p:cNvGraphicFramePr>
          <p:nvPr/>
        </p:nvGraphicFramePr>
        <p:xfrm>
          <a:off x="1446213" y="2503488"/>
          <a:ext cx="3484562" cy="2286000"/>
        </p:xfrm>
        <a:graphic>
          <a:graphicData uri="http://schemas.openxmlformats.org/drawingml/2006/table">
            <a:tbl>
              <a:tblPr/>
              <a:tblGrid>
                <a:gridCol w="1309687">
                  <a:extLst>
                    <a:ext uri="{9D8B030D-6E8A-4147-A177-3AD203B41FA5}">
                      <a16:colId xmlns:a16="http://schemas.microsoft.com/office/drawing/2014/main" val="20000"/>
                    </a:ext>
                  </a:extLst>
                </a:gridCol>
                <a:gridCol w="2174875">
                  <a:extLst>
                    <a:ext uri="{9D8B030D-6E8A-4147-A177-3AD203B41FA5}">
                      <a16:colId xmlns:a16="http://schemas.microsoft.com/office/drawing/2014/main" val="20001"/>
                    </a:ext>
                  </a:extLst>
                </a:gridCol>
              </a:tblGrid>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a:ln>
                            <a:noFill/>
                          </a:ln>
                          <a:solidFill>
                            <a:schemeClr val="tx1"/>
                          </a:solidFill>
                          <a:effectLst/>
                          <a:latin typeface="Arial" charset="0"/>
                        </a:rPr>
                        <a:t>слоев</a:t>
                      </a:r>
                    </a:p>
                  </a:txBody>
                  <a:tcPr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D1D1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a:ln>
                            <a:noFill/>
                          </a:ln>
                          <a:solidFill>
                            <a:schemeClr val="tx1"/>
                          </a:solidFill>
                          <a:effectLst/>
                          <a:latin typeface="Arial" charset="0"/>
                        </a:rPr>
                        <a:t>емкость, Гб</a:t>
                      </a:r>
                    </a:p>
                  </a:txBody>
                  <a:tcPr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D1D1FF"/>
                    </a:solidFill>
                  </a:tcPr>
                </a:tc>
                <a:extLst>
                  <a:ext uri="{0D108BD9-81ED-4DB2-BD59-A6C34878D82A}">
                    <a16:rowId xmlns:a16="http://schemas.microsoft.com/office/drawing/2014/main" val="10000"/>
                  </a:ext>
                </a:extLst>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a:t>
                      </a:r>
                      <a:endParaRPr kumimoji="0" lang="ru-RU" sz="24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rPr>
                        <a:t>23,3 – 33</a:t>
                      </a:r>
                      <a:endParaRPr kumimoji="0" lang="ru-RU" sz="2400" b="0" i="0" u="none" strike="noStrike" cap="none" normalizeH="0" baseline="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2</a:t>
                      </a:r>
                      <a:endParaRPr kumimoji="0" lang="ru-RU" sz="2400" b="0"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rPr>
                        <a:t>46,6 – 54</a:t>
                      </a:r>
                      <a:endParaRPr kumimoji="0" lang="ru-RU" sz="2400" b="0" i="0" u="none" strike="noStrike" cap="none" normalizeH="0" baseline="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4</a:t>
                      </a:r>
                      <a:endParaRPr kumimoji="0" lang="ru-RU" sz="2400" b="0" i="0" u="none" strike="noStrike" cap="none" normalizeH="0" baseline="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rPr>
                        <a:t>100</a:t>
                      </a:r>
                      <a:endParaRPr kumimoji="0" lang="ru-RU" sz="2400" b="0" i="0" u="none" strike="noStrike" cap="none" normalizeH="0" baseline="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3"/>
                  </a:ext>
                </a:extLst>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a:ln>
                            <a:noFill/>
                          </a:ln>
                          <a:solidFill>
                            <a:schemeClr val="tx1"/>
                          </a:solidFill>
                          <a:effectLst/>
                          <a:latin typeface="Arial" charset="0"/>
                        </a:rPr>
                        <a:t>8</a:t>
                      </a:r>
                    </a:p>
                  </a:txBody>
                  <a:tcPr anchor="ct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0000"/>
                          </a:solidFill>
                          <a:effectLst/>
                          <a:latin typeface="Arial" charset="0"/>
                        </a:rPr>
                        <a:t>200</a:t>
                      </a:r>
                      <a:endParaRPr kumimoji="0" lang="ru-RU" sz="2400" b="0" i="0" u="none" strike="noStrike" cap="none" normalizeH="0" baseline="0" dirty="0">
                        <a:ln>
                          <a:noFill/>
                        </a:ln>
                        <a:solidFill>
                          <a:srgbClr val="FF0000"/>
                        </a:solidFill>
                        <a:effectLst/>
                        <a:latin typeface="Arial" charset="0"/>
                      </a:endParaRPr>
                    </a:p>
                  </a:txBody>
                  <a:tcPr anchor="ct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99450"/>
                                        </p:tgtEl>
                                        <p:attrNameLst>
                                          <p:attrName>style.visibility</p:attrName>
                                        </p:attrNameLst>
                                      </p:cBhvr>
                                      <p:to>
                                        <p:strVal val="visible"/>
                                      </p:to>
                                    </p:set>
                                    <p:animEffect transition="in" filter="dissolve">
                                      <p:cBhvr>
                                        <p:cTn id="7" dur="500"/>
                                        <p:tgtEl>
                                          <p:spTgt spid="399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ru-RU" sz="4000" dirty="0">
                <a:latin typeface="Times New Roman" pitchFamily="18" charset="0"/>
                <a:cs typeface="Times New Roman" pitchFamily="18" charset="0"/>
              </a:rPr>
              <a:t>Имеешь «</a:t>
            </a:r>
            <a:r>
              <a:rPr lang="ru-RU" sz="4000" dirty="0" err="1">
                <a:latin typeface="Times New Roman" pitchFamily="18" charset="0"/>
                <a:cs typeface="Times New Roman" pitchFamily="18" charset="0"/>
              </a:rPr>
              <a:t>флэшку</a:t>
            </a:r>
            <a:r>
              <a:rPr lang="ru-RU" sz="4000" dirty="0">
                <a:latin typeface="Times New Roman" pitchFamily="18" charset="0"/>
                <a:cs typeface="Times New Roman" pitchFamily="18" charset="0"/>
              </a:rPr>
              <a:t>», значит идешь «в ногу со временем»</a:t>
            </a:r>
          </a:p>
        </p:txBody>
      </p:sp>
      <p:sp>
        <p:nvSpPr>
          <p:cNvPr id="30723" name="Rectangle 3"/>
          <p:cNvSpPr>
            <a:spLocks noGrp="1" noChangeArrowheads="1"/>
          </p:cNvSpPr>
          <p:nvPr>
            <p:ph idx="1"/>
          </p:nvPr>
        </p:nvSpPr>
        <p:spPr/>
        <p:txBody>
          <a:bodyPr/>
          <a:lstStyle/>
          <a:p>
            <a:pPr algn="just">
              <a:buFont typeface="Wingdings" pitchFamily="2" charset="2"/>
              <a:buNone/>
            </a:pPr>
            <a:r>
              <a:rPr lang="ru-RU" sz="2800" dirty="0">
                <a:solidFill>
                  <a:srgbClr val="000000"/>
                </a:solidFill>
                <a:effectLst/>
                <a:latin typeface="Times New Roman" pitchFamily="18" charset="0"/>
              </a:rPr>
              <a:t>		</a:t>
            </a:r>
            <a:r>
              <a:rPr lang="en-US" sz="2800" dirty="0">
                <a:solidFill>
                  <a:srgbClr val="000000"/>
                </a:solidFill>
                <a:effectLst/>
                <a:latin typeface="Times New Roman" pitchFamily="18" charset="0"/>
              </a:rPr>
              <a:t>Flash</a:t>
            </a:r>
            <a:r>
              <a:rPr lang="ru-RU" sz="2800" dirty="0">
                <a:solidFill>
                  <a:srgbClr val="000000"/>
                </a:solidFill>
                <a:effectLst/>
                <a:latin typeface="Times New Roman" pitchFamily="18" charset="0"/>
              </a:rPr>
              <a:t>-память представляет собой микросхему, помещенную в миниатюрный плоский корпус. Для считывания или записи информации карта памяти вставляется в специальные накопители через </a:t>
            </a:r>
            <a:r>
              <a:rPr lang="en-US" sz="2800" dirty="0">
                <a:solidFill>
                  <a:srgbClr val="000000"/>
                </a:solidFill>
                <a:effectLst/>
                <a:latin typeface="Times New Roman" pitchFamily="18" charset="0"/>
              </a:rPr>
              <a:t>USB</a:t>
            </a:r>
            <a:r>
              <a:rPr lang="ru-RU" sz="2800" dirty="0">
                <a:solidFill>
                  <a:srgbClr val="000000"/>
                </a:solidFill>
                <a:effectLst/>
                <a:latin typeface="Times New Roman" pitchFamily="18" charset="0"/>
              </a:rPr>
              <a:t>-порт.</a:t>
            </a:r>
            <a:r>
              <a:rPr lang="ru-RU" dirty="0">
                <a:solidFill>
                  <a:srgbClr val="000000"/>
                </a:solidFill>
                <a:effectLst>
                  <a:outerShdw blurRad="38100" dist="38100" dir="2700000" algn="tl">
                    <a:srgbClr val="FFFFFF"/>
                  </a:outerShdw>
                </a:effectLst>
              </a:rPr>
              <a:t> </a:t>
            </a:r>
          </a:p>
          <a:p>
            <a:pPr>
              <a:buFont typeface="Wingdings" pitchFamily="2" charset="2"/>
              <a:buNone/>
            </a:pPr>
            <a:endParaRPr lang="ru-RU" dirty="0">
              <a:solidFill>
                <a:srgbClr val="000000"/>
              </a:solidFill>
              <a:effectLst>
                <a:outerShdw blurRad="38100" dist="38100" dir="2700000" algn="tl">
                  <a:srgbClr val="FFFFFF"/>
                </a:outerShdw>
              </a:effectLst>
              <a:latin typeface="Times New Roman" pitchFamily="18" charset="0"/>
            </a:endParaRPr>
          </a:p>
          <a:p>
            <a:pPr>
              <a:buFont typeface="Wingdings" pitchFamily="2" charset="2"/>
              <a:buNone/>
            </a:pPr>
            <a:endParaRPr lang="ru-RU" dirty="0">
              <a:solidFill>
                <a:srgbClr val="000000"/>
              </a:solidFill>
              <a:effectLst>
                <a:outerShdw blurRad="38100" dist="38100" dir="2700000" algn="tl">
                  <a:srgbClr val="FFFFFF"/>
                </a:outerShdw>
              </a:effectLst>
            </a:endParaRPr>
          </a:p>
          <a:p>
            <a:pPr>
              <a:buFont typeface="Wingdings" pitchFamily="2" charset="2"/>
              <a:buNone/>
            </a:pPr>
            <a:endParaRPr lang="ru-RU" dirty="0">
              <a:solidFill>
                <a:srgbClr val="000000"/>
              </a:solidFill>
              <a:effectLst>
                <a:outerShdw blurRad="38100" dist="38100" dir="2700000" algn="tl">
                  <a:srgbClr val="FFFFFF"/>
                </a:outerShdw>
              </a:effectLst>
            </a:endParaRPr>
          </a:p>
        </p:txBody>
      </p:sp>
      <p:pic>
        <p:nvPicPr>
          <p:cNvPr id="30725" name="Picture 5" descr="флешки 2"/>
          <p:cNvPicPr>
            <a:picLocks noChangeAspect="1" noChangeArrowheads="1"/>
          </p:cNvPicPr>
          <p:nvPr/>
        </p:nvPicPr>
        <p:blipFill>
          <a:blip r:embed="rId2" cstate="print"/>
          <a:srcRect/>
          <a:stretch>
            <a:fillRect/>
          </a:stretch>
        </p:blipFill>
        <p:spPr bwMode="auto">
          <a:xfrm>
            <a:off x="2987675" y="3941763"/>
            <a:ext cx="3455988" cy="27273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diamond(in)">
                                      <p:cBhvr>
                                        <p:cTn id="7" dur="10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8" name="Rectangle 4"/>
          <p:cNvSpPr>
            <a:spLocks noGrp="1" noChangeArrowheads="1"/>
          </p:cNvSpPr>
          <p:nvPr>
            <p:ph type="title"/>
          </p:nvPr>
        </p:nvSpPr>
        <p:spPr>
          <a:xfrm>
            <a:off x="1619672" y="0"/>
            <a:ext cx="6400800" cy="1219200"/>
          </a:xfrm>
        </p:spPr>
        <p:txBody>
          <a:bodyPr/>
          <a:lstStyle/>
          <a:p>
            <a:pPr algn="ctr"/>
            <a:r>
              <a:rPr lang="ru-RU" dirty="0" err="1">
                <a:latin typeface="Times New Roman" pitchFamily="18" charset="0"/>
                <a:cs typeface="Times New Roman" pitchFamily="18" charset="0"/>
              </a:rPr>
              <a:t>Флэш-брелки</a:t>
            </a:r>
            <a:endParaRPr lang="ru-RU" dirty="0">
              <a:latin typeface="Times New Roman" pitchFamily="18" charset="0"/>
              <a:cs typeface="Times New Roman" pitchFamily="18" charset="0"/>
            </a:endParaRPr>
          </a:p>
        </p:txBody>
      </p:sp>
      <p:sp>
        <p:nvSpPr>
          <p:cNvPr id="113669" name="Rectangle 5"/>
          <p:cNvSpPr>
            <a:spLocks noGrp="1" noChangeArrowheads="1"/>
          </p:cNvSpPr>
          <p:nvPr>
            <p:ph type="body" sz="half" idx="1"/>
          </p:nvPr>
        </p:nvSpPr>
        <p:spPr>
          <a:xfrm>
            <a:off x="1043608" y="1268760"/>
            <a:ext cx="5688632" cy="3268960"/>
          </a:xfrm>
        </p:spPr>
        <p:txBody>
          <a:bodyPr>
            <a:normAutofit/>
          </a:bodyPr>
          <a:lstStyle/>
          <a:p>
            <a:pPr>
              <a:lnSpc>
                <a:spcPct val="90000"/>
              </a:lnSpc>
              <a:buFont typeface="Wingdings" pitchFamily="2" charset="2"/>
              <a:buNone/>
            </a:pPr>
            <a:r>
              <a:rPr lang="ru-RU" sz="2000" dirty="0">
                <a:latin typeface="Times New Roman" pitchFamily="18" charset="0"/>
                <a:cs typeface="Times New Roman" pitchFamily="18" charset="0"/>
              </a:rPr>
              <a:t>		</a:t>
            </a:r>
            <a:r>
              <a:rPr lang="ru-RU" sz="2400" dirty="0">
                <a:latin typeface="Times New Roman" pitchFamily="18" charset="0"/>
                <a:cs typeface="Times New Roman" pitchFamily="18" charset="0"/>
              </a:rPr>
              <a:t>В качестве внешнего носителя для компьютера широкое распространение получили так называемые </a:t>
            </a:r>
            <a:r>
              <a:rPr lang="ru-RU" sz="2400" dirty="0" err="1">
                <a:latin typeface="Times New Roman" pitchFamily="18" charset="0"/>
                <a:cs typeface="Times New Roman" pitchFamily="18" charset="0"/>
              </a:rPr>
              <a:t>флэш-брелки</a:t>
            </a:r>
            <a:r>
              <a:rPr lang="ru-RU" sz="2400" dirty="0">
                <a:latin typeface="Times New Roman" pitchFamily="18" charset="0"/>
                <a:cs typeface="Times New Roman" pitchFamily="18" charset="0"/>
              </a:rPr>
              <a:t> ,выпуск которых начался в 2001 году. Достоинство этих устройств : большой объем информации, компактность , удобство в использовании.</a:t>
            </a:r>
          </a:p>
        </p:txBody>
      </p:sp>
      <p:pic>
        <p:nvPicPr>
          <p:cNvPr id="113671" name="Picture 7" descr="3454"/>
          <p:cNvPicPr>
            <a:picLocks noGrp="1" noChangeAspect="1" noChangeArrowheads="1"/>
          </p:cNvPicPr>
          <p:nvPr>
            <p:ph sz="half" idx="2"/>
          </p:nvPr>
        </p:nvPicPr>
        <p:blipFill>
          <a:blip r:embed="rId2" cstate="print"/>
          <a:stretch>
            <a:fillRect/>
          </a:stretch>
        </p:blipFill>
        <p:spPr>
          <a:xfrm>
            <a:off x="5724128" y="4614256"/>
            <a:ext cx="3124200" cy="2243744"/>
          </a:xfrm>
          <a:no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Line 2"/>
          <p:cNvSpPr>
            <a:spLocks noChangeShapeType="1"/>
          </p:cNvSpPr>
          <p:nvPr/>
        </p:nvSpPr>
        <p:spPr bwMode="auto">
          <a:xfrm>
            <a:off x="376238" y="795338"/>
            <a:ext cx="8464550" cy="0"/>
          </a:xfrm>
          <a:prstGeom prst="line">
            <a:avLst/>
          </a:prstGeom>
          <a:noFill/>
          <a:ln w="38100">
            <a:solidFill>
              <a:srgbClr val="000080"/>
            </a:solidFill>
            <a:round/>
            <a:headEnd/>
            <a:tailEnd/>
          </a:ln>
        </p:spPr>
        <p:txBody>
          <a:bodyPr wrap="none" anchor="ctr"/>
          <a:lstStyle/>
          <a:p>
            <a:endParaRPr lang="ru-RU"/>
          </a:p>
        </p:txBody>
      </p:sp>
      <p:sp>
        <p:nvSpPr>
          <p:cNvPr id="28676" name="Text Box 3"/>
          <p:cNvSpPr txBox="1">
            <a:spLocks noChangeArrowheads="1"/>
          </p:cNvSpPr>
          <p:nvPr/>
        </p:nvSpPr>
        <p:spPr bwMode="auto">
          <a:xfrm>
            <a:off x="395288" y="188913"/>
            <a:ext cx="8140700" cy="549275"/>
          </a:xfrm>
          <a:prstGeom prst="rect">
            <a:avLst/>
          </a:prstGeom>
          <a:noFill/>
          <a:ln w="9525">
            <a:noFill/>
            <a:miter lim="800000"/>
            <a:headEnd/>
            <a:tailEnd/>
          </a:ln>
        </p:spPr>
        <p:txBody>
          <a:bodyPr>
            <a:spAutoFit/>
          </a:bodyPr>
          <a:lstStyle/>
          <a:p>
            <a:pPr eaLnBrk="0" hangingPunct="0">
              <a:spcBef>
                <a:spcPct val="50000"/>
              </a:spcBef>
            </a:pPr>
            <a:r>
              <a:rPr lang="ru-RU" sz="3000" dirty="0">
                <a:latin typeface="Times New Roman" pitchFamily="18" charset="0"/>
                <a:cs typeface="Times New Roman" pitchFamily="18" charset="0"/>
              </a:rPr>
              <a:t>Стримеры</a:t>
            </a:r>
          </a:p>
        </p:txBody>
      </p:sp>
      <p:pic>
        <p:nvPicPr>
          <p:cNvPr id="28677" name="Picture 4"/>
          <p:cNvPicPr>
            <a:picLocks noChangeAspect="1" noChangeArrowheads="1"/>
          </p:cNvPicPr>
          <p:nvPr/>
        </p:nvPicPr>
        <p:blipFill>
          <a:blip r:embed="rId3" cstate="print"/>
          <a:srcRect/>
          <a:stretch>
            <a:fillRect/>
          </a:stretch>
        </p:blipFill>
        <p:spPr bwMode="auto">
          <a:xfrm>
            <a:off x="5465763" y="1025525"/>
            <a:ext cx="1874837" cy="1143000"/>
          </a:xfrm>
          <a:prstGeom prst="rect">
            <a:avLst/>
          </a:prstGeom>
          <a:noFill/>
          <a:ln w="12700">
            <a:noFill/>
            <a:miter lim="800000"/>
            <a:headEnd/>
            <a:tailEnd type="none" w="lg" len="lg"/>
          </a:ln>
        </p:spPr>
      </p:pic>
      <p:sp>
        <p:nvSpPr>
          <p:cNvPr id="28678" name="Text Box 6"/>
          <p:cNvSpPr txBox="1">
            <a:spLocks noChangeArrowheads="1"/>
          </p:cNvSpPr>
          <p:nvPr/>
        </p:nvSpPr>
        <p:spPr bwMode="auto">
          <a:xfrm>
            <a:off x="396875" y="857250"/>
            <a:ext cx="5178425" cy="1200329"/>
          </a:xfrm>
          <a:prstGeom prst="rect">
            <a:avLst/>
          </a:prstGeom>
          <a:noFill/>
          <a:ln w="9525">
            <a:noFill/>
            <a:miter lim="800000"/>
            <a:headEnd/>
            <a:tailEnd/>
          </a:ln>
        </p:spPr>
        <p:txBody>
          <a:bodyPr>
            <a:spAutoFit/>
          </a:bodyPr>
          <a:lstStyle/>
          <a:p>
            <a:pPr marL="174625" indent="-174625" eaLnBrk="0" hangingPunct="0">
              <a:spcBef>
                <a:spcPct val="30000"/>
              </a:spcBef>
              <a:buFont typeface="Wingdings" pitchFamily="2" charset="2"/>
              <a:buNone/>
            </a:pPr>
            <a:r>
              <a:rPr lang="ru-RU" sz="2400">
                <a:solidFill>
                  <a:schemeClr val="accent2"/>
                </a:solidFill>
                <a:latin typeface="Times New Roman" pitchFamily="18" charset="0"/>
                <a:cs typeface="Times New Roman" pitchFamily="18" charset="0"/>
              </a:rPr>
              <a:t>Стример (</a:t>
            </a:r>
            <a:r>
              <a:rPr lang="en-US" sz="2400" i="1">
                <a:solidFill>
                  <a:schemeClr val="accent2"/>
                </a:solidFill>
                <a:latin typeface="Times New Roman" pitchFamily="18" charset="0"/>
                <a:cs typeface="Times New Roman" pitchFamily="18" charset="0"/>
              </a:rPr>
              <a:t>streamer) </a:t>
            </a:r>
            <a:r>
              <a:rPr lang="en-US" sz="2400" i="1">
                <a:latin typeface="Times New Roman" pitchFamily="18" charset="0"/>
                <a:cs typeface="Times New Roman" pitchFamily="18" charset="0"/>
              </a:rPr>
              <a:t>– </a:t>
            </a:r>
            <a:r>
              <a:rPr lang="ru-RU" sz="2400">
                <a:latin typeface="Times New Roman" pitchFamily="18" charset="0"/>
                <a:cs typeface="Times New Roman" pitchFamily="18" charset="0"/>
              </a:rPr>
              <a:t>устройство для резервного копирования данных </a:t>
            </a:r>
            <a:r>
              <a:rPr lang="en-US" sz="2400">
                <a:latin typeface="Times New Roman" pitchFamily="18" charset="0"/>
                <a:cs typeface="Times New Roman" pitchFamily="18" charset="0"/>
              </a:rPr>
              <a:t>c </a:t>
            </a:r>
            <a:r>
              <a:rPr lang="ru-RU" sz="2400">
                <a:latin typeface="Times New Roman" pitchFamily="18" charset="0"/>
                <a:cs typeface="Times New Roman" pitchFamily="18" charset="0"/>
              </a:rPr>
              <a:t>винчестера на магнитную ленту.</a:t>
            </a:r>
          </a:p>
        </p:txBody>
      </p:sp>
      <p:grpSp>
        <p:nvGrpSpPr>
          <p:cNvPr id="2" name="Group 7"/>
          <p:cNvGrpSpPr>
            <a:grpSpLocks noChangeAspect="1"/>
          </p:cNvGrpSpPr>
          <p:nvPr/>
        </p:nvGrpSpPr>
        <p:grpSpPr bwMode="auto">
          <a:xfrm>
            <a:off x="514350" y="2492375"/>
            <a:ext cx="396875" cy="396875"/>
            <a:chOff x="2816" y="2458"/>
            <a:chExt cx="1728" cy="1728"/>
          </a:xfrm>
        </p:grpSpPr>
        <p:sp>
          <p:nvSpPr>
            <p:cNvPr id="28688" name="Oval 8"/>
            <p:cNvSpPr>
              <a:spLocks noChangeAspect="1" noChangeArrowheads="1"/>
            </p:cNvSpPr>
            <p:nvPr/>
          </p:nvSpPr>
          <p:spPr bwMode="auto">
            <a:xfrm>
              <a:off x="2816" y="2458"/>
              <a:ext cx="1728" cy="1728"/>
            </a:xfrm>
            <a:prstGeom prst="ellipse">
              <a:avLst/>
            </a:prstGeom>
            <a:solidFill>
              <a:srgbClr val="00FF00"/>
            </a:solidFill>
            <a:ln w="9525">
              <a:solidFill>
                <a:schemeClr val="tx1"/>
              </a:solidFill>
              <a:round/>
              <a:headEnd/>
              <a:tailEnd/>
            </a:ln>
          </p:spPr>
          <p:txBody>
            <a:bodyPr wrap="none" anchor="ctr"/>
            <a:lstStyle/>
            <a:p>
              <a:endParaRPr lang="ru-RU">
                <a:latin typeface="Trebuchet MS" pitchFamily="34" charset="0"/>
              </a:endParaRPr>
            </a:p>
          </p:txBody>
        </p:sp>
        <p:grpSp>
          <p:nvGrpSpPr>
            <p:cNvPr id="3" name="Group 9"/>
            <p:cNvGrpSpPr>
              <a:grpSpLocks noChangeAspect="1"/>
            </p:cNvGrpSpPr>
            <p:nvPr/>
          </p:nvGrpSpPr>
          <p:grpSpPr bwMode="auto">
            <a:xfrm>
              <a:off x="3051" y="2667"/>
              <a:ext cx="1299" cy="1299"/>
              <a:chOff x="3051" y="2667"/>
              <a:chExt cx="1299" cy="1299"/>
            </a:xfrm>
          </p:grpSpPr>
          <p:sp>
            <p:nvSpPr>
              <p:cNvPr id="28691" name="Rectangle 10"/>
              <p:cNvSpPr>
                <a:spLocks noChangeAspect="1" noChangeArrowheads="1"/>
              </p:cNvSpPr>
              <p:nvPr/>
            </p:nvSpPr>
            <p:spPr bwMode="auto">
              <a:xfrm>
                <a:off x="3051" y="3105"/>
                <a:ext cx="1299" cy="423"/>
              </a:xfrm>
              <a:prstGeom prst="rect">
                <a:avLst/>
              </a:prstGeom>
              <a:solidFill>
                <a:schemeClr val="bg1"/>
              </a:solidFill>
              <a:ln w="9525">
                <a:noFill/>
                <a:miter lim="800000"/>
                <a:headEnd/>
                <a:tailEnd/>
              </a:ln>
            </p:spPr>
            <p:txBody>
              <a:bodyPr wrap="none" anchor="ctr"/>
              <a:lstStyle/>
              <a:p>
                <a:endParaRPr lang="ru-RU">
                  <a:latin typeface="Trebuchet MS" pitchFamily="34" charset="0"/>
                </a:endParaRPr>
              </a:p>
            </p:txBody>
          </p:sp>
          <p:sp>
            <p:nvSpPr>
              <p:cNvPr id="28692" name="Rectangle 11"/>
              <p:cNvSpPr>
                <a:spLocks noChangeAspect="1" noChangeArrowheads="1"/>
              </p:cNvSpPr>
              <p:nvPr/>
            </p:nvSpPr>
            <p:spPr bwMode="auto">
              <a:xfrm rot="-5400000">
                <a:off x="3057" y="3105"/>
                <a:ext cx="1299" cy="423"/>
              </a:xfrm>
              <a:prstGeom prst="rect">
                <a:avLst/>
              </a:prstGeom>
              <a:solidFill>
                <a:schemeClr val="bg1"/>
              </a:solidFill>
              <a:ln w="9525">
                <a:noFill/>
                <a:miter lim="800000"/>
                <a:headEnd/>
                <a:tailEnd/>
              </a:ln>
            </p:spPr>
            <p:txBody>
              <a:bodyPr wrap="none" anchor="ctr"/>
              <a:lstStyle/>
              <a:p>
                <a:endParaRPr lang="ru-RU">
                  <a:latin typeface="Trebuchet MS" pitchFamily="34" charset="0"/>
                </a:endParaRPr>
              </a:p>
            </p:txBody>
          </p:sp>
        </p:grpSp>
        <p:sp>
          <p:nvSpPr>
            <p:cNvPr id="28690" name="Freeform 12"/>
            <p:cNvSpPr>
              <a:spLocks noChangeAspect="1"/>
            </p:cNvSpPr>
            <p:nvPr/>
          </p:nvSpPr>
          <p:spPr bwMode="auto">
            <a:xfrm>
              <a:off x="3048" y="2664"/>
              <a:ext cx="1302" cy="1299"/>
            </a:xfrm>
            <a:custGeom>
              <a:avLst/>
              <a:gdLst>
                <a:gd name="T0" fmla="*/ 3 w 1302"/>
                <a:gd name="T1" fmla="*/ 438 h 1299"/>
                <a:gd name="T2" fmla="*/ 444 w 1302"/>
                <a:gd name="T3" fmla="*/ 438 h 1299"/>
                <a:gd name="T4" fmla="*/ 444 w 1302"/>
                <a:gd name="T5" fmla="*/ 0 h 1299"/>
                <a:gd name="T6" fmla="*/ 870 w 1302"/>
                <a:gd name="T7" fmla="*/ 0 h 1299"/>
                <a:gd name="T8" fmla="*/ 870 w 1302"/>
                <a:gd name="T9" fmla="*/ 441 h 1299"/>
                <a:gd name="T10" fmla="*/ 1302 w 1302"/>
                <a:gd name="T11" fmla="*/ 441 h 1299"/>
                <a:gd name="T12" fmla="*/ 1302 w 1302"/>
                <a:gd name="T13" fmla="*/ 864 h 1299"/>
                <a:gd name="T14" fmla="*/ 870 w 1302"/>
                <a:gd name="T15" fmla="*/ 864 h 1299"/>
                <a:gd name="T16" fmla="*/ 870 w 1302"/>
                <a:gd name="T17" fmla="*/ 1299 h 1299"/>
                <a:gd name="T18" fmla="*/ 447 w 1302"/>
                <a:gd name="T19" fmla="*/ 1299 h 1299"/>
                <a:gd name="T20" fmla="*/ 447 w 1302"/>
                <a:gd name="T21" fmla="*/ 867 h 1299"/>
                <a:gd name="T22" fmla="*/ 0 w 1302"/>
                <a:gd name="T23" fmla="*/ 867 h 1299"/>
                <a:gd name="T24" fmla="*/ 3 w 1302"/>
                <a:gd name="T25" fmla="*/ 438 h 12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2"/>
                <a:gd name="T40" fmla="*/ 0 h 1299"/>
                <a:gd name="T41" fmla="*/ 1302 w 1302"/>
                <a:gd name="T42" fmla="*/ 1299 h 12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2" h="1299">
                  <a:moveTo>
                    <a:pt x="3" y="438"/>
                  </a:moveTo>
                  <a:lnTo>
                    <a:pt x="444" y="438"/>
                  </a:lnTo>
                  <a:lnTo>
                    <a:pt x="444" y="0"/>
                  </a:lnTo>
                  <a:lnTo>
                    <a:pt x="870" y="0"/>
                  </a:lnTo>
                  <a:lnTo>
                    <a:pt x="870" y="441"/>
                  </a:lnTo>
                  <a:lnTo>
                    <a:pt x="1302" y="441"/>
                  </a:lnTo>
                  <a:lnTo>
                    <a:pt x="1302" y="864"/>
                  </a:lnTo>
                  <a:lnTo>
                    <a:pt x="870" y="864"/>
                  </a:lnTo>
                  <a:lnTo>
                    <a:pt x="870" y="1299"/>
                  </a:lnTo>
                  <a:lnTo>
                    <a:pt x="447" y="1299"/>
                  </a:lnTo>
                  <a:lnTo>
                    <a:pt x="447" y="867"/>
                  </a:lnTo>
                  <a:lnTo>
                    <a:pt x="0" y="867"/>
                  </a:lnTo>
                  <a:lnTo>
                    <a:pt x="3" y="438"/>
                  </a:lnTo>
                  <a:close/>
                </a:path>
              </a:pathLst>
            </a:custGeom>
            <a:noFill/>
            <a:ln w="9525">
              <a:solidFill>
                <a:schemeClr val="tx1"/>
              </a:solidFill>
              <a:round/>
              <a:headEnd/>
              <a:tailEnd/>
            </a:ln>
          </p:spPr>
          <p:txBody>
            <a:bodyPr/>
            <a:lstStyle/>
            <a:p>
              <a:endParaRPr lang="ru-RU"/>
            </a:p>
          </p:txBody>
        </p:sp>
      </p:grpSp>
      <p:sp>
        <p:nvSpPr>
          <p:cNvPr id="268301" name="Rectangle 13"/>
          <p:cNvSpPr>
            <a:spLocks noChangeArrowheads="1"/>
          </p:cNvSpPr>
          <p:nvPr/>
        </p:nvSpPr>
        <p:spPr bwMode="auto">
          <a:xfrm>
            <a:off x="1016000" y="2493963"/>
            <a:ext cx="7191375" cy="1920875"/>
          </a:xfrm>
          <a:prstGeom prst="rect">
            <a:avLst/>
          </a:prstGeom>
          <a:noFill/>
          <a:ln w="9525">
            <a:noFill/>
            <a:miter lim="800000"/>
            <a:headEnd/>
            <a:tailEnd/>
          </a:ln>
        </p:spPr>
        <p:txBody>
          <a:bodyPr>
            <a:spAutoFit/>
          </a:bodyPr>
          <a:lstStyle/>
          <a:p>
            <a:pPr marL="176213" indent="-176213">
              <a:buFontTx/>
              <a:buChar char="•"/>
            </a:pPr>
            <a:r>
              <a:rPr lang="ru-RU" sz="2000">
                <a:latin typeface="Times New Roman" pitchFamily="18" charset="0"/>
                <a:cs typeface="Times New Roman" pitchFamily="18" charset="0"/>
              </a:rPr>
              <a:t>емкость до 4 Тб</a:t>
            </a:r>
            <a:endParaRPr lang="en-US" sz="2000">
              <a:latin typeface="Times New Roman" pitchFamily="18" charset="0"/>
              <a:cs typeface="Times New Roman" pitchFamily="18" charset="0"/>
            </a:endParaRPr>
          </a:p>
          <a:p>
            <a:pPr marL="176213" indent="-176213">
              <a:buFontTx/>
              <a:buChar char="•"/>
            </a:pPr>
            <a:r>
              <a:rPr lang="ru-RU" sz="2000">
                <a:latin typeface="Times New Roman" pitchFamily="18" charset="0"/>
                <a:cs typeface="Times New Roman" pitchFamily="18" charset="0"/>
              </a:rPr>
              <a:t>высокая скорость (до 160 Мб</a:t>
            </a:r>
            <a:r>
              <a:rPr lang="en-US" sz="2000">
                <a:latin typeface="Times New Roman" pitchFamily="18" charset="0"/>
                <a:cs typeface="Times New Roman" pitchFamily="18" charset="0"/>
              </a:rPr>
              <a:t>/</a:t>
            </a:r>
            <a:r>
              <a:rPr lang="ru-RU" sz="2000">
                <a:latin typeface="Times New Roman" pitchFamily="18" charset="0"/>
                <a:cs typeface="Times New Roman" pitchFamily="18" charset="0"/>
              </a:rPr>
              <a:t>с)</a:t>
            </a:r>
          </a:p>
          <a:p>
            <a:pPr marL="176213" indent="-176213">
              <a:buFontTx/>
              <a:buChar char="•"/>
            </a:pPr>
            <a:r>
              <a:rPr lang="ru-RU" sz="2000">
                <a:latin typeface="Times New Roman" pitchFamily="18" charset="0"/>
                <a:cs typeface="Times New Roman" pitchFamily="18" charset="0"/>
              </a:rPr>
              <a:t>дешевая магнитная лента</a:t>
            </a:r>
          </a:p>
          <a:p>
            <a:pPr marL="176213" indent="-176213">
              <a:buFontTx/>
              <a:buChar char="•"/>
            </a:pPr>
            <a:r>
              <a:rPr lang="ru-RU" sz="2000">
                <a:latin typeface="Times New Roman" pitchFamily="18" charset="0"/>
                <a:cs typeface="Times New Roman" pitchFamily="18" charset="0"/>
              </a:rPr>
              <a:t>сжатие  при записи на ленту</a:t>
            </a:r>
          </a:p>
          <a:p>
            <a:pPr marL="176213" indent="-176213">
              <a:buFontTx/>
              <a:buChar char="•"/>
            </a:pPr>
            <a:r>
              <a:rPr lang="ru-RU" sz="2000">
                <a:latin typeface="Times New Roman" pitchFamily="18" charset="0"/>
                <a:cs typeface="Times New Roman" pitchFamily="18" charset="0"/>
              </a:rPr>
              <a:t>надежность</a:t>
            </a:r>
          </a:p>
          <a:p>
            <a:pPr marL="176213" indent="-176213">
              <a:buFontTx/>
              <a:buChar char="•"/>
            </a:pPr>
            <a:r>
              <a:rPr lang="ru-RU" sz="2000">
                <a:latin typeface="Times New Roman" pitchFamily="18" charset="0"/>
                <a:cs typeface="Times New Roman" pitchFamily="18" charset="0"/>
              </a:rPr>
              <a:t>возможность восстановления при сбоях</a:t>
            </a:r>
          </a:p>
        </p:txBody>
      </p:sp>
      <p:grpSp>
        <p:nvGrpSpPr>
          <p:cNvPr id="4" name="Group 14"/>
          <p:cNvGrpSpPr>
            <a:grpSpLocks noChangeAspect="1"/>
          </p:cNvGrpSpPr>
          <p:nvPr/>
        </p:nvGrpSpPr>
        <p:grpSpPr bwMode="auto">
          <a:xfrm>
            <a:off x="541338" y="4494213"/>
            <a:ext cx="395287" cy="395287"/>
            <a:chOff x="552" y="2523"/>
            <a:chExt cx="1728" cy="1728"/>
          </a:xfrm>
        </p:grpSpPr>
        <p:sp>
          <p:nvSpPr>
            <p:cNvPr id="28686" name="Oval 15"/>
            <p:cNvSpPr>
              <a:spLocks noChangeAspect="1" noChangeArrowheads="1"/>
            </p:cNvSpPr>
            <p:nvPr/>
          </p:nvSpPr>
          <p:spPr bwMode="auto">
            <a:xfrm>
              <a:off x="552" y="2523"/>
              <a:ext cx="1728" cy="1728"/>
            </a:xfrm>
            <a:prstGeom prst="ellipse">
              <a:avLst/>
            </a:prstGeom>
            <a:solidFill>
              <a:srgbClr val="FF0000"/>
            </a:solidFill>
            <a:ln w="9525">
              <a:solidFill>
                <a:schemeClr val="tx1"/>
              </a:solidFill>
              <a:round/>
              <a:headEnd/>
              <a:tailEnd/>
            </a:ln>
          </p:spPr>
          <p:txBody>
            <a:bodyPr wrap="none" anchor="ctr"/>
            <a:lstStyle/>
            <a:p>
              <a:endParaRPr lang="ru-RU">
                <a:latin typeface="Trebuchet MS" pitchFamily="34" charset="0"/>
              </a:endParaRPr>
            </a:p>
          </p:txBody>
        </p:sp>
        <p:sp>
          <p:nvSpPr>
            <p:cNvPr id="28687" name="Rectangle 16"/>
            <p:cNvSpPr>
              <a:spLocks noChangeAspect="1" noChangeArrowheads="1"/>
            </p:cNvSpPr>
            <p:nvPr/>
          </p:nvSpPr>
          <p:spPr bwMode="auto">
            <a:xfrm>
              <a:off x="774" y="3183"/>
              <a:ext cx="1299" cy="423"/>
            </a:xfrm>
            <a:prstGeom prst="rect">
              <a:avLst/>
            </a:prstGeom>
            <a:solidFill>
              <a:schemeClr val="bg1"/>
            </a:solidFill>
            <a:ln w="9525">
              <a:solidFill>
                <a:schemeClr val="tx1"/>
              </a:solidFill>
              <a:miter lim="800000"/>
              <a:headEnd/>
              <a:tailEnd/>
            </a:ln>
          </p:spPr>
          <p:txBody>
            <a:bodyPr wrap="none" anchor="ctr"/>
            <a:lstStyle/>
            <a:p>
              <a:endParaRPr lang="ru-RU">
                <a:latin typeface="Trebuchet MS" pitchFamily="34" charset="0"/>
              </a:endParaRPr>
            </a:p>
          </p:txBody>
        </p:sp>
      </p:grpSp>
      <p:sp>
        <p:nvSpPr>
          <p:cNvPr id="268305" name="Rectangle 17"/>
          <p:cNvSpPr>
            <a:spLocks noChangeArrowheads="1"/>
          </p:cNvSpPr>
          <p:nvPr/>
        </p:nvSpPr>
        <p:spPr bwMode="auto">
          <a:xfrm>
            <a:off x="1027113" y="4518025"/>
            <a:ext cx="7372350" cy="1616075"/>
          </a:xfrm>
          <a:prstGeom prst="rect">
            <a:avLst/>
          </a:prstGeom>
          <a:noFill/>
          <a:ln w="9525">
            <a:noFill/>
            <a:miter lim="800000"/>
            <a:headEnd/>
            <a:tailEnd/>
          </a:ln>
        </p:spPr>
        <p:txBody>
          <a:bodyPr>
            <a:spAutoFit/>
          </a:bodyPr>
          <a:lstStyle/>
          <a:p>
            <a:pPr marL="176213" indent="-176213">
              <a:buFontTx/>
              <a:buChar char="•"/>
            </a:pPr>
            <a:r>
              <a:rPr lang="ru-RU" sz="2000">
                <a:latin typeface="Times New Roman" pitchFamily="18" charset="0"/>
                <a:cs typeface="Times New Roman" pitchFamily="18" charset="0"/>
              </a:rPr>
              <a:t>последовательный доступ к данным («перематывать» в нужное место)</a:t>
            </a:r>
            <a:endParaRPr lang="en-US" sz="2000">
              <a:latin typeface="Times New Roman" pitchFamily="18" charset="0"/>
              <a:cs typeface="Times New Roman" pitchFamily="18" charset="0"/>
            </a:endParaRPr>
          </a:p>
          <a:p>
            <a:pPr marL="176213" indent="-176213">
              <a:buFontTx/>
              <a:buChar char="•"/>
            </a:pPr>
            <a:r>
              <a:rPr lang="ru-RU" sz="2000">
                <a:latin typeface="Times New Roman" pitchFamily="18" charset="0"/>
                <a:cs typeface="Times New Roman" pitchFamily="18" charset="0"/>
              </a:rPr>
              <a:t>низкая скорость поиска</a:t>
            </a:r>
          </a:p>
          <a:p>
            <a:pPr marL="176213" indent="-176213">
              <a:buFontTx/>
              <a:buChar char="•"/>
            </a:pPr>
            <a:r>
              <a:rPr lang="ru-RU" sz="2000">
                <a:latin typeface="Times New Roman" pitchFamily="18" charset="0"/>
                <a:cs typeface="Times New Roman" pitchFamily="18" charset="0"/>
              </a:rPr>
              <a:t>только для потока данных (весь винчестер или папка), крайне сложно работать с отдельными файлами</a:t>
            </a:r>
          </a:p>
        </p:txBody>
      </p:sp>
      <p:pic>
        <p:nvPicPr>
          <p:cNvPr id="28683" name="Picture 18"/>
          <p:cNvPicPr>
            <a:picLocks noChangeAspect="1" noChangeArrowheads="1"/>
          </p:cNvPicPr>
          <p:nvPr/>
        </p:nvPicPr>
        <p:blipFill>
          <a:blip r:embed="rId4" cstate="print"/>
          <a:srcRect/>
          <a:stretch>
            <a:fillRect/>
          </a:stretch>
        </p:blipFill>
        <p:spPr bwMode="auto">
          <a:xfrm>
            <a:off x="7656513" y="982663"/>
            <a:ext cx="1173162" cy="1282700"/>
          </a:xfrm>
          <a:prstGeom prst="rect">
            <a:avLst/>
          </a:prstGeom>
          <a:noFill/>
          <a:ln w="12700">
            <a:noFill/>
            <a:miter lim="800000"/>
            <a:headEnd/>
            <a:tailEnd type="none" w="lg" len="lg"/>
          </a:ln>
        </p:spPr>
      </p:pic>
      <p:pic>
        <p:nvPicPr>
          <p:cNvPr id="28685" name="Picture 2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848350" y="2546350"/>
            <a:ext cx="2963863" cy="1606550"/>
          </a:xfrm>
          <a:prstGeom prst="rect">
            <a:avLst/>
          </a:prstGeom>
          <a:noFill/>
          <a:ln w="12700">
            <a:noFill/>
            <a:miter lim="800000"/>
            <a:headEnd/>
            <a:tailEnd type="none" w="lg" len="lg"/>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8301">
                                            <p:txEl>
                                              <p:pRg st="0" end="0"/>
                                            </p:txEl>
                                          </p:spTgt>
                                        </p:tgtEl>
                                        <p:attrNameLst>
                                          <p:attrName>style.visibility</p:attrName>
                                        </p:attrNameLst>
                                      </p:cBhvr>
                                      <p:to>
                                        <p:strVal val="visible"/>
                                      </p:to>
                                    </p:set>
                                    <p:animEffect transition="in" filter="dissolve">
                                      <p:cBhvr>
                                        <p:cTn id="10" dur="500"/>
                                        <p:tgtEl>
                                          <p:spTgt spid="26830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68301">
                                            <p:txEl>
                                              <p:pRg st="1" end="1"/>
                                            </p:txEl>
                                          </p:spTgt>
                                        </p:tgtEl>
                                        <p:attrNameLst>
                                          <p:attrName>style.visibility</p:attrName>
                                        </p:attrNameLst>
                                      </p:cBhvr>
                                      <p:to>
                                        <p:strVal val="visible"/>
                                      </p:to>
                                    </p:set>
                                    <p:animEffect transition="in" filter="dissolve">
                                      <p:cBhvr>
                                        <p:cTn id="15" dur="500"/>
                                        <p:tgtEl>
                                          <p:spTgt spid="26830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68301">
                                            <p:txEl>
                                              <p:pRg st="2" end="2"/>
                                            </p:txEl>
                                          </p:spTgt>
                                        </p:tgtEl>
                                        <p:attrNameLst>
                                          <p:attrName>style.visibility</p:attrName>
                                        </p:attrNameLst>
                                      </p:cBhvr>
                                      <p:to>
                                        <p:strVal val="visible"/>
                                      </p:to>
                                    </p:set>
                                    <p:animEffect transition="in" filter="dissolve">
                                      <p:cBhvr>
                                        <p:cTn id="18" dur="500"/>
                                        <p:tgtEl>
                                          <p:spTgt spid="268301">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68301">
                                            <p:txEl>
                                              <p:pRg st="3" end="3"/>
                                            </p:txEl>
                                          </p:spTgt>
                                        </p:tgtEl>
                                        <p:attrNameLst>
                                          <p:attrName>style.visibility</p:attrName>
                                        </p:attrNameLst>
                                      </p:cBhvr>
                                      <p:to>
                                        <p:strVal val="visible"/>
                                      </p:to>
                                    </p:set>
                                    <p:animEffect transition="in" filter="dissolve">
                                      <p:cBhvr>
                                        <p:cTn id="23" dur="500"/>
                                        <p:tgtEl>
                                          <p:spTgt spid="268301">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68301">
                                            <p:txEl>
                                              <p:pRg st="4" end="4"/>
                                            </p:txEl>
                                          </p:spTgt>
                                        </p:tgtEl>
                                        <p:attrNameLst>
                                          <p:attrName>style.visibility</p:attrName>
                                        </p:attrNameLst>
                                      </p:cBhvr>
                                      <p:to>
                                        <p:strVal val="visible"/>
                                      </p:to>
                                    </p:set>
                                    <p:animEffect transition="in" filter="dissolve">
                                      <p:cBhvr>
                                        <p:cTn id="28" dur="500"/>
                                        <p:tgtEl>
                                          <p:spTgt spid="268301">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68301">
                                            <p:txEl>
                                              <p:pRg st="5" end="5"/>
                                            </p:txEl>
                                          </p:spTgt>
                                        </p:tgtEl>
                                        <p:attrNameLst>
                                          <p:attrName>style.visibility</p:attrName>
                                        </p:attrNameLst>
                                      </p:cBhvr>
                                      <p:to>
                                        <p:strVal val="visible"/>
                                      </p:to>
                                    </p:set>
                                    <p:animEffect transition="in" filter="dissolve">
                                      <p:cBhvr>
                                        <p:cTn id="33" dur="500"/>
                                        <p:tgtEl>
                                          <p:spTgt spid="268301">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dissolve">
                                      <p:cBhvr>
                                        <p:cTn id="38" dur="500"/>
                                        <p:tgtEl>
                                          <p:spTgt spid="4"/>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68305">
                                            <p:txEl>
                                              <p:pRg st="0" end="0"/>
                                            </p:txEl>
                                          </p:spTgt>
                                        </p:tgtEl>
                                        <p:attrNameLst>
                                          <p:attrName>style.visibility</p:attrName>
                                        </p:attrNameLst>
                                      </p:cBhvr>
                                      <p:to>
                                        <p:strVal val="visible"/>
                                      </p:to>
                                    </p:set>
                                    <p:animEffect transition="in" filter="dissolve">
                                      <p:cBhvr>
                                        <p:cTn id="41" dur="500"/>
                                        <p:tgtEl>
                                          <p:spTgt spid="268305">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68305">
                                            <p:txEl>
                                              <p:pRg st="1" end="1"/>
                                            </p:txEl>
                                          </p:spTgt>
                                        </p:tgtEl>
                                        <p:attrNameLst>
                                          <p:attrName>style.visibility</p:attrName>
                                        </p:attrNameLst>
                                      </p:cBhvr>
                                      <p:to>
                                        <p:strVal val="visible"/>
                                      </p:to>
                                    </p:set>
                                    <p:animEffect transition="in" filter="dissolve">
                                      <p:cBhvr>
                                        <p:cTn id="46" dur="500"/>
                                        <p:tgtEl>
                                          <p:spTgt spid="268305">
                                            <p:txEl>
                                              <p:pRg st="1" end="1"/>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68305">
                                            <p:txEl>
                                              <p:pRg st="2" end="2"/>
                                            </p:txEl>
                                          </p:spTgt>
                                        </p:tgtEl>
                                        <p:attrNameLst>
                                          <p:attrName>style.visibility</p:attrName>
                                        </p:attrNameLst>
                                      </p:cBhvr>
                                      <p:to>
                                        <p:strVal val="visible"/>
                                      </p:to>
                                    </p:set>
                                    <p:animEffect transition="in" filter="dissolve">
                                      <p:cBhvr>
                                        <p:cTn id="51" dur="500"/>
                                        <p:tgtEl>
                                          <p:spTgt spid="2683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01" grpId="0" build="p"/>
      <p:bldP spid="26830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36625" y="1844824"/>
            <a:ext cx="8207375" cy="2087562"/>
          </a:xfrm>
        </p:spPr>
        <p:txBody>
          <a:bodyPr/>
          <a:lstStyle/>
          <a:p>
            <a:pPr algn="ctr" eaLnBrk="1" hangingPunct="1">
              <a:defRPr/>
            </a:pPr>
            <a:r>
              <a:rPr lang="ru-RU" sz="4800" dirty="0">
                <a:solidFill>
                  <a:srgbClr val="000000"/>
                </a:solidFill>
                <a:effectLst>
                  <a:outerShdw blurRad="38100" dist="38100" dir="2700000" algn="tl">
                    <a:srgbClr val="C0C0C0"/>
                  </a:outerShdw>
                </a:effectLst>
                <a:latin typeface="Times New Roman" pitchFamily="18" charset="0"/>
                <a:cs typeface="Times New Roman" pitchFamily="18" charset="0"/>
              </a:rPr>
              <a:t>Логическая структура носителя информации</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0" y="0"/>
            <a:ext cx="9144000" cy="396875"/>
          </a:xfrm>
          <a:prstGeom prst="rect">
            <a:avLst/>
          </a:prstGeom>
          <a:noFill/>
          <a:ln w="9525" algn="ctr">
            <a:noFill/>
            <a:miter lim="800000"/>
            <a:headEnd/>
            <a:tailEnd/>
          </a:ln>
        </p:spPr>
        <p:txBody>
          <a:bodyPr>
            <a:spAutoFit/>
          </a:bodyPr>
          <a:lstStyle/>
          <a:p>
            <a:pPr algn="ctr"/>
            <a:r>
              <a:rPr lang="ru-RU" sz="2000" b="1" dirty="0">
                <a:solidFill>
                  <a:srgbClr val="000000"/>
                </a:solidFill>
                <a:latin typeface="Times New Roman" pitchFamily="18" charset="0"/>
                <a:cs typeface="Times New Roman" pitchFamily="18" charset="0"/>
              </a:rPr>
              <a:t>ЛОГИЧЕСКАЯ СТРУКТУРА НОСИТЕЛЯ ИНФОРМАЦИИ</a:t>
            </a:r>
          </a:p>
        </p:txBody>
      </p:sp>
      <p:sp>
        <p:nvSpPr>
          <p:cNvPr id="59398" name="Text Box 6"/>
          <p:cNvSpPr txBox="1">
            <a:spLocks noChangeArrowheads="1"/>
          </p:cNvSpPr>
          <p:nvPr/>
        </p:nvSpPr>
        <p:spPr bwMode="auto">
          <a:xfrm>
            <a:off x="4356100" y="765175"/>
            <a:ext cx="4537075" cy="2566988"/>
          </a:xfrm>
          <a:prstGeom prst="rect">
            <a:avLst/>
          </a:prstGeom>
          <a:solidFill>
            <a:srgbClr val="FFFFCC"/>
          </a:solidFill>
          <a:ln w="9525">
            <a:noFill/>
            <a:miter lim="800000"/>
            <a:headEnd/>
            <a:tailEnd/>
          </a:ln>
          <a:effectLst/>
        </p:spPr>
        <p:txBody>
          <a:bodyPr>
            <a:spAutoFit/>
          </a:bodyPr>
          <a:lstStyle/>
          <a:p>
            <a:pPr>
              <a:spcBef>
                <a:spcPct val="50000"/>
              </a:spcBef>
              <a:defRPr/>
            </a:pPr>
            <a:r>
              <a:rPr lang="en-US" dirty="0">
                <a:latin typeface="Times New Roman" pitchFamily="18" charset="0"/>
                <a:cs typeface="Times New Roman" pitchFamily="18" charset="0"/>
              </a:rPr>
              <a:t> </a:t>
            </a:r>
            <a:r>
              <a:rPr lang="ru-RU" dirty="0">
                <a:effectLst>
                  <a:outerShdw blurRad="38100" dist="38100" dir="2700000" algn="tl">
                    <a:srgbClr val="FFFFFF"/>
                  </a:outerShdw>
                </a:effectLst>
                <a:latin typeface="Times New Roman" pitchFamily="18" charset="0"/>
                <a:cs typeface="Times New Roman" pitchFamily="18" charset="0"/>
              </a:rPr>
              <a:t>Логическая структура носителя информации в файловой системе </a:t>
            </a:r>
            <a:r>
              <a:rPr lang="en-US" dirty="0">
                <a:effectLst>
                  <a:outerShdw blurRad="38100" dist="38100" dir="2700000" algn="tl">
                    <a:srgbClr val="FFFFFF"/>
                  </a:outerShdw>
                </a:effectLst>
                <a:latin typeface="Times New Roman" pitchFamily="18" charset="0"/>
                <a:cs typeface="Times New Roman" pitchFamily="18" charset="0"/>
              </a:rPr>
              <a:t>FAT</a:t>
            </a:r>
            <a:r>
              <a:rPr lang="ru-RU" dirty="0">
                <a:effectLst>
                  <a:outerShdw blurRad="38100" dist="38100" dir="2700000" algn="tl">
                    <a:srgbClr val="FFFFFF"/>
                  </a:outerShdw>
                </a:effectLst>
                <a:latin typeface="Times New Roman" pitchFamily="18" charset="0"/>
                <a:cs typeface="Times New Roman" pitchFamily="18" charset="0"/>
              </a:rPr>
              <a:t> имеет разделы:</a:t>
            </a:r>
          </a:p>
          <a:p>
            <a:pPr>
              <a:spcBef>
                <a:spcPct val="50000"/>
              </a:spcBef>
              <a:buFont typeface="Wingdings" pitchFamily="2" charset="2"/>
              <a:buChar char="ь"/>
              <a:defRPr/>
            </a:pPr>
            <a:r>
              <a:rPr lang="ru-RU" dirty="0">
                <a:effectLst>
                  <a:outerShdw blurRad="38100" dist="38100" dir="2700000" algn="tl">
                    <a:srgbClr val="FFFFFF"/>
                  </a:outerShdw>
                </a:effectLst>
                <a:latin typeface="Times New Roman" pitchFamily="18" charset="0"/>
                <a:cs typeface="Times New Roman" pitchFamily="18" charset="0"/>
              </a:rPr>
              <a:t> загрузочный кластер;</a:t>
            </a:r>
          </a:p>
          <a:p>
            <a:pPr>
              <a:spcBef>
                <a:spcPct val="50000"/>
              </a:spcBef>
              <a:buFont typeface="Wingdings" pitchFamily="2" charset="2"/>
              <a:buChar char="ь"/>
              <a:defRPr/>
            </a:pPr>
            <a:r>
              <a:rPr lang="ru-RU" dirty="0">
                <a:effectLst>
                  <a:outerShdw blurRad="38100" dist="38100" dir="2700000" algn="tl">
                    <a:srgbClr val="FFFFFF"/>
                  </a:outerShdw>
                </a:effectLst>
                <a:latin typeface="Times New Roman" pitchFamily="18" charset="0"/>
                <a:cs typeface="Times New Roman" pitchFamily="18" charset="0"/>
              </a:rPr>
              <a:t> таблицу размещения файлов;</a:t>
            </a:r>
          </a:p>
          <a:p>
            <a:pPr>
              <a:spcBef>
                <a:spcPct val="50000"/>
              </a:spcBef>
              <a:buFont typeface="Wingdings" pitchFamily="2" charset="2"/>
              <a:buChar char="ь"/>
              <a:defRPr/>
            </a:pPr>
            <a:r>
              <a:rPr lang="ru-RU" dirty="0">
                <a:effectLst>
                  <a:outerShdw blurRad="38100" dist="38100" dir="2700000" algn="tl">
                    <a:srgbClr val="FFFFFF"/>
                  </a:outerShdw>
                </a:effectLst>
                <a:latin typeface="Times New Roman" pitchFamily="18" charset="0"/>
                <a:cs typeface="Times New Roman" pitchFamily="18" charset="0"/>
              </a:rPr>
              <a:t> корневой каталог;</a:t>
            </a:r>
          </a:p>
          <a:p>
            <a:pPr>
              <a:spcBef>
                <a:spcPct val="50000"/>
              </a:spcBef>
              <a:buFont typeface="Wingdings" pitchFamily="2" charset="2"/>
              <a:buChar char="ь"/>
              <a:defRPr/>
            </a:pPr>
            <a:r>
              <a:rPr lang="ru-RU" dirty="0">
                <a:effectLst>
                  <a:outerShdw blurRad="38100" dist="38100" dir="2700000" algn="tl">
                    <a:srgbClr val="FFFFFF"/>
                  </a:outerShdw>
                </a:effectLst>
                <a:latin typeface="Times New Roman" pitchFamily="18" charset="0"/>
                <a:cs typeface="Times New Roman" pitchFamily="18" charset="0"/>
              </a:rPr>
              <a:t> файлы.</a:t>
            </a:r>
          </a:p>
        </p:txBody>
      </p:sp>
      <p:pic>
        <p:nvPicPr>
          <p:cNvPr id="3076" name="Picture 34" descr="samsung-hm16hji-pers"/>
          <p:cNvPicPr>
            <a:picLocks noChangeAspect="1" noChangeArrowheads="1"/>
          </p:cNvPicPr>
          <p:nvPr/>
        </p:nvPicPr>
        <p:blipFill>
          <a:blip r:embed="rId2" cstate="print"/>
          <a:srcRect/>
          <a:stretch>
            <a:fillRect/>
          </a:stretch>
        </p:blipFill>
        <p:spPr bwMode="auto">
          <a:xfrm>
            <a:off x="1331913" y="1989138"/>
            <a:ext cx="1584325" cy="1473200"/>
          </a:xfrm>
          <a:prstGeom prst="rect">
            <a:avLst/>
          </a:prstGeom>
          <a:noFill/>
          <a:ln w="9525">
            <a:noFill/>
            <a:miter lim="800000"/>
            <a:headEnd/>
            <a:tailEnd/>
          </a:ln>
        </p:spPr>
      </p:pic>
      <p:pic>
        <p:nvPicPr>
          <p:cNvPr id="3077" name="Picture 35" descr="54474"/>
          <p:cNvPicPr>
            <a:picLocks noChangeAspect="1" noChangeArrowheads="1"/>
          </p:cNvPicPr>
          <p:nvPr/>
        </p:nvPicPr>
        <p:blipFill>
          <a:blip r:embed="rId3" cstate="print"/>
          <a:srcRect/>
          <a:stretch>
            <a:fillRect/>
          </a:stretch>
        </p:blipFill>
        <p:spPr bwMode="auto">
          <a:xfrm>
            <a:off x="2411413" y="981075"/>
            <a:ext cx="1511300" cy="846138"/>
          </a:xfrm>
          <a:prstGeom prst="rect">
            <a:avLst/>
          </a:prstGeom>
          <a:noFill/>
          <a:ln w="9525">
            <a:noFill/>
            <a:miter lim="800000"/>
            <a:headEnd/>
            <a:tailEnd/>
          </a:ln>
        </p:spPr>
      </p:pic>
      <p:pic>
        <p:nvPicPr>
          <p:cNvPr id="3078" name="Picture 36" descr="a06_floppy"/>
          <p:cNvPicPr>
            <a:picLocks noChangeAspect="1" noChangeArrowheads="1"/>
          </p:cNvPicPr>
          <p:nvPr/>
        </p:nvPicPr>
        <p:blipFill>
          <a:blip r:embed="rId4" cstate="print"/>
          <a:srcRect/>
          <a:stretch>
            <a:fillRect/>
          </a:stretch>
        </p:blipFill>
        <p:spPr bwMode="auto">
          <a:xfrm>
            <a:off x="250825" y="836613"/>
            <a:ext cx="1368425" cy="1203325"/>
          </a:xfrm>
          <a:prstGeom prst="rect">
            <a:avLst/>
          </a:prstGeom>
          <a:noFill/>
          <a:ln w="9525">
            <a:noFill/>
            <a:miter lim="800000"/>
            <a:headEnd/>
            <a:tailEnd/>
          </a:ln>
        </p:spPr>
      </p:pic>
      <p:sp>
        <p:nvSpPr>
          <p:cNvPr id="59431" name="Rectangle 39"/>
          <p:cNvSpPr>
            <a:spLocks noChangeArrowheads="1"/>
          </p:cNvSpPr>
          <p:nvPr/>
        </p:nvSpPr>
        <p:spPr bwMode="auto">
          <a:xfrm>
            <a:off x="250825" y="3573463"/>
            <a:ext cx="8642350" cy="20313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defRPr/>
            </a:pPr>
            <a:r>
              <a:rPr lang="ru-RU" dirty="0">
                <a:latin typeface="Times New Roman" pitchFamily="18" charset="0"/>
                <a:cs typeface="Times New Roman" pitchFamily="18" charset="0"/>
              </a:rPr>
              <a:t>    Минимальный адресуемый элемент информации – </a:t>
            </a:r>
            <a:r>
              <a:rPr lang="ru-RU" b="1" dirty="0">
                <a:latin typeface="Times New Roman" pitchFamily="18" charset="0"/>
                <a:cs typeface="Times New Roman" pitchFamily="18" charset="0"/>
              </a:rPr>
              <a:t>кластер</a:t>
            </a:r>
            <a:r>
              <a:rPr lang="ru-RU" dirty="0">
                <a:latin typeface="Times New Roman" pitchFamily="18" charset="0"/>
                <a:cs typeface="Times New Roman" pitchFamily="18" charset="0"/>
              </a:rPr>
              <a:t>, который может включать в себя несколько секторов</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Объем сектора составляет 512 байтов.</a:t>
            </a:r>
          </a:p>
          <a:p>
            <a:pPr>
              <a:spcBef>
                <a:spcPct val="50000"/>
              </a:spcBef>
              <a:defRPr/>
            </a:pPr>
            <a:r>
              <a:rPr lang="ru-RU" dirty="0">
                <a:latin typeface="Times New Roman" pitchFamily="18" charset="0"/>
                <a:cs typeface="Times New Roman" pitchFamily="18" charset="0"/>
              </a:rPr>
              <a:t>     Размер кластера (от 512 байтов до 64 Кбайт) зависит от типа используемой файловой системы.</a:t>
            </a:r>
          </a:p>
          <a:p>
            <a:pPr>
              <a:spcBef>
                <a:spcPct val="50000"/>
              </a:spcBef>
              <a:defRPr/>
            </a:pPr>
            <a:r>
              <a:rPr lang="ru-RU" dirty="0">
                <a:latin typeface="Times New Roman" pitchFamily="18" charset="0"/>
                <a:cs typeface="Times New Roman" pitchFamily="18" charset="0"/>
              </a:rPr>
              <a:t>    Кластеры нумеруются в линейной последовательности ( на магнитных дисках от первого кластера нулевой дорожки до последнего кластера последней дорожки).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0" y="548680"/>
            <a:ext cx="9144000" cy="396875"/>
          </a:xfrm>
          <a:prstGeom prst="rect">
            <a:avLst/>
          </a:prstGeom>
          <a:noFill/>
          <a:ln w="9525" algn="ctr">
            <a:noFill/>
            <a:miter lim="800000"/>
            <a:headEnd/>
            <a:tailEnd/>
          </a:ln>
        </p:spPr>
        <p:txBody>
          <a:bodyPr>
            <a:spAutoFit/>
          </a:bodyPr>
          <a:lstStyle/>
          <a:p>
            <a:pPr algn="ctr"/>
            <a:r>
              <a:rPr lang="ru-RU" sz="2000" b="1" dirty="0">
                <a:latin typeface="Times New Roman" pitchFamily="18" charset="0"/>
                <a:cs typeface="Times New Roman" pitchFamily="18" charset="0"/>
              </a:rPr>
              <a:t>ЛОГИЧЕСКАЯ СТРУКТУРА НОСИТЕЛЯ ИНФОРМАЦИИ</a:t>
            </a:r>
          </a:p>
        </p:txBody>
      </p:sp>
      <p:graphicFrame>
        <p:nvGraphicFramePr>
          <p:cNvPr id="78960" name="Group 112"/>
          <p:cNvGraphicFramePr>
            <a:graphicFrameLocks noGrp="1"/>
          </p:cNvGraphicFramePr>
          <p:nvPr>
            <p:ph/>
          </p:nvPr>
        </p:nvGraphicFramePr>
        <p:xfrm>
          <a:off x="827088" y="3933825"/>
          <a:ext cx="7677150" cy="1498717"/>
        </p:xfrm>
        <a:graphic>
          <a:graphicData uri="http://schemas.openxmlformats.org/drawingml/2006/table">
            <a:tbl>
              <a:tblPr/>
              <a:tblGrid>
                <a:gridCol w="414337">
                  <a:extLst>
                    <a:ext uri="{9D8B030D-6E8A-4147-A177-3AD203B41FA5}">
                      <a16:colId xmlns:a16="http://schemas.microsoft.com/office/drawing/2014/main" val="20000"/>
                    </a:ext>
                  </a:extLst>
                </a:gridCol>
                <a:gridCol w="415925">
                  <a:extLst>
                    <a:ext uri="{9D8B030D-6E8A-4147-A177-3AD203B41FA5}">
                      <a16:colId xmlns:a16="http://schemas.microsoft.com/office/drawing/2014/main" val="20001"/>
                    </a:ext>
                  </a:extLst>
                </a:gridCol>
                <a:gridCol w="414338">
                  <a:extLst>
                    <a:ext uri="{9D8B030D-6E8A-4147-A177-3AD203B41FA5}">
                      <a16:colId xmlns:a16="http://schemas.microsoft.com/office/drawing/2014/main" val="20002"/>
                    </a:ext>
                  </a:extLst>
                </a:gridCol>
                <a:gridCol w="415925">
                  <a:extLst>
                    <a:ext uri="{9D8B030D-6E8A-4147-A177-3AD203B41FA5}">
                      <a16:colId xmlns:a16="http://schemas.microsoft.com/office/drawing/2014/main" val="20003"/>
                    </a:ext>
                  </a:extLst>
                </a:gridCol>
                <a:gridCol w="415925">
                  <a:extLst>
                    <a:ext uri="{9D8B030D-6E8A-4147-A177-3AD203B41FA5}">
                      <a16:colId xmlns:a16="http://schemas.microsoft.com/office/drawing/2014/main" val="20004"/>
                    </a:ext>
                  </a:extLst>
                </a:gridCol>
                <a:gridCol w="414337">
                  <a:extLst>
                    <a:ext uri="{9D8B030D-6E8A-4147-A177-3AD203B41FA5}">
                      <a16:colId xmlns:a16="http://schemas.microsoft.com/office/drawing/2014/main" val="20005"/>
                    </a:ext>
                  </a:extLst>
                </a:gridCol>
                <a:gridCol w="414338">
                  <a:extLst>
                    <a:ext uri="{9D8B030D-6E8A-4147-A177-3AD203B41FA5}">
                      <a16:colId xmlns:a16="http://schemas.microsoft.com/office/drawing/2014/main" val="20006"/>
                    </a:ext>
                  </a:extLst>
                </a:gridCol>
                <a:gridCol w="415925">
                  <a:extLst>
                    <a:ext uri="{9D8B030D-6E8A-4147-A177-3AD203B41FA5}">
                      <a16:colId xmlns:a16="http://schemas.microsoft.com/office/drawing/2014/main" val="20007"/>
                    </a:ext>
                  </a:extLst>
                </a:gridCol>
                <a:gridCol w="482600">
                  <a:extLst>
                    <a:ext uri="{9D8B030D-6E8A-4147-A177-3AD203B41FA5}">
                      <a16:colId xmlns:a16="http://schemas.microsoft.com/office/drawing/2014/main" val="20008"/>
                    </a:ext>
                  </a:extLst>
                </a:gridCol>
                <a:gridCol w="484187">
                  <a:extLst>
                    <a:ext uri="{9D8B030D-6E8A-4147-A177-3AD203B41FA5}">
                      <a16:colId xmlns:a16="http://schemas.microsoft.com/office/drawing/2014/main" val="20009"/>
                    </a:ext>
                  </a:extLst>
                </a:gridCol>
                <a:gridCol w="414338">
                  <a:extLst>
                    <a:ext uri="{9D8B030D-6E8A-4147-A177-3AD203B41FA5}">
                      <a16:colId xmlns:a16="http://schemas.microsoft.com/office/drawing/2014/main" val="20010"/>
                    </a:ext>
                  </a:extLst>
                </a:gridCol>
                <a:gridCol w="415925">
                  <a:extLst>
                    <a:ext uri="{9D8B030D-6E8A-4147-A177-3AD203B41FA5}">
                      <a16:colId xmlns:a16="http://schemas.microsoft.com/office/drawing/2014/main" val="20011"/>
                    </a:ext>
                  </a:extLst>
                </a:gridCol>
                <a:gridCol w="414337">
                  <a:extLst>
                    <a:ext uri="{9D8B030D-6E8A-4147-A177-3AD203B41FA5}">
                      <a16:colId xmlns:a16="http://schemas.microsoft.com/office/drawing/2014/main" val="20012"/>
                    </a:ext>
                  </a:extLst>
                </a:gridCol>
                <a:gridCol w="415925">
                  <a:extLst>
                    <a:ext uri="{9D8B030D-6E8A-4147-A177-3AD203B41FA5}">
                      <a16:colId xmlns:a16="http://schemas.microsoft.com/office/drawing/2014/main" val="20013"/>
                    </a:ext>
                  </a:extLst>
                </a:gridCol>
                <a:gridCol w="415925">
                  <a:extLst>
                    <a:ext uri="{9D8B030D-6E8A-4147-A177-3AD203B41FA5}">
                      <a16:colId xmlns:a16="http://schemas.microsoft.com/office/drawing/2014/main" val="20014"/>
                    </a:ext>
                  </a:extLst>
                </a:gridCol>
                <a:gridCol w="414338">
                  <a:extLst>
                    <a:ext uri="{9D8B030D-6E8A-4147-A177-3AD203B41FA5}">
                      <a16:colId xmlns:a16="http://schemas.microsoft.com/office/drawing/2014/main" val="20015"/>
                    </a:ext>
                  </a:extLst>
                </a:gridCol>
                <a:gridCol w="414337">
                  <a:extLst>
                    <a:ext uri="{9D8B030D-6E8A-4147-A177-3AD203B41FA5}">
                      <a16:colId xmlns:a16="http://schemas.microsoft.com/office/drawing/2014/main" val="20016"/>
                    </a:ext>
                  </a:extLst>
                </a:gridCol>
                <a:gridCol w="484188">
                  <a:extLst>
                    <a:ext uri="{9D8B030D-6E8A-4147-A177-3AD203B41FA5}">
                      <a16:colId xmlns:a16="http://schemas.microsoft.com/office/drawing/2014/main" val="20017"/>
                    </a:ext>
                  </a:extLst>
                </a:gridCol>
              </a:tblGrid>
              <a:tr h="365605">
                <a:tc gridSpan="1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Arial" charset="0"/>
                        </a:rPr>
                        <a:t>№   кластера</a:t>
                      </a:r>
                    </a:p>
                  </a:txBody>
                  <a:tcPr marT="45701" marB="4570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681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1</a:t>
                      </a:r>
                    </a:p>
                  </a:txBody>
                  <a:tcPr marT="45701" marB="45701"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2</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5</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6</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7</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8</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9</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10</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11</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12</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13</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14</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15</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16</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17</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18</a:t>
                      </a:r>
                    </a:p>
                  </a:txBody>
                  <a:tcPr marT="45701" marB="4570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46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19</a:t>
                      </a:r>
                    </a:p>
                  </a:txBody>
                  <a:tcPr marT="45701" marB="45701"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20</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21</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22</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23</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24</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25</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26</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27</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28</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29</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30</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31</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32</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33</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34</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35</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36</a:t>
                      </a:r>
                    </a:p>
                  </a:txBody>
                  <a:tcPr marT="45701" marB="4570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02"/>
                  </a:ext>
                </a:extLst>
              </a:tr>
              <a:tr h="3602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37</a:t>
                      </a:r>
                    </a:p>
                  </a:txBody>
                  <a:tcPr marT="45701" marB="45701"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38</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39</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40</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41</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42</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43</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44</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45</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a:ln>
                            <a:noFill/>
                          </a:ln>
                          <a:solidFill>
                            <a:schemeClr val="tx1"/>
                          </a:solidFill>
                          <a:effectLst/>
                          <a:latin typeface="Arial" charset="0"/>
                        </a:rPr>
                        <a:t>46</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47</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6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48</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6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49</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50</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51</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52</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53</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54</a:t>
                      </a:r>
                    </a:p>
                  </a:txBody>
                  <a:tcPr marT="45701" marB="4570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78952" name="Text Box 104"/>
          <p:cNvSpPr txBox="1">
            <a:spLocks noChangeArrowheads="1"/>
          </p:cNvSpPr>
          <p:nvPr/>
        </p:nvSpPr>
        <p:spPr bwMode="auto">
          <a:xfrm>
            <a:off x="1258888" y="1341438"/>
            <a:ext cx="7056437" cy="175432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defRPr/>
            </a:pPr>
            <a:r>
              <a:rPr lang="ru-RU" dirty="0">
                <a:solidFill>
                  <a:schemeClr val="tx1"/>
                </a:solidFill>
                <a:latin typeface="Times New Roman" pitchFamily="18" charset="0"/>
                <a:cs typeface="Times New Roman" pitchFamily="18" charset="0"/>
              </a:rPr>
              <a:t>При записи файлов будет занято всегда целое количество кластеров, поэтому минимальный размер файла равен размеру одного кластера.</a:t>
            </a:r>
          </a:p>
          <a:p>
            <a:pPr>
              <a:spcBef>
                <a:spcPct val="50000"/>
              </a:spcBef>
              <a:defRPr/>
            </a:pPr>
            <a:r>
              <a:rPr lang="ru-RU" b="1" dirty="0">
                <a:solidFill>
                  <a:schemeClr val="tx1"/>
                </a:solidFill>
                <a:latin typeface="Times New Roman" pitchFamily="18" charset="0"/>
                <a:cs typeface="Times New Roman" pitchFamily="18" charset="0"/>
              </a:rPr>
              <a:t>Файл записывается в произвольные свободные кластеры.</a:t>
            </a:r>
            <a:r>
              <a:rPr lang="ru-RU" dirty="0">
                <a:solidFill>
                  <a:schemeClr val="tx1"/>
                </a:solidFill>
                <a:latin typeface="Times New Roman" pitchFamily="18" charset="0"/>
                <a:cs typeface="Times New Roman" pitchFamily="18" charset="0"/>
              </a:rPr>
              <a:t> </a:t>
            </a:r>
          </a:p>
          <a:p>
            <a:pPr>
              <a:spcBef>
                <a:spcPct val="50000"/>
              </a:spcBef>
              <a:defRPr/>
            </a:pPr>
            <a:r>
              <a:rPr lang="ru-RU" dirty="0">
                <a:solidFill>
                  <a:schemeClr val="tx1"/>
                </a:solidFill>
                <a:latin typeface="Times New Roman" pitchFamily="18" charset="0"/>
                <a:cs typeface="Times New Roman" pitchFamily="18" charset="0"/>
              </a:rPr>
              <a:t>Например, </a:t>
            </a:r>
            <a:r>
              <a:rPr lang="ru-RU" b="1" dirty="0">
                <a:solidFill>
                  <a:schemeClr val="tx1"/>
                </a:solidFill>
                <a:latin typeface="Times New Roman" pitchFamily="18" charset="0"/>
                <a:cs typeface="Times New Roman" pitchFamily="18" charset="0"/>
              </a:rPr>
              <a:t>Файл_1</a:t>
            </a:r>
            <a:r>
              <a:rPr lang="ru-RU" dirty="0">
                <a:solidFill>
                  <a:schemeClr val="tx1"/>
                </a:solidFill>
                <a:latin typeface="Times New Roman" pitchFamily="18" charset="0"/>
                <a:cs typeface="Times New Roman" pitchFamily="18" charset="0"/>
              </a:rPr>
              <a:t> может занимать кластеры </a:t>
            </a:r>
            <a:r>
              <a:rPr lang="ru-RU" b="1" dirty="0">
                <a:solidFill>
                  <a:schemeClr val="tx1"/>
                </a:solidFill>
                <a:latin typeface="Times New Roman" pitchFamily="18" charset="0"/>
                <a:cs typeface="Times New Roman" pitchFamily="18" charset="0"/>
              </a:rPr>
              <a:t>34</a:t>
            </a:r>
            <a:r>
              <a:rPr lang="ru-RU" dirty="0">
                <a:solidFill>
                  <a:schemeClr val="tx1"/>
                </a:solidFill>
                <a:latin typeface="Times New Roman" pitchFamily="18" charset="0"/>
                <a:cs typeface="Times New Roman" pitchFamily="18" charset="0"/>
              </a:rPr>
              <a:t>,  </a:t>
            </a:r>
            <a:r>
              <a:rPr lang="ru-RU" b="1" dirty="0">
                <a:solidFill>
                  <a:schemeClr val="tx1"/>
                </a:solidFill>
                <a:latin typeface="Times New Roman" pitchFamily="18" charset="0"/>
                <a:cs typeface="Times New Roman" pitchFamily="18" charset="0"/>
              </a:rPr>
              <a:t>35</a:t>
            </a:r>
            <a:r>
              <a:rPr lang="ru-RU" dirty="0">
                <a:solidFill>
                  <a:schemeClr val="tx1"/>
                </a:solidFill>
                <a:latin typeface="Times New Roman" pitchFamily="18" charset="0"/>
                <a:cs typeface="Times New Roman" pitchFamily="18" charset="0"/>
              </a:rPr>
              <a:t>,  </a:t>
            </a:r>
            <a:r>
              <a:rPr lang="ru-RU" b="1" dirty="0">
                <a:solidFill>
                  <a:schemeClr val="tx1"/>
                </a:solidFill>
                <a:latin typeface="Times New Roman" pitchFamily="18" charset="0"/>
                <a:cs typeface="Times New Roman" pitchFamily="18" charset="0"/>
              </a:rPr>
              <a:t>47</a:t>
            </a:r>
            <a:r>
              <a:rPr lang="ru-RU" dirty="0">
                <a:solidFill>
                  <a:schemeClr val="tx1"/>
                </a:solidFill>
                <a:latin typeface="Times New Roman" pitchFamily="18" charset="0"/>
                <a:cs typeface="Times New Roman" pitchFamily="18" charset="0"/>
              </a:rPr>
              <a:t>,  </a:t>
            </a:r>
            <a:r>
              <a:rPr lang="ru-RU" b="1" dirty="0">
                <a:solidFill>
                  <a:schemeClr val="tx1"/>
                </a:solidFill>
                <a:latin typeface="Times New Roman" pitchFamily="18" charset="0"/>
                <a:cs typeface="Times New Roman" pitchFamily="18" charset="0"/>
              </a:rPr>
              <a:t>48</a:t>
            </a:r>
            <a:r>
              <a:rPr lang="ru-RU" dirty="0">
                <a:solidFill>
                  <a:schemeClr val="tx1"/>
                </a:solidFill>
                <a:latin typeface="Times New Roman" pitchFamily="18" charset="0"/>
                <a:cs typeface="Times New Roman" pitchFamily="18" charset="0"/>
              </a:rPr>
              <a:t>, а </a:t>
            </a:r>
            <a:r>
              <a:rPr lang="ru-RU" b="1" dirty="0">
                <a:solidFill>
                  <a:schemeClr val="tx1"/>
                </a:solidFill>
                <a:latin typeface="Times New Roman" pitchFamily="18" charset="0"/>
                <a:cs typeface="Times New Roman" pitchFamily="18" charset="0"/>
              </a:rPr>
              <a:t>Файл_2</a:t>
            </a:r>
            <a:r>
              <a:rPr lang="ru-RU" dirty="0">
                <a:solidFill>
                  <a:schemeClr val="tx1"/>
                </a:solidFill>
                <a:latin typeface="Times New Roman" pitchFamily="18" charset="0"/>
                <a:cs typeface="Times New Roman" pitchFamily="18" charset="0"/>
              </a:rPr>
              <a:t>  - кластеры </a:t>
            </a:r>
            <a:r>
              <a:rPr lang="ru-RU" b="1" dirty="0">
                <a:solidFill>
                  <a:schemeClr val="tx1"/>
                </a:solidFill>
                <a:latin typeface="Times New Roman" pitchFamily="18" charset="0"/>
                <a:cs typeface="Times New Roman" pitchFamily="18" charset="0"/>
              </a:rPr>
              <a:t>36</a:t>
            </a:r>
            <a:r>
              <a:rPr lang="ru-RU" dirty="0">
                <a:solidFill>
                  <a:schemeClr val="tx1"/>
                </a:solidFill>
                <a:latin typeface="Times New Roman" pitchFamily="18" charset="0"/>
                <a:cs typeface="Times New Roman" pitchFamily="18" charset="0"/>
              </a:rPr>
              <a:t> и </a:t>
            </a:r>
            <a:r>
              <a:rPr lang="ru-RU" b="1" dirty="0">
                <a:solidFill>
                  <a:schemeClr val="tx1"/>
                </a:solidFill>
                <a:latin typeface="Times New Roman" pitchFamily="18" charset="0"/>
                <a:cs typeface="Times New Roman" pitchFamily="18" charset="0"/>
              </a:rPr>
              <a:t>49</a:t>
            </a:r>
            <a:r>
              <a:rPr lang="ru-RU" dirty="0">
                <a:solidFill>
                  <a:schemeClr val="tx1"/>
                </a:solidFill>
                <a:latin typeface="Times New Roman" pitchFamily="18" charset="0"/>
                <a:cs typeface="Times New Roman" pitchFamily="18"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0" y="0"/>
            <a:ext cx="9144000" cy="396875"/>
          </a:xfrm>
          <a:prstGeom prst="rect">
            <a:avLst/>
          </a:prstGeom>
          <a:noFill/>
          <a:ln w="9525" algn="ctr">
            <a:noFill/>
            <a:miter lim="800000"/>
            <a:headEnd/>
            <a:tailEnd/>
          </a:ln>
        </p:spPr>
        <p:txBody>
          <a:bodyPr>
            <a:spAutoFit/>
          </a:bodyPr>
          <a:lstStyle/>
          <a:p>
            <a:pPr algn="ctr"/>
            <a:r>
              <a:rPr lang="ru-RU" sz="2000" b="1" dirty="0">
                <a:latin typeface="Times New Roman" pitchFamily="18" charset="0"/>
                <a:cs typeface="Times New Roman" pitchFamily="18" charset="0"/>
              </a:rPr>
              <a:t>ТАБЛИЦА РАЗМЕЩЕНИЯ ФАЙЛОВ</a:t>
            </a:r>
          </a:p>
        </p:txBody>
      </p:sp>
      <p:graphicFrame>
        <p:nvGraphicFramePr>
          <p:cNvPr id="88068" name="Group 4"/>
          <p:cNvGraphicFramePr>
            <a:graphicFrameLocks noGrp="1"/>
          </p:cNvGraphicFramePr>
          <p:nvPr>
            <p:ph/>
          </p:nvPr>
        </p:nvGraphicFramePr>
        <p:xfrm>
          <a:off x="684213" y="908050"/>
          <a:ext cx="7775575" cy="1498717"/>
        </p:xfrm>
        <a:graphic>
          <a:graphicData uri="http://schemas.openxmlformats.org/drawingml/2006/table">
            <a:tbl>
              <a:tblPr/>
              <a:tblGrid>
                <a:gridCol w="419100">
                  <a:extLst>
                    <a:ext uri="{9D8B030D-6E8A-4147-A177-3AD203B41FA5}">
                      <a16:colId xmlns:a16="http://schemas.microsoft.com/office/drawing/2014/main" val="20000"/>
                    </a:ext>
                  </a:extLst>
                </a:gridCol>
                <a:gridCol w="422275">
                  <a:extLst>
                    <a:ext uri="{9D8B030D-6E8A-4147-A177-3AD203B41FA5}">
                      <a16:colId xmlns:a16="http://schemas.microsoft.com/office/drawing/2014/main" val="20001"/>
                    </a:ext>
                  </a:extLst>
                </a:gridCol>
                <a:gridCol w="419100">
                  <a:extLst>
                    <a:ext uri="{9D8B030D-6E8A-4147-A177-3AD203B41FA5}">
                      <a16:colId xmlns:a16="http://schemas.microsoft.com/office/drawing/2014/main" val="20002"/>
                    </a:ext>
                  </a:extLst>
                </a:gridCol>
                <a:gridCol w="420687">
                  <a:extLst>
                    <a:ext uri="{9D8B030D-6E8A-4147-A177-3AD203B41FA5}">
                      <a16:colId xmlns:a16="http://schemas.microsoft.com/office/drawing/2014/main" val="20003"/>
                    </a:ext>
                  </a:extLst>
                </a:gridCol>
                <a:gridCol w="422275">
                  <a:extLst>
                    <a:ext uri="{9D8B030D-6E8A-4147-A177-3AD203B41FA5}">
                      <a16:colId xmlns:a16="http://schemas.microsoft.com/office/drawing/2014/main" val="20004"/>
                    </a:ext>
                  </a:extLst>
                </a:gridCol>
                <a:gridCol w="419100">
                  <a:extLst>
                    <a:ext uri="{9D8B030D-6E8A-4147-A177-3AD203B41FA5}">
                      <a16:colId xmlns:a16="http://schemas.microsoft.com/office/drawing/2014/main" val="20005"/>
                    </a:ext>
                  </a:extLst>
                </a:gridCol>
                <a:gridCol w="419100">
                  <a:extLst>
                    <a:ext uri="{9D8B030D-6E8A-4147-A177-3AD203B41FA5}">
                      <a16:colId xmlns:a16="http://schemas.microsoft.com/office/drawing/2014/main" val="20006"/>
                    </a:ext>
                  </a:extLst>
                </a:gridCol>
                <a:gridCol w="422275">
                  <a:extLst>
                    <a:ext uri="{9D8B030D-6E8A-4147-A177-3AD203B41FA5}">
                      <a16:colId xmlns:a16="http://schemas.microsoft.com/office/drawing/2014/main" val="20007"/>
                    </a:ext>
                  </a:extLst>
                </a:gridCol>
                <a:gridCol w="488950">
                  <a:extLst>
                    <a:ext uri="{9D8B030D-6E8A-4147-A177-3AD203B41FA5}">
                      <a16:colId xmlns:a16="http://schemas.microsoft.com/office/drawing/2014/main" val="20008"/>
                    </a:ext>
                  </a:extLst>
                </a:gridCol>
                <a:gridCol w="490538">
                  <a:extLst>
                    <a:ext uri="{9D8B030D-6E8A-4147-A177-3AD203B41FA5}">
                      <a16:colId xmlns:a16="http://schemas.microsoft.com/office/drawing/2014/main" val="20009"/>
                    </a:ext>
                  </a:extLst>
                </a:gridCol>
                <a:gridCol w="419100">
                  <a:extLst>
                    <a:ext uri="{9D8B030D-6E8A-4147-A177-3AD203B41FA5}">
                      <a16:colId xmlns:a16="http://schemas.microsoft.com/office/drawing/2014/main" val="20010"/>
                    </a:ext>
                  </a:extLst>
                </a:gridCol>
                <a:gridCol w="420687">
                  <a:extLst>
                    <a:ext uri="{9D8B030D-6E8A-4147-A177-3AD203B41FA5}">
                      <a16:colId xmlns:a16="http://schemas.microsoft.com/office/drawing/2014/main" val="20011"/>
                    </a:ext>
                  </a:extLst>
                </a:gridCol>
                <a:gridCol w="420688">
                  <a:extLst>
                    <a:ext uri="{9D8B030D-6E8A-4147-A177-3AD203B41FA5}">
                      <a16:colId xmlns:a16="http://schemas.microsoft.com/office/drawing/2014/main" val="20012"/>
                    </a:ext>
                  </a:extLst>
                </a:gridCol>
                <a:gridCol w="420687">
                  <a:extLst>
                    <a:ext uri="{9D8B030D-6E8A-4147-A177-3AD203B41FA5}">
                      <a16:colId xmlns:a16="http://schemas.microsoft.com/office/drawing/2014/main" val="20013"/>
                    </a:ext>
                  </a:extLst>
                </a:gridCol>
                <a:gridCol w="420688">
                  <a:extLst>
                    <a:ext uri="{9D8B030D-6E8A-4147-A177-3AD203B41FA5}">
                      <a16:colId xmlns:a16="http://schemas.microsoft.com/office/drawing/2014/main" val="20014"/>
                    </a:ext>
                  </a:extLst>
                </a:gridCol>
                <a:gridCol w="420687">
                  <a:extLst>
                    <a:ext uri="{9D8B030D-6E8A-4147-A177-3AD203B41FA5}">
                      <a16:colId xmlns:a16="http://schemas.microsoft.com/office/drawing/2014/main" val="20015"/>
                    </a:ext>
                  </a:extLst>
                </a:gridCol>
                <a:gridCol w="419100">
                  <a:extLst>
                    <a:ext uri="{9D8B030D-6E8A-4147-A177-3AD203B41FA5}">
                      <a16:colId xmlns:a16="http://schemas.microsoft.com/office/drawing/2014/main" val="20016"/>
                    </a:ext>
                  </a:extLst>
                </a:gridCol>
                <a:gridCol w="490538">
                  <a:extLst>
                    <a:ext uri="{9D8B030D-6E8A-4147-A177-3AD203B41FA5}">
                      <a16:colId xmlns:a16="http://schemas.microsoft.com/office/drawing/2014/main" val="20017"/>
                    </a:ext>
                  </a:extLst>
                </a:gridCol>
              </a:tblGrid>
              <a:tr h="365605">
                <a:tc gridSpan="1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a:ln>
                            <a:noFill/>
                          </a:ln>
                          <a:solidFill>
                            <a:schemeClr val="tx1"/>
                          </a:solidFill>
                          <a:effectLst/>
                          <a:latin typeface="Arial" charset="0"/>
                        </a:rPr>
                        <a:t>№   кластера</a:t>
                      </a:r>
                    </a:p>
                  </a:txBody>
                  <a:tcPr marT="45701" marB="4570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681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1</a:t>
                      </a:r>
                    </a:p>
                  </a:txBody>
                  <a:tcPr marT="45701" marB="45701"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2</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5</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6</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7</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8</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9</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10</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11</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12</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13</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14</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15</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16</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17</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18</a:t>
                      </a:r>
                    </a:p>
                  </a:txBody>
                  <a:tcPr marT="45701" marB="4570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46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19</a:t>
                      </a:r>
                    </a:p>
                  </a:txBody>
                  <a:tcPr marT="45701" marB="45701"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20</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21</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22</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23</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24</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25</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26</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27</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28</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29</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30</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31</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32</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33</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34</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35</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36</a:t>
                      </a:r>
                    </a:p>
                  </a:txBody>
                  <a:tcPr marT="45701" marB="4570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02"/>
                  </a:ext>
                </a:extLst>
              </a:tr>
              <a:tr h="3602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37</a:t>
                      </a:r>
                    </a:p>
                  </a:txBody>
                  <a:tcPr marT="45701" marB="45701"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38</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39</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40</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41</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42</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43</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44</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45</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46</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47</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6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48</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6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49</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50</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51</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52</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53</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54</a:t>
                      </a:r>
                    </a:p>
                  </a:txBody>
                  <a:tcPr marT="45701" marB="45701"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88151" name="Text Box 87"/>
          <p:cNvSpPr txBox="1">
            <a:spLocks noChangeArrowheads="1"/>
          </p:cNvSpPr>
          <p:nvPr/>
        </p:nvSpPr>
        <p:spPr bwMode="auto">
          <a:xfrm>
            <a:off x="395288" y="2565400"/>
            <a:ext cx="8497887" cy="270351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defRPr/>
            </a:pPr>
            <a:r>
              <a:rPr lang="ru-RU" dirty="0">
                <a:latin typeface="Times New Roman" pitchFamily="18" charset="0"/>
                <a:cs typeface="Times New Roman" pitchFamily="18" charset="0"/>
              </a:rPr>
              <a:t>Полная информация о кластерах, которые занимают файлы, содержится в </a:t>
            </a:r>
            <a:r>
              <a:rPr lang="ru-RU" b="1" dirty="0">
                <a:latin typeface="Times New Roman" pitchFamily="18" charset="0"/>
                <a:cs typeface="Times New Roman" pitchFamily="18" charset="0"/>
              </a:rPr>
              <a:t>таблице размещения файлов </a:t>
            </a:r>
            <a:r>
              <a:rPr lang="en-US" b="1" dirty="0">
                <a:latin typeface="Times New Roman" pitchFamily="18" charset="0"/>
                <a:cs typeface="Times New Roman" pitchFamily="18" charset="0"/>
              </a:rPr>
              <a:t>FAT </a:t>
            </a:r>
            <a:r>
              <a:rPr lang="en-US" dirty="0">
                <a:latin typeface="Times New Roman" pitchFamily="18" charset="0"/>
                <a:cs typeface="Times New Roman" pitchFamily="18" charset="0"/>
              </a:rPr>
              <a:t>(FAT - File Allocation Table)</a:t>
            </a:r>
            <a:r>
              <a:rPr lang="ru-RU" dirty="0">
                <a:latin typeface="Times New Roman" pitchFamily="18" charset="0"/>
                <a:cs typeface="Times New Roman" pitchFamily="18" charset="0"/>
              </a:rPr>
              <a:t>.</a:t>
            </a:r>
          </a:p>
          <a:p>
            <a:pPr>
              <a:spcBef>
                <a:spcPct val="50000"/>
              </a:spcBef>
              <a:defRPr/>
            </a:pPr>
            <a:r>
              <a:rPr lang="ru-RU" dirty="0">
                <a:latin typeface="Times New Roman" pitchFamily="18" charset="0"/>
                <a:cs typeface="Times New Roman" pitchFamily="18" charset="0"/>
              </a:rPr>
              <a:t>Количество ячеек </a:t>
            </a:r>
            <a:r>
              <a:rPr lang="en-US" dirty="0">
                <a:latin typeface="Times New Roman" pitchFamily="18" charset="0"/>
                <a:cs typeface="Times New Roman" pitchFamily="18" charset="0"/>
              </a:rPr>
              <a:t>FAT </a:t>
            </a:r>
            <a:r>
              <a:rPr lang="ru-RU" dirty="0">
                <a:latin typeface="Times New Roman" pitchFamily="18" charset="0"/>
                <a:cs typeface="Times New Roman" pitchFamily="18" charset="0"/>
              </a:rPr>
              <a:t>соответствует количеству кластеров на диске, а значениями ячеек являются цепочки размещения файлов, т.е. последовательности адресов кластеров, в которых хранятся файлы.</a:t>
            </a:r>
            <a:r>
              <a:rPr lang="ru-RU" b="1" dirty="0">
                <a:latin typeface="Times New Roman" pitchFamily="18" charset="0"/>
                <a:cs typeface="Times New Roman" pitchFamily="18" charset="0"/>
              </a:rPr>
              <a:t>.</a:t>
            </a:r>
            <a:r>
              <a:rPr lang="ru-RU" dirty="0">
                <a:latin typeface="Times New Roman" pitchFamily="18" charset="0"/>
                <a:cs typeface="Times New Roman" pitchFamily="18" charset="0"/>
              </a:rPr>
              <a:t> </a:t>
            </a:r>
          </a:p>
          <a:p>
            <a:pPr>
              <a:spcBef>
                <a:spcPct val="50000"/>
              </a:spcBef>
              <a:defRPr/>
            </a:pPr>
            <a:r>
              <a:rPr lang="ru-RU" dirty="0">
                <a:latin typeface="Times New Roman" pitchFamily="18" charset="0"/>
                <a:cs typeface="Times New Roman" pitchFamily="18" charset="0"/>
              </a:rPr>
              <a:t>Например, для файлов</a:t>
            </a:r>
            <a:r>
              <a:rPr lang="ru-RU" dirty="0">
                <a:solidFill>
                  <a:srgbClr val="3333FF"/>
                </a:solidFill>
                <a:latin typeface="Times New Roman" pitchFamily="18" charset="0"/>
                <a:cs typeface="Times New Roman" pitchFamily="18" charset="0"/>
              </a:rPr>
              <a:t> </a:t>
            </a:r>
            <a:r>
              <a:rPr lang="ru-RU" b="1" dirty="0">
                <a:solidFill>
                  <a:srgbClr val="9900CC"/>
                </a:solidFill>
                <a:latin typeface="Times New Roman" pitchFamily="18" charset="0"/>
                <a:cs typeface="Times New Roman" pitchFamily="18" charset="0"/>
              </a:rPr>
              <a:t>Файл_1</a:t>
            </a:r>
            <a:r>
              <a:rPr lang="ru-RU" dirty="0">
                <a:latin typeface="Times New Roman" pitchFamily="18" charset="0"/>
                <a:cs typeface="Times New Roman" pitchFamily="18" charset="0"/>
              </a:rPr>
              <a:t> и </a:t>
            </a:r>
            <a:r>
              <a:rPr lang="ru-RU" b="1" dirty="0">
                <a:solidFill>
                  <a:srgbClr val="FF5050"/>
                </a:solidFill>
                <a:latin typeface="Times New Roman" pitchFamily="18" charset="0"/>
                <a:cs typeface="Times New Roman" pitchFamily="18" charset="0"/>
              </a:rPr>
              <a:t>Файл_2</a:t>
            </a:r>
            <a:r>
              <a:rPr lang="ru-RU" dirty="0">
                <a:solidFill>
                  <a:srgbClr val="9900CC"/>
                </a:solidFill>
                <a:latin typeface="Times New Roman" pitchFamily="18" charset="0"/>
                <a:cs typeface="Times New Roman" pitchFamily="18" charset="0"/>
              </a:rPr>
              <a:t> </a:t>
            </a:r>
            <a:r>
              <a:rPr lang="ru-RU" dirty="0">
                <a:latin typeface="Times New Roman" pitchFamily="18" charset="0"/>
                <a:cs typeface="Times New Roman" pitchFamily="18" charset="0"/>
              </a:rPr>
              <a:t> таблица </a:t>
            </a:r>
            <a:r>
              <a:rPr lang="en-US" dirty="0">
                <a:latin typeface="Times New Roman" pitchFamily="18" charset="0"/>
                <a:cs typeface="Times New Roman" pitchFamily="18" charset="0"/>
              </a:rPr>
              <a:t>FAT </a:t>
            </a:r>
            <a:r>
              <a:rPr lang="ru-RU" dirty="0">
                <a:latin typeface="Times New Roman" pitchFamily="18" charset="0"/>
                <a:cs typeface="Times New Roman" pitchFamily="18" charset="0"/>
              </a:rPr>
              <a:t>с 1-й по 54-ю ячейку принимает вид:</a:t>
            </a:r>
          </a:p>
          <a:p>
            <a:pPr>
              <a:spcBef>
                <a:spcPct val="50000"/>
              </a:spcBef>
              <a:defRPr/>
            </a:pPr>
            <a:endParaRPr lang="ru-RU" dirty="0">
              <a:latin typeface="Times New Roman" pitchFamily="18" charset="0"/>
              <a:cs typeface="Times New Roman" pitchFamily="18" charset="0"/>
            </a:endParaRPr>
          </a:p>
        </p:txBody>
      </p:sp>
      <p:graphicFrame>
        <p:nvGraphicFramePr>
          <p:cNvPr id="88485" name="Group 421"/>
          <p:cNvGraphicFramePr>
            <a:graphicFrameLocks noGrp="1"/>
          </p:cNvGraphicFramePr>
          <p:nvPr/>
        </p:nvGraphicFramePr>
        <p:xfrm>
          <a:off x="684213" y="5229225"/>
          <a:ext cx="7775575" cy="1185929"/>
        </p:xfrm>
        <a:graphic>
          <a:graphicData uri="http://schemas.openxmlformats.org/drawingml/2006/table">
            <a:tbl>
              <a:tblPr/>
              <a:tblGrid>
                <a:gridCol w="431800">
                  <a:extLst>
                    <a:ext uri="{9D8B030D-6E8A-4147-A177-3AD203B41FA5}">
                      <a16:colId xmlns:a16="http://schemas.microsoft.com/office/drawing/2014/main" val="20000"/>
                    </a:ext>
                  </a:extLst>
                </a:gridCol>
                <a:gridCol w="433387">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gridCol w="430213">
                  <a:extLst>
                    <a:ext uri="{9D8B030D-6E8A-4147-A177-3AD203B41FA5}">
                      <a16:colId xmlns:a16="http://schemas.microsoft.com/office/drawing/2014/main" val="20003"/>
                    </a:ext>
                  </a:extLst>
                </a:gridCol>
                <a:gridCol w="433387">
                  <a:extLst>
                    <a:ext uri="{9D8B030D-6E8A-4147-A177-3AD203B41FA5}">
                      <a16:colId xmlns:a16="http://schemas.microsoft.com/office/drawing/2014/main" val="20004"/>
                    </a:ext>
                  </a:extLst>
                </a:gridCol>
                <a:gridCol w="430213">
                  <a:extLst>
                    <a:ext uri="{9D8B030D-6E8A-4147-A177-3AD203B41FA5}">
                      <a16:colId xmlns:a16="http://schemas.microsoft.com/office/drawing/2014/main" val="20005"/>
                    </a:ext>
                  </a:extLst>
                </a:gridCol>
                <a:gridCol w="431800">
                  <a:extLst>
                    <a:ext uri="{9D8B030D-6E8A-4147-A177-3AD203B41FA5}">
                      <a16:colId xmlns:a16="http://schemas.microsoft.com/office/drawing/2014/main" val="20006"/>
                    </a:ext>
                  </a:extLst>
                </a:gridCol>
                <a:gridCol w="433387">
                  <a:extLst>
                    <a:ext uri="{9D8B030D-6E8A-4147-A177-3AD203B41FA5}">
                      <a16:colId xmlns:a16="http://schemas.microsoft.com/office/drawing/2014/main" val="20007"/>
                    </a:ext>
                  </a:extLst>
                </a:gridCol>
                <a:gridCol w="431800">
                  <a:extLst>
                    <a:ext uri="{9D8B030D-6E8A-4147-A177-3AD203B41FA5}">
                      <a16:colId xmlns:a16="http://schemas.microsoft.com/office/drawing/2014/main" val="20008"/>
                    </a:ext>
                  </a:extLst>
                </a:gridCol>
                <a:gridCol w="431800">
                  <a:extLst>
                    <a:ext uri="{9D8B030D-6E8A-4147-A177-3AD203B41FA5}">
                      <a16:colId xmlns:a16="http://schemas.microsoft.com/office/drawing/2014/main" val="20009"/>
                    </a:ext>
                  </a:extLst>
                </a:gridCol>
                <a:gridCol w="433388">
                  <a:extLst>
                    <a:ext uri="{9D8B030D-6E8A-4147-A177-3AD203B41FA5}">
                      <a16:colId xmlns:a16="http://schemas.microsoft.com/office/drawing/2014/main" val="20010"/>
                    </a:ext>
                  </a:extLst>
                </a:gridCol>
                <a:gridCol w="431800">
                  <a:extLst>
                    <a:ext uri="{9D8B030D-6E8A-4147-A177-3AD203B41FA5}">
                      <a16:colId xmlns:a16="http://schemas.microsoft.com/office/drawing/2014/main" val="20011"/>
                    </a:ext>
                  </a:extLst>
                </a:gridCol>
                <a:gridCol w="430212">
                  <a:extLst>
                    <a:ext uri="{9D8B030D-6E8A-4147-A177-3AD203B41FA5}">
                      <a16:colId xmlns:a16="http://schemas.microsoft.com/office/drawing/2014/main" val="20012"/>
                    </a:ext>
                  </a:extLst>
                </a:gridCol>
                <a:gridCol w="433388">
                  <a:extLst>
                    <a:ext uri="{9D8B030D-6E8A-4147-A177-3AD203B41FA5}">
                      <a16:colId xmlns:a16="http://schemas.microsoft.com/office/drawing/2014/main" val="20013"/>
                    </a:ext>
                  </a:extLst>
                </a:gridCol>
                <a:gridCol w="430212">
                  <a:extLst>
                    <a:ext uri="{9D8B030D-6E8A-4147-A177-3AD203B41FA5}">
                      <a16:colId xmlns:a16="http://schemas.microsoft.com/office/drawing/2014/main" val="20014"/>
                    </a:ext>
                  </a:extLst>
                </a:gridCol>
                <a:gridCol w="431800">
                  <a:extLst>
                    <a:ext uri="{9D8B030D-6E8A-4147-A177-3AD203B41FA5}">
                      <a16:colId xmlns:a16="http://schemas.microsoft.com/office/drawing/2014/main" val="20015"/>
                    </a:ext>
                  </a:extLst>
                </a:gridCol>
                <a:gridCol w="433388">
                  <a:extLst>
                    <a:ext uri="{9D8B030D-6E8A-4147-A177-3AD203B41FA5}">
                      <a16:colId xmlns:a16="http://schemas.microsoft.com/office/drawing/2014/main" val="20016"/>
                    </a:ext>
                  </a:extLst>
                </a:gridCol>
                <a:gridCol w="431800">
                  <a:extLst>
                    <a:ext uri="{9D8B030D-6E8A-4147-A177-3AD203B41FA5}">
                      <a16:colId xmlns:a16="http://schemas.microsoft.com/office/drawing/2014/main" val="20017"/>
                    </a:ext>
                  </a:extLst>
                </a:gridCol>
              </a:tblGrid>
              <a:tr h="4316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18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35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47</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49</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01"/>
                  </a:ext>
                </a:extLst>
              </a:tr>
              <a:tr h="3351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48</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6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К</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66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Arial" charset="0"/>
                        </a:rPr>
                        <a:t>К</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88486" name="Text Box 422"/>
          <p:cNvSpPr txBox="1">
            <a:spLocks noChangeArrowheads="1"/>
          </p:cNvSpPr>
          <p:nvPr/>
        </p:nvSpPr>
        <p:spPr bwMode="auto">
          <a:xfrm>
            <a:off x="684213" y="620713"/>
            <a:ext cx="7704137" cy="3048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defRPr/>
            </a:pPr>
            <a:r>
              <a:rPr lang="ru-RU" sz="1400" i="1" dirty="0"/>
              <a:t>Логическая структура носителя информации</a:t>
            </a:r>
          </a:p>
        </p:txBody>
      </p:sp>
      <p:sp>
        <p:nvSpPr>
          <p:cNvPr id="5283" name="Text Box 423"/>
          <p:cNvSpPr txBox="1">
            <a:spLocks noChangeArrowheads="1"/>
          </p:cNvSpPr>
          <p:nvPr/>
        </p:nvSpPr>
        <p:spPr bwMode="auto">
          <a:xfrm>
            <a:off x="611188" y="4941888"/>
            <a:ext cx="7704137" cy="304800"/>
          </a:xfrm>
          <a:prstGeom prst="rect">
            <a:avLst/>
          </a:prstGeom>
          <a:noFill/>
          <a:ln w="9525">
            <a:noFill/>
            <a:miter lim="800000"/>
            <a:headEnd/>
            <a:tailEnd/>
          </a:ln>
        </p:spPr>
        <p:txBody>
          <a:bodyPr>
            <a:spAutoFit/>
          </a:bodyPr>
          <a:lstStyle/>
          <a:p>
            <a:pPr>
              <a:spcBef>
                <a:spcPct val="50000"/>
              </a:spcBef>
            </a:pPr>
            <a:r>
              <a:rPr lang="ru-RU" sz="1400" i="1"/>
              <a:t>Фрагмент </a:t>
            </a:r>
            <a:r>
              <a:rPr lang="en-US" sz="1400" i="1"/>
              <a:t>FAT</a:t>
            </a:r>
            <a:endParaRPr lang="ru-RU" sz="1400" i="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0" y="0"/>
            <a:ext cx="9144000" cy="396875"/>
          </a:xfrm>
          <a:prstGeom prst="rect">
            <a:avLst/>
          </a:prstGeom>
          <a:noFill/>
          <a:ln w="9525" algn="ctr">
            <a:noFill/>
            <a:miter lim="800000"/>
            <a:headEnd/>
            <a:tailEnd/>
          </a:ln>
        </p:spPr>
        <p:txBody>
          <a:bodyPr>
            <a:spAutoFit/>
          </a:bodyPr>
          <a:lstStyle/>
          <a:p>
            <a:pPr algn="ctr"/>
            <a:r>
              <a:rPr lang="ru-RU" sz="2000" b="1" dirty="0">
                <a:latin typeface="Times New Roman" pitchFamily="18" charset="0"/>
                <a:cs typeface="Times New Roman" pitchFamily="18" charset="0"/>
              </a:rPr>
              <a:t>ТАБЛИЦА РАЗМЕЩЕНИЯ ФАЙЛОВ</a:t>
            </a:r>
          </a:p>
        </p:txBody>
      </p:sp>
      <p:sp>
        <p:nvSpPr>
          <p:cNvPr id="93270" name="Text Box 86"/>
          <p:cNvSpPr txBox="1">
            <a:spLocks noChangeArrowheads="1"/>
          </p:cNvSpPr>
          <p:nvPr/>
        </p:nvSpPr>
        <p:spPr bwMode="auto">
          <a:xfrm>
            <a:off x="179389" y="692150"/>
            <a:ext cx="8713092" cy="267765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defRPr/>
            </a:pPr>
            <a:r>
              <a:rPr lang="ru-RU" b="1" dirty="0">
                <a:solidFill>
                  <a:schemeClr val="tx1"/>
                </a:solidFill>
                <a:latin typeface="Times New Roman" pitchFamily="18" charset="0"/>
                <a:cs typeface="Times New Roman" pitchFamily="18" charset="0"/>
              </a:rPr>
              <a:t>    </a:t>
            </a:r>
            <a:r>
              <a:rPr lang="en-US" sz="2400" b="1" dirty="0">
                <a:solidFill>
                  <a:schemeClr val="tx1"/>
                </a:solidFill>
                <a:latin typeface="Times New Roman" pitchFamily="18" charset="0"/>
                <a:cs typeface="Times New Roman" pitchFamily="18" charset="0"/>
              </a:rPr>
              <a:t>FAT12</a:t>
            </a:r>
            <a:r>
              <a:rPr lang="ru-RU" sz="2400" b="1" dirty="0">
                <a:solidFill>
                  <a:schemeClr val="tx1"/>
                </a:solidFill>
                <a:latin typeface="Times New Roman" pitchFamily="18" charset="0"/>
                <a:cs typeface="Times New Roman" pitchFamily="18" charset="0"/>
              </a:rPr>
              <a:t>.</a:t>
            </a:r>
            <a:r>
              <a:rPr lang="ru-RU" b="1" dirty="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Файловая система для ОС </a:t>
            </a:r>
            <a:r>
              <a:rPr lang="en-US" dirty="0">
                <a:solidFill>
                  <a:schemeClr val="tx1"/>
                </a:solidFill>
                <a:latin typeface="Times New Roman" pitchFamily="18" charset="0"/>
                <a:cs typeface="Times New Roman" pitchFamily="18" charset="0"/>
              </a:rPr>
              <a:t>Windows.</a:t>
            </a:r>
          </a:p>
          <a:p>
            <a:pPr>
              <a:spcBef>
                <a:spcPct val="50000"/>
              </a:spcBef>
              <a:defRPr/>
            </a:pPr>
            <a:r>
              <a:rPr lang="ru-RU" dirty="0">
                <a:solidFill>
                  <a:schemeClr val="tx1"/>
                </a:solidFill>
                <a:latin typeface="Times New Roman" pitchFamily="18" charset="0"/>
                <a:cs typeface="Times New Roman" pitchFamily="18" charset="0"/>
              </a:rPr>
              <a:t>    Выделяет 12 битов для хранения адреса кластера, соответственно, она может адресовать 2</a:t>
            </a:r>
            <a:r>
              <a:rPr lang="ru-RU" baseline="30000" dirty="0">
                <a:solidFill>
                  <a:schemeClr val="tx1"/>
                </a:solidFill>
                <a:latin typeface="Times New Roman" pitchFamily="18" charset="0"/>
                <a:cs typeface="Times New Roman" pitchFamily="18" charset="0"/>
              </a:rPr>
              <a:t>12</a:t>
            </a:r>
            <a:r>
              <a:rPr lang="ru-RU" dirty="0">
                <a:solidFill>
                  <a:schemeClr val="tx1"/>
                </a:solidFill>
                <a:latin typeface="Times New Roman" pitchFamily="18" charset="0"/>
                <a:cs typeface="Times New Roman" pitchFamily="18" charset="0"/>
              </a:rPr>
              <a:t> = 4096 кластеров.</a:t>
            </a:r>
          </a:p>
          <a:p>
            <a:pPr>
              <a:spcBef>
                <a:spcPct val="50000"/>
              </a:spcBef>
              <a:defRPr/>
            </a:pPr>
            <a:r>
              <a:rPr lang="ru-RU" dirty="0">
                <a:solidFill>
                  <a:schemeClr val="tx1"/>
                </a:solidFill>
                <a:latin typeface="Times New Roman" pitchFamily="18" charset="0"/>
                <a:cs typeface="Times New Roman" pitchFamily="18" charset="0"/>
              </a:rPr>
              <a:t>    Объем кластера по умолчанию равен размеру одного сектора (512 байтов), и поэтому </a:t>
            </a:r>
            <a:r>
              <a:rPr lang="en-US" dirty="0">
                <a:solidFill>
                  <a:schemeClr val="tx1"/>
                </a:solidFill>
                <a:latin typeface="Times New Roman" pitchFamily="18" charset="0"/>
                <a:cs typeface="Times New Roman" pitchFamily="18" charset="0"/>
              </a:rPr>
              <a:t>FAT12 </a:t>
            </a:r>
            <a:r>
              <a:rPr lang="ru-RU" dirty="0">
                <a:solidFill>
                  <a:schemeClr val="tx1"/>
                </a:solidFill>
                <a:latin typeface="Times New Roman" pitchFamily="18" charset="0"/>
                <a:cs typeface="Times New Roman" pitchFamily="18" charset="0"/>
              </a:rPr>
              <a:t>не может использоваться для носителей информации объемом более:</a:t>
            </a:r>
          </a:p>
          <a:p>
            <a:pPr algn="ctr">
              <a:spcBef>
                <a:spcPct val="50000"/>
              </a:spcBef>
              <a:defRPr/>
            </a:pPr>
            <a:r>
              <a:rPr lang="ru-RU" b="1" dirty="0">
                <a:solidFill>
                  <a:schemeClr val="tx1"/>
                </a:solidFill>
                <a:latin typeface="Times New Roman" pitchFamily="18" charset="0"/>
                <a:cs typeface="Times New Roman" pitchFamily="18" charset="0"/>
              </a:rPr>
              <a:t>512 байт </a:t>
            </a:r>
            <a:r>
              <a:rPr lang="en-US" b="1" dirty="0">
                <a:solidFill>
                  <a:schemeClr val="tx1"/>
                </a:solidFill>
                <a:latin typeface="Times New Roman" pitchFamily="18" charset="0"/>
                <a:cs typeface="Times New Roman" pitchFamily="18" charset="0"/>
              </a:rPr>
              <a:t>×</a:t>
            </a:r>
            <a:r>
              <a:rPr lang="ru-RU" b="1" dirty="0">
                <a:solidFill>
                  <a:schemeClr val="tx1"/>
                </a:solidFill>
                <a:latin typeface="Times New Roman" pitchFamily="18" charset="0"/>
                <a:cs typeface="Times New Roman" pitchFamily="18" charset="0"/>
              </a:rPr>
              <a:t> 4096 = 2 097 152 байт = 2048 Кбайт = 2 Мбайт.</a:t>
            </a:r>
            <a:endParaRPr lang="en-US" b="1" dirty="0">
              <a:solidFill>
                <a:schemeClr val="tx1"/>
              </a:solidFill>
              <a:latin typeface="Times New Roman" pitchFamily="18" charset="0"/>
              <a:cs typeface="Times New Roman" pitchFamily="18" charset="0"/>
            </a:endParaRPr>
          </a:p>
          <a:p>
            <a:pPr>
              <a:spcBef>
                <a:spcPct val="50000"/>
              </a:spcBef>
              <a:defRPr/>
            </a:pPr>
            <a:r>
              <a:rPr lang="en-US" dirty="0">
                <a:solidFill>
                  <a:schemeClr val="tx1"/>
                </a:solidFill>
                <a:latin typeface="Times New Roman" pitchFamily="18" charset="0"/>
                <a:cs typeface="Times New Roman" pitchFamily="18" charset="0"/>
              </a:rPr>
              <a:t>FAT12 </a:t>
            </a:r>
            <a:r>
              <a:rPr lang="ru-RU" dirty="0">
                <a:solidFill>
                  <a:schemeClr val="tx1"/>
                </a:solidFill>
                <a:latin typeface="Times New Roman" pitchFamily="18" charset="0"/>
                <a:cs typeface="Times New Roman" pitchFamily="18" charset="0"/>
              </a:rPr>
              <a:t>используется для дискет.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8" name="Rectangle 8"/>
          <p:cNvSpPr>
            <a:spLocks noGrp="1" noChangeArrowheads="1"/>
          </p:cNvSpPr>
          <p:nvPr>
            <p:ph type="body" sz="half" idx="1"/>
          </p:nvPr>
        </p:nvSpPr>
        <p:spPr>
          <a:xfrm>
            <a:off x="1187624" y="980728"/>
            <a:ext cx="7416824" cy="1944216"/>
          </a:xfrm>
        </p:spPr>
        <p:txBody>
          <a:bodyPr>
            <a:normAutofit/>
          </a:bodyPr>
          <a:lstStyle/>
          <a:p>
            <a:pPr>
              <a:buFont typeface="Wingdings" pitchFamily="2" charset="2"/>
              <a:buNone/>
            </a:pPr>
            <a:r>
              <a:rPr lang="ru-RU" dirty="0">
                <a:latin typeface="Times New Roman" pitchFamily="18" charset="0"/>
                <a:cs typeface="Times New Roman" pitchFamily="18" charset="0"/>
              </a:rPr>
              <a:t>		Носитель –это материальная среда, используемая для записи и хранение информации.</a:t>
            </a:r>
          </a:p>
          <a:p>
            <a:pPr>
              <a:buFont typeface="Wingdings" pitchFamily="2" charset="2"/>
              <a:buNone/>
            </a:pPr>
            <a:endParaRPr lang="ru-RU" dirty="0">
              <a:latin typeface="Times New Roman" pitchFamily="18" charset="0"/>
              <a:cs typeface="Times New Roman" pitchFamily="18" charset="0"/>
            </a:endParaRPr>
          </a:p>
        </p:txBody>
      </p:sp>
      <p:pic>
        <p:nvPicPr>
          <p:cNvPr id="87056" name="Picture 16" descr="index"/>
          <p:cNvPicPr>
            <a:picLocks noGrp="1" noChangeAspect="1" noChangeArrowheads="1"/>
          </p:cNvPicPr>
          <p:nvPr>
            <p:ph sz="half" idx="2"/>
          </p:nvPr>
        </p:nvPicPr>
        <p:blipFill>
          <a:blip r:embed="rId2" cstate="print"/>
          <a:stretch>
            <a:fillRect/>
          </a:stretch>
        </p:blipFill>
        <p:spPr>
          <a:xfrm>
            <a:off x="5715000" y="2286000"/>
            <a:ext cx="3124200" cy="3124200"/>
          </a:xfrm>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0" y="0"/>
            <a:ext cx="9144000" cy="396875"/>
          </a:xfrm>
          <a:prstGeom prst="rect">
            <a:avLst/>
          </a:prstGeom>
          <a:noFill/>
          <a:ln w="9525" algn="ctr">
            <a:noFill/>
            <a:miter lim="800000"/>
            <a:headEnd/>
            <a:tailEnd/>
          </a:ln>
        </p:spPr>
        <p:txBody>
          <a:bodyPr>
            <a:spAutoFit/>
          </a:bodyPr>
          <a:lstStyle/>
          <a:p>
            <a:pPr algn="ctr"/>
            <a:r>
              <a:rPr lang="ru-RU" sz="2000" b="1" dirty="0">
                <a:latin typeface="Times New Roman" pitchFamily="18" charset="0"/>
                <a:cs typeface="Times New Roman" pitchFamily="18" charset="0"/>
              </a:rPr>
              <a:t>ТАБЛИЦА РАЗМЕЩЕНИЯ ФАЙЛОВ</a:t>
            </a:r>
          </a:p>
        </p:txBody>
      </p:sp>
      <p:sp>
        <p:nvSpPr>
          <p:cNvPr id="94212" name="Text Box 4"/>
          <p:cNvSpPr txBox="1">
            <a:spLocks noChangeArrowheads="1"/>
          </p:cNvSpPr>
          <p:nvPr/>
        </p:nvSpPr>
        <p:spPr bwMode="auto">
          <a:xfrm>
            <a:off x="179388" y="692150"/>
            <a:ext cx="8713787" cy="35083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defRPr/>
            </a:pPr>
            <a:r>
              <a:rPr lang="ru-RU" b="1" dirty="0">
                <a:solidFill>
                  <a:schemeClr val="tx1"/>
                </a:solidFill>
                <a:latin typeface="Times New Roman" pitchFamily="18" charset="0"/>
                <a:cs typeface="Times New Roman" pitchFamily="18" charset="0"/>
              </a:rPr>
              <a:t>    </a:t>
            </a:r>
            <a:r>
              <a:rPr lang="en-US" sz="2400" b="1" dirty="0">
                <a:solidFill>
                  <a:schemeClr val="tx1"/>
                </a:solidFill>
                <a:latin typeface="Times New Roman" pitchFamily="18" charset="0"/>
                <a:cs typeface="Times New Roman" pitchFamily="18" charset="0"/>
              </a:rPr>
              <a:t>FAT1</a:t>
            </a:r>
            <a:r>
              <a:rPr lang="ru-RU" sz="2400" b="1" dirty="0">
                <a:solidFill>
                  <a:schemeClr val="tx1"/>
                </a:solidFill>
                <a:latin typeface="Times New Roman" pitchFamily="18" charset="0"/>
                <a:cs typeface="Times New Roman" pitchFamily="18" charset="0"/>
              </a:rPr>
              <a:t>6.</a:t>
            </a:r>
            <a:r>
              <a:rPr lang="ru-RU" b="1" dirty="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Файловая система для ОС </a:t>
            </a:r>
            <a:r>
              <a:rPr lang="en-US" dirty="0">
                <a:solidFill>
                  <a:schemeClr val="tx1"/>
                </a:solidFill>
                <a:latin typeface="Times New Roman" pitchFamily="18" charset="0"/>
                <a:cs typeface="Times New Roman" pitchFamily="18" charset="0"/>
              </a:rPr>
              <a:t>Windows.</a:t>
            </a:r>
          </a:p>
          <a:p>
            <a:pPr>
              <a:spcBef>
                <a:spcPct val="50000"/>
              </a:spcBef>
              <a:defRPr/>
            </a:pPr>
            <a:r>
              <a:rPr lang="ru-RU" dirty="0">
                <a:solidFill>
                  <a:schemeClr val="tx1"/>
                </a:solidFill>
                <a:latin typeface="Times New Roman" pitchFamily="18" charset="0"/>
                <a:cs typeface="Times New Roman" pitchFamily="18" charset="0"/>
              </a:rPr>
              <a:t>    Выделяет 16 битов для хранения адреса кластера, соответственно, она может адресовать 2</a:t>
            </a:r>
            <a:r>
              <a:rPr lang="ru-RU" baseline="30000" dirty="0">
                <a:solidFill>
                  <a:schemeClr val="tx1"/>
                </a:solidFill>
                <a:latin typeface="Times New Roman" pitchFamily="18" charset="0"/>
                <a:cs typeface="Times New Roman" pitchFamily="18" charset="0"/>
              </a:rPr>
              <a:t>16</a:t>
            </a:r>
            <a:r>
              <a:rPr lang="ru-RU" dirty="0">
                <a:solidFill>
                  <a:schemeClr val="tx1"/>
                </a:solidFill>
                <a:latin typeface="Times New Roman" pitchFamily="18" charset="0"/>
                <a:cs typeface="Times New Roman" pitchFamily="18" charset="0"/>
              </a:rPr>
              <a:t> = 65 536 кластеров.</a:t>
            </a:r>
          </a:p>
          <a:p>
            <a:pPr>
              <a:spcBef>
                <a:spcPct val="50000"/>
              </a:spcBef>
              <a:defRPr/>
            </a:pPr>
            <a:r>
              <a:rPr lang="ru-RU" dirty="0">
                <a:solidFill>
                  <a:schemeClr val="tx1"/>
                </a:solidFill>
                <a:latin typeface="Times New Roman" pitchFamily="18" charset="0"/>
                <a:cs typeface="Times New Roman" pitchFamily="18" charset="0"/>
              </a:rPr>
              <a:t>    Объем кластера не может быть более 128 секторов (64 Кбайт), и поэтому </a:t>
            </a:r>
            <a:r>
              <a:rPr lang="en-US" dirty="0">
                <a:solidFill>
                  <a:schemeClr val="tx1"/>
                </a:solidFill>
                <a:latin typeface="Times New Roman" pitchFamily="18" charset="0"/>
                <a:cs typeface="Times New Roman" pitchFamily="18" charset="0"/>
              </a:rPr>
              <a:t>FAT1</a:t>
            </a:r>
            <a:r>
              <a:rPr lang="ru-RU" dirty="0">
                <a:solidFill>
                  <a:schemeClr val="tx1"/>
                </a:solidFill>
                <a:latin typeface="Times New Roman" pitchFamily="18" charset="0"/>
                <a:cs typeface="Times New Roman" pitchFamily="18" charset="0"/>
              </a:rPr>
              <a:t>6</a:t>
            </a:r>
            <a:r>
              <a:rPr lang="en-US" dirty="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не может использоваться для носителей информации объемом более:</a:t>
            </a:r>
          </a:p>
          <a:p>
            <a:pPr algn="ctr">
              <a:spcBef>
                <a:spcPct val="50000"/>
              </a:spcBef>
              <a:defRPr/>
            </a:pPr>
            <a:r>
              <a:rPr lang="ru-RU" b="1" dirty="0">
                <a:solidFill>
                  <a:schemeClr val="tx1"/>
                </a:solidFill>
                <a:latin typeface="Times New Roman" pitchFamily="18" charset="0"/>
                <a:cs typeface="Times New Roman" pitchFamily="18" charset="0"/>
              </a:rPr>
              <a:t>64 Кбайт </a:t>
            </a:r>
            <a:r>
              <a:rPr lang="en-US" b="1" dirty="0">
                <a:solidFill>
                  <a:schemeClr val="tx1"/>
                </a:solidFill>
                <a:latin typeface="Times New Roman" pitchFamily="18" charset="0"/>
                <a:cs typeface="Times New Roman" pitchFamily="18" charset="0"/>
              </a:rPr>
              <a:t>×</a:t>
            </a:r>
            <a:r>
              <a:rPr lang="ru-RU" b="1" dirty="0">
                <a:solidFill>
                  <a:schemeClr val="tx1"/>
                </a:solidFill>
                <a:latin typeface="Times New Roman" pitchFamily="18" charset="0"/>
                <a:cs typeface="Times New Roman" pitchFamily="18" charset="0"/>
              </a:rPr>
              <a:t> 65 536 = 4 194 304 Кбайт = 4096 Мбайт = 4 Гбайт.</a:t>
            </a:r>
            <a:endParaRPr lang="en-US" b="1" dirty="0">
              <a:solidFill>
                <a:schemeClr val="tx1"/>
              </a:solidFill>
              <a:latin typeface="Times New Roman" pitchFamily="18" charset="0"/>
              <a:cs typeface="Times New Roman" pitchFamily="18" charset="0"/>
            </a:endParaRPr>
          </a:p>
          <a:p>
            <a:pPr>
              <a:spcBef>
                <a:spcPct val="50000"/>
              </a:spcBef>
              <a:defRPr/>
            </a:pPr>
            <a:r>
              <a:rPr lang="en-US" dirty="0">
                <a:solidFill>
                  <a:schemeClr val="tx1"/>
                </a:solidFill>
                <a:latin typeface="Times New Roman" pitchFamily="18" charset="0"/>
                <a:cs typeface="Times New Roman" pitchFamily="18" charset="0"/>
              </a:rPr>
              <a:t>FAT1</a:t>
            </a:r>
            <a:r>
              <a:rPr lang="ru-RU" dirty="0">
                <a:solidFill>
                  <a:schemeClr val="tx1"/>
                </a:solidFill>
                <a:latin typeface="Times New Roman" pitchFamily="18" charset="0"/>
                <a:cs typeface="Times New Roman" pitchFamily="18" charset="0"/>
              </a:rPr>
              <a:t>6</a:t>
            </a:r>
            <a:r>
              <a:rPr lang="en-US" dirty="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используется для флэш-памяти.</a:t>
            </a:r>
          </a:p>
          <a:p>
            <a:pPr>
              <a:spcBef>
                <a:spcPct val="50000"/>
              </a:spcBef>
              <a:defRPr/>
            </a:pPr>
            <a:endParaRPr lang="ru-RU" dirty="0">
              <a:solidFill>
                <a:schemeClr val="tx1"/>
              </a:solidFill>
              <a:latin typeface="Times New Roman" pitchFamily="18" charset="0"/>
              <a:cs typeface="Times New Roman" pitchFamily="18" charset="0"/>
            </a:endParaRPr>
          </a:p>
          <a:p>
            <a:pPr>
              <a:spcBef>
                <a:spcPct val="50000"/>
              </a:spcBef>
              <a:defRPr/>
            </a:pPr>
            <a:r>
              <a:rPr lang="ru-RU" dirty="0">
                <a:solidFill>
                  <a:schemeClr val="tx1"/>
                </a:solidFill>
                <a:latin typeface="Times New Roman" pitchFamily="18" charset="0"/>
                <a:cs typeface="Times New Roman" pitchFamily="18" charset="0"/>
              </a:rPr>
              <a:t>В настоящее время не используется.</a:t>
            </a:r>
          </a:p>
        </p:txBody>
      </p:sp>
      <p:pic>
        <p:nvPicPr>
          <p:cNvPr id="7172" name="Picture 6" descr="805009_298470"/>
          <p:cNvPicPr>
            <a:picLocks noChangeAspect="1" noChangeArrowheads="1"/>
          </p:cNvPicPr>
          <p:nvPr/>
        </p:nvPicPr>
        <p:blipFill>
          <a:blip r:embed="rId2" cstate="print"/>
          <a:srcRect/>
          <a:stretch>
            <a:fillRect/>
          </a:stretch>
        </p:blipFill>
        <p:spPr bwMode="auto">
          <a:xfrm>
            <a:off x="1571625" y="4429125"/>
            <a:ext cx="6173788" cy="2168525"/>
          </a:xfrm>
          <a:prstGeom prst="rect">
            <a:avLst/>
          </a:prstGeom>
          <a:noFill/>
          <a:ln w="9525">
            <a:noFill/>
            <a:miter lim="800000"/>
            <a:headEnd/>
            <a:tailEnd/>
          </a:ln>
        </p:spPr>
      </p:pic>
      <p:pic>
        <p:nvPicPr>
          <p:cNvPr id="7173" name="Picture 8" descr="CACL6FS1"/>
          <p:cNvPicPr>
            <a:picLocks noChangeAspect="1" noChangeArrowheads="1"/>
          </p:cNvPicPr>
          <p:nvPr/>
        </p:nvPicPr>
        <p:blipFill>
          <a:blip r:embed="rId3" cstate="print"/>
          <a:srcRect/>
          <a:stretch>
            <a:fillRect/>
          </a:stretch>
        </p:blipFill>
        <p:spPr bwMode="auto">
          <a:xfrm>
            <a:off x="5580063" y="620713"/>
            <a:ext cx="935037" cy="63658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0" y="0"/>
            <a:ext cx="9144000" cy="396875"/>
          </a:xfrm>
          <a:prstGeom prst="rect">
            <a:avLst/>
          </a:prstGeom>
          <a:noFill/>
          <a:ln w="9525" algn="ctr">
            <a:noFill/>
            <a:miter lim="800000"/>
            <a:headEnd/>
            <a:tailEnd/>
          </a:ln>
        </p:spPr>
        <p:txBody>
          <a:bodyPr>
            <a:spAutoFit/>
          </a:bodyPr>
          <a:lstStyle/>
          <a:p>
            <a:pPr algn="ctr"/>
            <a:r>
              <a:rPr lang="ru-RU" sz="2000" b="1" dirty="0">
                <a:latin typeface="Times New Roman" pitchFamily="18" charset="0"/>
                <a:cs typeface="Times New Roman" pitchFamily="18" charset="0"/>
              </a:rPr>
              <a:t>ТАБЛИЦА РАЗМЕЩЕНИЯ ФАЙЛОВ</a:t>
            </a:r>
          </a:p>
        </p:txBody>
      </p:sp>
      <p:sp>
        <p:nvSpPr>
          <p:cNvPr id="96260" name="Text Box 4"/>
          <p:cNvSpPr txBox="1">
            <a:spLocks noChangeArrowheads="1"/>
          </p:cNvSpPr>
          <p:nvPr/>
        </p:nvSpPr>
        <p:spPr bwMode="auto">
          <a:xfrm>
            <a:off x="179388" y="692150"/>
            <a:ext cx="8713787" cy="267765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defRPr/>
            </a:pPr>
            <a:r>
              <a:rPr lang="ru-RU" b="1" dirty="0">
                <a:solidFill>
                  <a:schemeClr val="tx1"/>
                </a:solidFill>
                <a:latin typeface="Times New Roman" pitchFamily="18" charset="0"/>
                <a:cs typeface="Times New Roman" pitchFamily="18" charset="0"/>
              </a:rPr>
              <a:t>    </a:t>
            </a:r>
            <a:r>
              <a:rPr lang="en-US" sz="2400" b="1" dirty="0">
                <a:solidFill>
                  <a:schemeClr val="tx1"/>
                </a:solidFill>
                <a:latin typeface="Times New Roman" pitchFamily="18" charset="0"/>
                <a:cs typeface="Times New Roman" pitchFamily="18" charset="0"/>
              </a:rPr>
              <a:t>FAT</a:t>
            </a:r>
            <a:r>
              <a:rPr lang="ru-RU" sz="2400" b="1" dirty="0">
                <a:solidFill>
                  <a:schemeClr val="tx1"/>
                </a:solidFill>
                <a:latin typeface="Times New Roman" pitchFamily="18" charset="0"/>
                <a:cs typeface="Times New Roman" pitchFamily="18" charset="0"/>
              </a:rPr>
              <a:t>32.</a:t>
            </a:r>
            <a:r>
              <a:rPr lang="ru-RU" b="1" dirty="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Файловая система для </a:t>
            </a:r>
            <a:r>
              <a:rPr lang="en-US" dirty="0">
                <a:solidFill>
                  <a:schemeClr val="tx1"/>
                </a:solidFill>
                <a:latin typeface="Times New Roman" pitchFamily="18" charset="0"/>
                <a:cs typeface="Times New Roman" pitchFamily="18" charset="0"/>
              </a:rPr>
              <a:t>OC</a:t>
            </a:r>
            <a:r>
              <a:rPr lang="ru-RU" dirty="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Windows.</a:t>
            </a:r>
          </a:p>
          <a:p>
            <a:pPr>
              <a:spcBef>
                <a:spcPct val="50000"/>
              </a:spcBef>
              <a:defRPr/>
            </a:pPr>
            <a:r>
              <a:rPr lang="ru-RU" dirty="0">
                <a:solidFill>
                  <a:schemeClr val="tx1"/>
                </a:solidFill>
                <a:latin typeface="Times New Roman" pitchFamily="18" charset="0"/>
                <a:cs typeface="Times New Roman" pitchFamily="18" charset="0"/>
              </a:rPr>
              <a:t>    Выделяет 32 бита для хранения адреса кластера, соответственно, она может адресовать 2</a:t>
            </a:r>
            <a:r>
              <a:rPr lang="ru-RU" baseline="30000" dirty="0">
                <a:solidFill>
                  <a:schemeClr val="tx1"/>
                </a:solidFill>
                <a:latin typeface="Times New Roman" pitchFamily="18" charset="0"/>
                <a:cs typeface="Times New Roman" pitchFamily="18" charset="0"/>
              </a:rPr>
              <a:t>32</a:t>
            </a:r>
            <a:r>
              <a:rPr lang="ru-RU" dirty="0">
                <a:solidFill>
                  <a:schemeClr val="tx1"/>
                </a:solidFill>
                <a:latin typeface="Times New Roman" pitchFamily="18" charset="0"/>
                <a:cs typeface="Times New Roman" pitchFamily="18" charset="0"/>
              </a:rPr>
              <a:t> = 4 294 967 296 кластеров.</a:t>
            </a:r>
          </a:p>
          <a:p>
            <a:pPr>
              <a:spcBef>
                <a:spcPct val="50000"/>
              </a:spcBef>
              <a:defRPr/>
            </a:pPr>
            <a:r>
              <a:rPr lang="ru-RU" dirty="0">
                <a:solidFill>
                  <a:schemeClr val="tx1"/>
                </a:solidFill>
                <a:latin typeface="Times New Roman" pitchFamily="18" charset="0"/>
                <a:cs typeface="Times New Roman" pitchFamily="18" charset="0"/>
              </a:rPr>
              <a:t>    Объем кластера по умолчанию составляет 8 секторов (4 Кбайт), и поэтому </a:t>
            </a:r>
            <a:r>
              <a:rPr lang="en-US" dirty="0">
                <a:solidFill>
                  <a:schemeClr val="tx1"/>
                </a:solidFill>
                <a:latin typeface="Times New Roman" pitchFamily="18" charset="0"/>
                <a:cs typeface="Times New Roman" pitchFamily="18" charset="0"/>
              </a:rPr>
              <a:t>FAT</a:t>
            </a:r>
            <a:r>
              <a:rPr lang="ru-RU" dirty="0">
                <a:solidFill>
                  <a:schemeClr val="tx1"/>
                </a:solidFill>
                <a:latin typeface="Times New Roman" pitchFamily="18" charset="0"/>
                <a:cs typeface="Times New Roman" pitchFamily="18" charset="0"/>
              </a:rPr>
              <a:t>32</a:t>
            </a:r>
            <a:r>
              <a:rPr lang="en-US" dirty="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не может использоваться для носителей информации объемом более:</a:t>
            </a:r>
          </a:p>
          <a:p>
            <a:pPr algn="ctr">
              <a:spcBef>
                <a:spcPct val="50000"/>
              </a:spcBef>
              <a:defRPr/>
            </a:pPr>
            <a:r>
              <a:rPr lang="ru-RU" b="1" dirty="0">
                <a:solidFill>
                  <a:schemeClr val="tx1"/>
                </a:solidFill>
                <a:latin typeface="Times New Roman" pitchFamily="18" charset="0"/>
                <a:cs typeface="Times New Roman" pitchFamily="18" charset="0"/>
              </a:rPr>
              <a:t>4 Кбайт </a:t>
            </a:r>
            <a:r>
              <a:rPr lang="en-US" b="1" dirty="0">
                <a:solidFill>
                  <a:schemeClr val="tx1"/>
                </a:solidFill>
                <a:latin typeface="Times New Roman" pitchFamily="18" charset="0"/>
                <a:cs typeface="Times New Roman" pitchFamily="18" charset="0"/>
              </a:rPr>
              <a:t>×</a:t>
            </a:r>
            <a:r>
              <a:rPr lang="ru-RU" b="1" dirty="0">
                <a:solidFill>
                  <a:schemeClr val="tx1"/>
                </a:solidFill>
                <a:latin typeface="Times New Roman" pitchFamily="18" charset="0"/>
                <a:cs typeface="Times New Roman" pitchFamily="18" charset="0"/>
              </a:rPr>
              <a:t> 4 294 967 296</a:t>
            </a:r>
            <a:r>
              <a:rPr lang="ru-RU" dirty="0">
                <a:solidFill>
                  <a:schemeClr val="tx1"/>
                </a:solidFill>
                <a:latin typeface="Times New Roman" pitchFamily="18" charset="0"/>
                <a:cs typeface="Times New Roman" pitchFamily="18" charset="0"/>
              </a:rPr>
              <a:t> </a:t>
            </a:r>
            <a:r>
              <a:rPr lang="ru-RU" b="1" dirty="0">
                <a:solidFill>
                  <a:schemeClr val="tx1"/>
                </a:solidFill>
                <a:latin typeface="Times New Roman" pitchFamily="18" charset="0"/>
                <a:cs typeface="Times New Roman" pitchFamily="18" charset="0"/>
              </a:rPr>
              <a:t>= 17 179 869 184 Кбайт = 16 384 Гбайт = 16 Тбайт.</a:t>
            </a:r>
            <a:endParaRPr lang="en-US" b="1" dirty="0">
              <a:solidFill>
                <a:schemeClr val="tx1"/>
              </a:solidFill>
              <a:latin typeface="Times New Roman" pitchFamily="18" charset="0"/>
              <a:cs typeface="Times New Roman" pitchFamily="18" charset="0"/>
            </a:endParaRPr>
          </a:p>
          <a:p>
            <a:pPr>
              <a:spcBef>
                <a:spcPct val="50000"/>
              </a:spcBef>
              <a:defRPr/>
            </a:pPr>
            <a:r>
              <a:rPr lang="en-US" dirty="0">
                <a:solidFill>
                  <a:schemeClr val="tx1"/>
                </a:solidFill>
                <a:latin typeface="Times New Roman" pitchFamily="18" charset="0"/>
                <a:cs typeface="Times New Roman" pitchFamily="18" charset="0"/>
              </a:rPr>
              <a:t>FAT</a:t>
            </a:r>
            <a:r>
              <a:rPr lang="ru-RU" dirty="0">
                <a:solidFill>
                  <a:schemeClr val="tx1"/>
                </a:solidFill>
                <a:latin typeface="Times New Roman" pitchFamily="18" charset="0"/>
                <a:cs typeface="Times New Roman" pitchFamily="18" charset="0"/>
              </a:rPr>
              <a:t>32</a:t>
            </a:r>
            <a:r>
              <a:rPr lang="en-US" dirty="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используется для жестких дисков самого большого объема.</a:t>
            </a:r>
          </a:p>
        </p:txBody>
      </p:sp>
      <p:pic>
        <p:nvPicPr>
          <p:cNvPr id="8196" name="Picture 7" descr="32563_2"/>
          <p:cNvPicPr>
            <a:picLocks noChangeAspect="1" noChangeArrowheads="1"/>
          </p:cNvPicPr>
          <p:nvPr/>
        </p:nvPicPr>
        <p:blipFill>
          <a:blip r:embed="rId2" cstate="print"/>
          <a:srcRect/>
          <a:stretch>
            <a:fillRect/>
          </a:stretch>
        </p:blipFill>
        <p:spPr bwMode="auto">
          <a:xfrm>
            <a:off x="1643063" y="4237038"/>
            <a:ext cx="5545137" cy="2620962"/>
          </a:xfrm>
          <a:prstGeom prst="rect">
            <a:avLst/>
          </a:prstGeom>
          <a:noFill/>
          <a:ln w="9525">
            <a:noFill/>
            <a:miter lim="800000"/>
            <a:headEnd/>
            <a:tailEnd/>
          </a:ln>
        </p:spPr>
      </p:pic>
      <p:pic>
        <p:nvPicPr>
          <p:cNvPr id="8197" name="Picture 8" descr="CACL6FS1"/>
          <p:cNvPicPr>
            <a:picLocks noChangeAspect="1" noChangeArrowheads="1"/>
          </p:cNvPicPr>
          <p:nvPr/>
        </p:nvPicPr>
        <p:blipFill>
          <a:blip r:embed="rId3" cstate="print"/>
          <a:srcRect/>
          <a:stretch>
            <a:fillRect/>
          </a:stretch>
        </p:blipFill>
        <p:spPr bwMode="auto">
          <a:xfrm>
            <a:off x="5651500" y="620713"/>
            <a:ext cx="935038" cy="63658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0" y="0"/>
            <a:ext cx="9144000" cy="396875"/>
          </a:xfrm>
          <a:prstGeom prst="rect">
            <a:avLst/>
          </a:prstGeom>
          <a:noFill/>
          <a:ln w="9525" algn="ctr">
            <a:noFill/>
            <a:miter lim="800000"/>
            <a:headEnd/>
            <a:tailEnd/>
          </a:ln>
        </p:spPr>
        <p:txBody>
          <a:bodyPr>
            <a:spAutoFit/>
          </a:bodyPr>
          <a:lstStyle/>
          <a:p>
            <a:pPr algn="ctr"/>
            <a:r>
              <a:rPr lang="ru-RU" sz="2000" b="1" dirty="0">
                <a:latin typeface="Times New Roman" pitchFamily="18" charset="0"/>
                <a:cs typeface="Times New Roman" pitchFamily="18" charset="0"/>
              </a:rPr>
              <a:t>ТАБЛИЦА РАЗМЕЩЕНИЯ ФАЙЛОВ</a:t>
            </a:r>
          </a:p>
        </p:txBody>
      </p:sp>
      <p:sp>
        <p:nvSpPr>
          <p:cNvPr id="95236" name="Text Box 4"/>
          <p:cNvSpPr txBox="1">
            <a:spLocks noChangeArrowheads="1"/>
          </p:cNvSpPr>
          <p:nvPr/>
        </p:nvSpPr>
        <p:spPr bwMode="auto">
          <a:xfrm>
            <a:off x="179388" y="692150"/>
            <a:ext cx="7416800" cy="517064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spcBef>
                <a:spcPct val="20000"/>
              </a:spcBef>
              <a:defRPr/>
            </a:pPr>
            <a:r>
              <a:rPr lang="ru-RU" b="1" dirty="0">
                <a:solidFill>
                  <a:schemeClr val="tx1"/>
                </a:solidFill>
                <a:latin typeface="Times New Roman" pitchFamily="18" charset="0"/>
                <a:cs typeface="Times New Roman" pitchFamily="18" charset="0"/>
              </a:rPr>
              <a:t>    </a:t>
            </a:r>
            <a:r>
              <a:rPr lang="en-US" sz="2400" b="1" dirty="0">
                <a:solidFill>
                  <a:schemeClr val="tx1"/>
                </a:solidFill>
                <a:latin typeface="Times New Roman" pitchFamily="18" charset="0"/>
                <a:cs typeface="Times New Roman" pitchFamily="18" charset="0"/>
              </a:rPr>
              <a:t>NTFS</a:t>
            </a:r>
            <a:r>
              <a:rPr lang="ru-RU" sz="2400" b="1" dirty="0">
                <a:solidFill>
                  <a:schemeClr val="tx1"/>
                </a:solidFill>
                <a:latin typeface="Times New Roman" pitchFamily="18" charset="0"/>
                <a:cs typeface="Times New Roman" pitchFamily="18" charset="0"/>
              </a:rPr>
              <a:t>.</a:t>
            </a:r>
            <a:r>
              <a:rPr lang="ru-RU" b="1" dirty="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Файловая система для ОС </a:t>
            </a:r>
            <a:r>
              <a:rPr lang="en-US" dirty="0">
                <a:solidFill>
                  <a:schemeClr val="tx1"/>
                </a:solidFill>
                <a:latin typeface="Times New Roman" pitchFamily="18" charset="0"/>
                <a:cs typeface="Times New Roman" pitchFamily="18" charset="0"/>
              </a:rPr>
              <a:t>Windows.</a:t>
            </a:r>
          </a:p>
          <a:p>
            <a:pPr>
              <a:spcBef>
                <a:spcPct val="20000"/>
              </a:spcBef>
              <a:defRPr/>
            </a:pPr>
            <a:r>
              <a:rPr lang="ru-RU" dirty="0">
                <a:solidFill>
                  <a:schemeClr val="tx1"/>
                </a:solidFill>
                <a:latin typeface="Times New Roman" pitchFamily="18" charset="0"/>
                <a:cs typeface="Times New Roman" pitchFamily="18" charset="0"/>
              </a:rPr>
              <a:t>    Позволяет устанавливать различный объем кластера (от 512 байтов до 64 Кбайт, по умолчанию 4 Кбайт).</a:t>
            </a:r>
          </a:p>
          <a:p>
            <a:pPr>
              <a:spcBef>
                <a:spcPct val="20000"/>
              </a:spcBef>
              <a:defRPr/>
            </a:pPr>
            <a:r>
              <a:rPr lang="ru-RU" dirty="0">
                <a:solidFill>
                  <a:schemeClr val="tx1"/>
                </a:solidFill>
                <a:latin typeface="Times New Roman" pitchFamily="18" charset="0"/>
                <a:cs typeface="Times New Roman" pitchFamily="18" charset="0"/>
              </a:rPr>
              <a:t>    Использует систему журналирования для повышения надежности файловой системы. Журналируемая файловая система сохраняет список изменений, которые она будет проводить с файловой системой, перед фактической записью изменений.</a:t>
            </a:r>
          </a:p>
          <a:p>
            <a:pPr>
              <a:spcBef>
                <a:spcPct val="20000"/>
              </a:spcBef>
              <a:defRPr/>
            </a:pPr>
            <a:r>
              <a:rPr lang="ru-RU" dirty="0">
                <a:solidFill>
                  <a:schemeClr val="tx1"/>
                </a:solidFill>
                <a:latin typeface="Times New Roman" pitchFamily="18" charset="0"/>
                <a:cs typeface="Times New Roman" pitchFamily="18" charset="0"/>
              </a:rPr>
              <a:t>    </a:t>
            </a:r>
            <a:r>
              <a:rPr lang="en-US" b="1" dirty="0">
                <a:solidFill>
                  <a:schemeClr val="tx1"/>
                </a:solidFill>
                <a:latin typeface="Times New Roman" pitchFamily="18" charset="0"/>
                <a:cs typeface="Times New Roman" pitchFamily="18" charset="0"/>
              </a:rPr>
              <a:t>NTFS </a:t>
            </a:r>
            <a:r>
              <a:rPr lang="ru-RU" b="1" dirty="0">
                <a:solidFill>
                  <a:schemeClr val="tx1"/>
                </a:solidFill>
                <a:latin typeface="Times New Roman" pitchFamily="18" charset="0"/>
                <a:cs typeface="Times New Roman" pitchFamily="18" charset="0"/>
              </a:rPr>
              <a:t>по сравнению с </a:t>
            </a:r>
            <a:r>
              <a:rPr lang="en-US" b="1" dirty="0">
                <a:solidFill>
                  <a:schemeClr val="tx1"/>
                </a:solidFill>
                <a:latin typeface="Times New Roman" pitchFamily="18" charset="0"/>
                <a:cs typeface="Times New Roman" pitchFamily="18" charset="0"/>
              </a:rPr>
              <a:t>FAT32</a:t>
            </a:r>
            <a:r>
              <a:rPr lang="ru-RU" b="1" dirty="0">
                <a:solidFill>
                  <a:schemeClr val="tx1"/>
                </a:solidFill>
                <a:latin typeface="Times New Roman" pitchFamily="18" charset="0"/>
                <a:cs typeface="Times New Roman" pitchFamily="18" charset="0"/>
              </a:rPr>
              <a:t> увеличивает надежность и эффективность использования дискового пространства.</a:t>
            </a:r>
          </a:p>
          <a:p>
            <a:pPr>
              <a:spcBef>
                <a:spcPct val="20000"/>
              </a:spcBef>
              <a:defRPr/>
            </a:pPr>
            <a:endParaRPr lang="ru-RU" dirty="0">
              <a:solidFill>
                <a:schemeClr val="tx1"/>
              </a:solidFill>
              <a:latin typeface="Times New Roman" pitchFamily="18" charset="0"/>
              <a:cs typeface="Times New Roman" pitchFamily="18" charset="0"/>
            </a:endParaRPr>
          </a:p>
          <a:p>
            <a:pPr>
              <a:spcBef>
                <a:spcPct val="20000"/>
              </a:spcBef>
              <a:defRPr/>
            </a:pPr>
            <a:r>
              <a:rPr lang="ru-RU" dirty="0">
                <a:solidFill>
                  <a:schemeClr val="tx1"/>
                </a:solidFill>
                <a:latin typeface="Times New Roman" pitchFamily="18" charset="0"/>
                <a:cs typeface="Times New Roman" pitchFamily="18" charset="0"/>
              </a:rPr>
              <a:t>    </a:t>
            </a:r>
            <a:r>
              <a:rPr lang="en-US" sz="2400" b="1" dirty="0">
                <a:solidFill>
                  <a:schemeClr val="tx1"/>
                </a:solidFill>
                <a:latin typeface="Times New Roman" pitchFamily="18" charset="0"/>
                <a:cs typeface="Times New Roman" pitchFamily="18" charset="0"/>
              </a:rPr>
              <a:t>ext3 </a:t>
            </a:r>
            <a:r>
              <a:rPr lang="ru-RU" dirty="0">
                <a:solidFill>
                  <a:schemeClr val="tx1"/>
                </a:solidFill>
                <a:latin typeface="Times New Roman" pitchFamily="18" charset="0"/>
                <a:cs typeface="Times New Roman" pitchFamily="18" charset="0"/>
              </a:rPr>
              <a:t>и</a:t>
            </a:r>
            <a:r>
              <a:rPr lang="ru-RU"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ReiserFS</a:t>
            </a:r>
            <a:r>
              <a:rPr lang="ru-RU" sz="2400" b="1" dirty="0">
                <a:solidFill>
                  <a:schemeClr val="tx1"/>
                </a:solidFill>
                <a:latin typeface="Times New Roman" pitchFamily="18" charset="0"/>
                <a:cs typeface="Times New Roman" pitchFamily="18" charset="0"/>
              </a:rPr>
              <a:t>.</a:t>
            </a:r>
            <a:r>
              <a:rPr lang="ru-RU" b="1" dirty="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Журналируемые файловые системы для ОС </a:t>
            </a:r>
            <a:r>
              <a:rPr lang="en-US" dirty="0">
                <a:solidFill>
                  <a:schemeClr val="tx1"/>
                </a:solidFill>
                <a:latin typeface="Times New Roman" pitchFamily="18" charset="0"/>
                <a:cs typeface="Times New Roman" pitchFamily="18" charset="0"/>
              </a:rPr>
              <a:t>Unix.</a:t>
            </a:r>
            <a:endParaRPr lang="ru-RU" dirty="0">
              <a:solidFill>
                <a:schemeClr val="tx1"/>
              </a:solidFill>
              <a:latin typeface="Times New Roman" pitchFamily="18" charset="0"/>
              <a:cs typeface="Times New Roman" pitchFamily="18" charset="0"/>
            </a:endParaRPr>
          </a:p>
          <a:p>
            <a:pPr>
              <a:spcBef>
                <a:spcPct val="20000"/>
              </a:spcBef>
              <a:defRPr/>
            </a:pPr>
            <a:r>
              <a:rPr lang="ru-RU" dirty="0">
                <a:solidFill>
                  <a:schemeClr val="tx1"/>
                </a:solidFill>
                <a:latin typeface="Times New Roman" pitchFamily="18" charset="0"/>
                <a:cs typeface="Times New Roman" pitchFamily="18" charset="0"/>
              </a:rPr>
              <a:t>    Блок (кластер) </a:t>
            </a:r>
            <a:r>
              <a:rPr lang="en-US" b="1" dirty="0">
                <a:solidFill>
                  <a:schemeClr val="tx1"/>
                </a:solidFill>
                <a:latin typeface="Times New Roman" pitchFamily="18" charset="0"/>
                <a:cs typeface="Times New Roman" pitchFamily="18" charset="0"/>
              </a:rPr>
              <a:t>ext3</a:t>
            </a:r>
            <a:r>
              <a:rPr lang="ru-RU" dirty="0">
                <a:solidFill>
                  <a:schemeClr val="tx1"/>
                </a:solidFill>
                <a:latin typeface="Times New Roman" pitchFamily="18" charset="0"/>
                <a:cs typeface="Times New Roman" pitchFamily="18" charset="0"/>
              </a:rPr>
              <a:t> может иметь размер от 1 до 8 Кбайт.</a:t>
            </a:r>
          </a:p>
          <a:p>
            <a:pPr>
              <a:spcBef>
                <a:spcPct val="20000"/>
              </a:spcBef>
              <a:defRPr/>
            </a:pPr>
            <a:r>
              <a:rPr lang="ru-RU" dirty="0">
                <a:solidFill>
                  <a:schemeClr val="tx1"/>
                </a:solidFill>
                <a:latin typeface="Times New Roman" pitchFamily="18" charset="0"/>
                <a:cs typeface="Times New Roman" pitchFamily="18" charset="0"/>
              </a:rPr>
              <a:t>    В </a:t>
            </a:r>
            <a:r>
              <a:rPr lang="en-US" b="1" dirty="0" err="1">
                <a:solidFill>
                  <a:schemeClr val="tx1"/>
                </a:solidFill>
                <a:latin typeface="Times New Roman" pitchFamily="18" charset="0"/>
                <a:cs typeface="Times New Roman" pitchFamily="18" charset="0"/>
              </a:rPr>
              <a:t>ReiserFS</a:t>
            </a:r>
            <a:r>
              <a:rPr lang="ru-RU" b="1" dirty="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в одном блоке могут быть размещены данные нескольких файлов. Максимальны размер файловой системы </a:t>
            </a:r>
            <a:r>
              <a:rPr lang="en-US" b="1" dirty="0" err="1">
                <a:solidFill>
                  <a:schemeClr val="tx1"/>
                </a:solidFill>
                <a:latin typeface="Times New Roman" pitchFamily="18" charset="0"/>
                <a:cs typeface="Times New Roman" pitchFamily="18" charset="0"/>
              </a:rPr>
              <a:t>ReiserFS</a:t>
            </a:r>
            <a:r>
              <a:rPr lang="ru-RU" b="1" dirty="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составляет 16 Тбайт.</a:t>
            </a:r>
          </a:p>
          <a:p>
            <a:pPr>
              <a:spcBef>
                <a:spcPct val="20000"/>
              </a:spcBef>
              <a:defRPr/>
            </a:pPr>
            <a:r>
              <a:rPr lang="ru-RU" dirty="0">
                <a:solidFill>
                  <a:schemeClr val="tx1"/>
                </a:solidFill>
                <a:latin typeface="Times New Roman" pitchFamily="18" charset="0"/>
                <a:cs typeface="Times New Roman" pitchFamily="18" charset="0"/>
              </a:rPr>
              <a:t>    </a:t>
            </a:r>
          </a:p>
        </p:txBody>
      </p:sp>
      <p:pic>
        <p:nvPicPr>
          <p:cNvPr id="9220" name="Picture 6" descr="CACL6FS1"/>
          <p:cNvPicPr>
            <a:picLocks noChangeAspect="1" noChangeArrowheads="1"/>
          </p:cNvPicPr>
          <p:nvPr/>
        </p:nvPicPr>
        <p:blipFill>
          <a:blip r:embed="rId2" cstate="print"/>
          <a:srcRect/>
          <a:stretch>
            <a:fillRect/>
          </a:stretch>
        </p:blipFill>
        <p:spPr bwMode="auto">
          <a:xfrm>
            <a:off x="7451725" y="836613"/>
            <a:ext cx="1441450" cy="981075"/>
          </a:xfrm>
          <a:prstGeom prst="rect">
            <a:avLst/>
          </a:prstGeom>
          <a:noFill/>
          <a:ln w="9525">
            <a:noFill/>
            <a:miter lim="800000"/>
            <a:headEnd/>
            <a:tailEnd/>
          </a:ln>
        </p:spPr>
      </p:pic>
      <p:pic>
        <p:nvPicPr>
          <p:cNvPr id="9221" name="Picture 7" descr="images"/>
          <p:cNvPicPr>
            <a:picLocks noChangeAspect="1" noChangeArrowheads="1"/>
          </p:cNvPicPr>
          <p:nvPr/>
        </p:nvPicPr>
        <p:blipFill>
          <a:blip r:embed="rId3" cstate="print"/>
          <a:srcRect/>
          <a:stretch>
            <a:fillRect/>
          </a:stretch>
        </p:blipFill>
        <p:spPr bwMode="auto">
          <a:xfrm>
            <a:off x="7596188" y="4149725"/>
            <a:ext cx="1103312" cy="13684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0" y="0"/>
            <a:ext cx="9144000" cy="396875"/>
          </a:xfrm>
          <a:prstGeom prst="rect">
            <a:avLst/>
          </a:prstGeom>
          <a:noFill/>
          <a:ln w="9525" algn="ctr">
            <a:noFill/>
            <a:miter lim="800000"/>
            <a:headEnd/>
            <a:tailEnd/>
          </a:ln>
        </p:spPr>
        <p:txBody>
          <a:bodyPr>
            <a:spAutoFit/>
          </a:bodyPr>
          <a:lstStyle/>
          <a:p>
            <a:pPr algn="ctr"/>
            <a:r>
              <a:rPr lang="ru-RU" sz="2000" b="1" dirty="0">
                <a:latin typeface="Times New Roman" pitchFamily="18" charset="0"/>
                <a:cs typeface="Times New Roman" pitchFamily="18" charset="0"/>
              </a:rPr>
              <a:t>ТАБЛИЦА РАЗМЕЩЕНИЯ ФАЙЛОВ</a:t>
            </a:r>
          </a:p>
        </p:txBody>
      </p:sp>
      <p:sp>
        <p:nvSpPr>
          <p:cNvPr id="97284" name="Text Box 4"/>
          <p:cNvSpPr txBox="1">
            <a:spLocks noChangeArrowheads="1"/>
          </p:cNvSpPr>
          <p:nvPr/>
        </p:nvSpPr>
        <p:spPr bwMode="auto">
          <a:xfrm>
            <a:off x="179388" y="692150"/>
            <a:ext cx="7129462" cy="5262979"/>
          </a:xfrm>
          <a:prstGeom prst="rect">
            <a:avLst/>
          </a:prstGeom>
          <a:solidFill>
            <a:schemeClr val="tx2">
              <a:lumMod val="20000"/>
              <a:lumOff val="80000"/>
            </a:schemeClr>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20000"/>
              </a:spcBef>
              <a:defRPr/>
            </a:pPr>
            <a:r>
              <a:rPr lang="en-US" sz="2400" b="1" dirty="0">
                <a:solidFill>
                  <a:srgbClr val="000000"/>
                </a:solidFill>
                <a:latin typeface="Times New Roman" pitchFamily="18" charset="0"/>
                <a:cs typeface="Times New Roman" pitchFamily="18" charset="0"/>
              </a:rPr>
              <a:t>    </a:t>
            </a:r>
            <a:r>
              <a:rPr lang="ru-RU" sz="2400" b="1" dirty="0">
                <a:solidFill>
                  <a:srgbClr val="000000"/>
                </a:solidFill>
                <a:latin typeface="Times New Roman" pitchFamily="18" charset="0"/>
                <a:cs typeface="Times New Roman" pitchFamily="18" charset="0"/>
              </a:rPr>
              <a:t>Н</a:t>
            </a:r>
            <a:r>
              <a:rPr lang="en-US" sz="2400" b="1" dirty="0">
                <a:solidFill>
                  <a:srgbClr val="000000"/>
                </a:solidFill>
                <a:latin typeface="Times New Roman" pitchFamily="18" charset="0"/>
                <a:cs typeface="Times New Roman" pitchFamily="18" charset="0"/>
              </a:rPr>
              <a:t>FS</a:t>
            </a:r>
            <a:r>
              <a:rPr lang="ru-RU" sz="2400" b="1" dirty="0">
                <a:solidFill>
                  <a:srgbClr val="000000"/>
                </a:solidFill>
                <a:latin typeface="Times New Roman" pitchFamily="18" charset="0"/>
                <a:cs typeface="Times New Roman" pitchFamily="18" charset="0"/>
              </a:rPr>
              <a:t>. </a:t>
            </a:r>
            <a:r>
              <a:rPr lang="ru-RU" sz="2400" dirty="0">
                <a:solidFill>
                  <a:srgbClr val="000000"/>
                </a:solidFill>
                <a:latin typeface="Times New Roman" pitchFamily="18" charset="0"/>
                <a:cs typeface="Times New Roman" pitchFamily="18" charset="0"/>
              </a:rPr>
              <a:t>Иерархическая журналируемая файловая система для </a:t>
            </a:r>
            <a:r>
              <a:rPr lang="en-US" sz="2400" dirty="0">
                <a:solidFill>
                  <a:srgbClr val="000000"/>
                </a:solidFill>
                <a:latin typeface="Times New Roman" pitchFamily="18" charset="0"/>
                <a:cs typeface="Times New Roman" pitchFamily="18" charset="0"/>
              </a:rPr>
              <a:t>Mac OS.</a:t>
            </a:r>
          </a:p>
          <a:p>
            <a:pPr>
              <a:spcBef>
                <a:spcPct val="20000"/>
              </a:spcBef>
              <a:defRPr/>
            </a:pPr>
            <a:r>
              <a:rPr lang="ru-RU" sz="2400" dirty="0">
                <a:solidFill>
                  <a:srgbClr val="000000"/>
                </a:solidFill>
                <a:latin typeface="Times New Roman" pitchFamily="18" charset="0"/>
                <a:cs typeface="Times New Roman" pitchFamily="18" charset="0"/>
              </a:rPr>
              <a:t>        </a:t>
            </a:r>
            <a:endParaRPr lang="en-US" sz="2400" dirty="0">
              <a:solidFill>
                <a:srgbClr val="000000"/>
              </a:solidFill>
              <a:latin typeface="Times New Roman" pitchFamily="18" charset="0"/>
              <a:cs typeface="Times New Roman" pitchFamily="18" charset="0"/>
            </a:endParaRPr>
          </a:p>
          <a:p>
            <a:pPr>
              <a:spcBef>
                <a:spcPct val="20000"/>
              </a:spcBef>
              <a:defRPr/>
            </a:pPr>
            <a:r>
              <a:rPr lang="en-US" sz="2400" b="1" dirty="0">
                <a:solidFill>
                  <a:srgbClr val="000000"/>
                </a:solidFill>
                <a:latin typeface="Times New Roman" pitchFamily="18" charset="0"/>
                <a:cs typeface="Times New Roman" pitchFamily="18" charset="0"/>
              </a:rPr>
              <a:t>    CDFS</a:t>
            </a:r>
            <a:r>
              <a:rPr lang="ru-RU" sz="2400" b="1" dirty="0">
                <a:solidFill>
                  <a:srgbClr val="000000"/>
                </a:solidFill>
                <a:latin typeface="Times New Roman" pitchFamily="18" charset="0"/>
                <a:cs typeface="Times New Roman" pitchFamily="18" charset="0"/>
              </a:rPr>
              <a:t>. </a:t>
            </a:r>
            <a:r>
              <a:rPr lang="ru-RU" sz="2400" dirty="0">
                <a:solidFill>
                  <a:srgbClr val="000000"/>
                </a:solidFill>
                <a:latin typeface="Times New Roman" pitchFamily="18" charset="0"/>
                <a:cs typeface="Times New Roman" pitchFamily="18" charset="0"/>
              </a:rPr>
              <a:t>Файловая система для работы с оптическими </a:t>
            </a:r>
            <a:r>
              <a:rPr lang="en-US" sz="2400" dirty="0">
                <a:solidFill>
                  <a:srgbClr val="000000"/>
                </a:solidFill>
                <a:latin typeface="Times New Roman" pitchFamily="18" charset="0"/>
                <a:cs typeface="Times New Roman" pitchFamily="18" charset="0"/>
              </a:rPr>
              <a:t>CD- </a:t>
            </a:r>
            <a:r>
              <a:rPr lang="ru-RU" sz="2400" dirty="0">
                <a:solidFill>
                  <a:srgbClr val="000000"/>
                </a:solidFill>
                <a:latin typeface="Times New Roman" pitchFamily="18" charset="0"/>
                <a:cs typeface="Times New Roman" pitchFamily="18" charset="0"/>
              </a:rPr>
              <a:t>и </a:t>
            </a:r>
            <a:r>
              <a:rPr lang="en-US" sz="2400" dirty="0">
                <a:solidFill>
                  <a:srgbClr val="000000"/>
                </a:solidFill>
                <a:latin typeface="Times New Roman" pitchFamily="18" charset="0"/>
                <a:cs typeface="Times New Roman" pitchFamily="18" charset="0"/>
              </a:rPr>
              <a:t>DVD-</a:t>
            </a:r>
            <a:r>
              <a:rPr lang="ru-RU" sz="2400" dirty="0">
                <a:solidFill>
                  <a:srgbClr val="000000"/>
                </a:solidFill>
                <a:latin typeface="Times New Roman" pitchFamily="18" charset="0"/>
                <a:cs typeface="Times New Roman" pitchFamily="18" charset="0"/>
              </a:rPr>
              <a:t> дисками, базирующаяся на стандарте </a:t>
            </a:r>
            <a:r>
              <a:rPr lang="en-US" sz="2400" dirty="0">
                <a:solidFill>
                  <a:srgbClr val="000000"/>
                </a:solidFill>
                <a:latin typeface="Times New Roman" pitchFamily="18" charset="0"/>
                <a:cs typeface="Times New Roman" pitchFamily="18" charset="0"/>
              </a:rPr>
              <a:t>ISO 9660</a:t>
            </a:r>
            <a:r>
              <a:rPr lang="ru-RU" sz="2400" dirty="0">
                <a:solidFill>
                  <a:srgbClr val="000000"/>
                </a:solidFill>
                <a:latin typeface="Times New Roman" pitchFamily="18" charset="0"/>
                <a:cs typeface="Times New Roman" pitchFamily="18" charset="0"/>
              </a:rPr>
              <a:t>, согласно которому имя файла не может превышать 32 символа и глубина вложения папок – не более 8 уровней.</a:t>
            </a:r>
          </a:p>
          <a:p>
            <a:pPr>
              <a:spcBef>
                <a:spcPct val="20000"/>
              </a:spcBef>
              <a:defRPr/>
            </a:pPr>
            <a:endParaRPr lang="ru-RU" sz="2400" dirty="0">
              <a:solidFill>
                <a:srgbClr val="000000"/>
              </a:solidFill>
              <a:latin typeface="Times New Roman" pitchFamily="18" charset="0"/>
              <a:cs typeface="Times New Roman" pitchFamily="18" charset="0"/>
            </a:endParaRPr>
          </a:p>
          <a:p>
            <a:pPr>
              <a:spcBef>
                <a:spcPct val="20000"/>
              </a:spcBef>
              <a:defRPr/>
            </a:pPr>
            <a:r>
              <a:rPr lang="ru-RU" sz="2400" dirty="0">
                <a:solidFill>
                  <a:srgbClr val="000000"/>
                </a:solidFill>
                <a:latin typeface="Times New Roman" pitchFamily="18" charset="0"/>
                <a:cs typeface="Times New Roman" pitchFamily="18" charset="0"/>
              </a:rPr>
              <a:t>    </a:t>
            </a:r>
            <a:r>
              <a:rPr lang="en-US" sz="2400" b="1" dirty="0">
                <a:solidFill>
                  <a:srgbClr val="000000"/>
                </a:solidFill>
                <a:latin typeface="Times New Roman" pitchFamily="18" charset="0"/>
                <a:cs typeface="Times New Roman" pitchFamily="18" charset="0"/>
              </a:rPr>
              <a:t>    UDF</a:t>
            </a:r>
            <a:r>
              <a:rPr lang="ru-RU" sz="2400" b="1" dirty="0">
                <a:solidFill>
                  <a:srgbClr val="000000"/>
                </a:solidFill>
                <a:latin typeface="Times New Roman" pitchFamily="18" charset="0"/>
                <a:cs typeface="Times New Roman" pitchFamily="18" charset="0"/>
              </a:rPr>
              <a:t>. </a:t>
            </a:r>
            <a:r>
              <a:rPr lang="ru-RU" sz="2400" dirty="0">
                <a:solidFill>
                  <a:srgbClr val="000000"/>
                </a:solidFill>
                <a:latin typeface="Times New Roman" pitchFamily="18" charset="0"/>
                <a:cs typeface="Times New Roman" pitchFamily="18" charset="0"/>
              </a:rPr>
              <a:t>Мультисистемная файловая система для работы с оптическими </a:t>
            </a:r>
            <a:r>
              <a:rPr lang="en-US" sz="2400" dirty="0">
                <a:solidFill>
                  <a:srgbClr val="000000"/>
                </a:solidFill>
                <a:latin typeface="Times New Roman" pitchFamily="18" charset="0"/>
                <a:cs typeface="Times New Roman" pitchFamily="18" charset="0"/>
              </a:rPr>
              <a:t>   CD-RW </a:t>
            </a:r>
            <a:r>
              <a:rPr lang="ru-RU" sz="2400" dirty="0">
                <a:solidFill>
                  <a:srgbClr val="000000"/>
                </a:solidFill>
                <a:latin typeface="Times New Roman" pitchFamily="18" charset="0"/>
                <a:cs typeface="Times New Roman" pitchFamily="18" charset="0"/>
              </a:rPr>
              <a:t>и </a:t>
            </a:r>
            <a:r>
              <a:rPr lang="en-US" sz="2400" dirty="0">
                <a:solidFill>
                  <a:srgbClr val="000000"/>
                </a:solidFill>
                <a:latin typeface="Times New Roman" pitchFamily="18" charset="0"/>
                <a:cs typeface="Times New Roman" pitchFamily="18" charset="0"/>
              </a:rPr>
              <a:t>DVD±RW</a:t>
            </a:r>
            <a:r>
              <a:rPr lang="ru-RU" sz="2400" dirty="0">
                <a:solidFill>
                  <a:srgbClr val="000000"/>
                </a:solidFill>
                <a:latin typeface="Times New Roman" pitchFamily="18" charset="0"/>
                <a:cs typeface="Times New Roman" pitchFamily="18" charset="0"/>
              </a:rPr>
              <a:t> дисками.</a:t>
            </a:r>
          </a:p>
          <a:p>
            <a:pPr>
              <a:spcBef>
                <a:spcPct val="20000"/>
              </a:spcBef>
              <a:defRPr/>
            </a:pPr>
            <a:r>
              <a:rPr lang="ru-RU" sz="2400" dirty="0">
                <a:solidFill>
                  <a:srgbClr val="000000"/>
                </a:solidFill>
                <a:latin typeface="Times New Roman" pitchFamily="18" charset="0"/>
                <a:cs typeface="Times New Roman" pitchFamily="18" charset="0"/>
              </a:rPr>
              <a:t>    </a:t>
            </a:r>
          </a:p>
        </p:txBody>
      </p:sp>
      <p:pic>
        <p:nvPicPr>
          <p:cNvPr id="10246" name="Picture 6" descr="400_ST_DVD-RW%202x_2color_D"/>
          <p:cNvPicPr>
            <a:picLocks noChangeAspect="1" noChangeArrowheads="1"/>
          </p:cNvPicPr>
          <p:nvPr/>
        </p:nvPicPr>
        <p:blipFill>
          <a:blip r:embed="rId2" cstate="print"/>
          <a:srcRect/>
          <a:stretch>
            <a:fillRect/>
          </a:stretch>
        </p:blipFill>
        <p:spPr bwMode="auto">
          <a:xfrm>
            <a:off x="7596188" y="4292600"/>
            <a:ext cx="1223962" cy="1222375"/>
          </a:xfrm>
          <a:prstGeom prst="rect">
            <a:avLst/>
          </a:prstGeom>
          <a:noFill/>
          <a:ln w="9525">
            <a:noFill/>
            <a:miter lim="800000"/>
            <a:headEnd/>
            <a:tailEnd/>
          </a:ln>
        </p:spPr>
      </p:pic>
      <p:pic>
        <p:nvPicPr>
          <p:cNvPr id="10247" name="Picture 5" descr="400_ST_DVD-R%2016x%20Color1_2color_D"/>
          <p:cNvPicPr>
            <a:picLocks noChangeAspect="1" noChangeArrowheads="1"/>
          </p:cNvPicPr>
          <p:nvPr/>
        </p:nvPicPr>
        <p:blipFill>
          <a:blip r:embed="rId3" cstate="print"/>
          <a:srcRect/>
          <a:stretch>
            <a:fillRect/>
          </a:stretch>
        </p:blipFill>
        <p:spPr bwMode="auto">
          <a:xfrm>
            <a:off x="7596188" y="2420938"/>
            <a:ext cx="1225550" cy="1223962"/>
          </a:xfrm>
          <a:prstGeom prst="rect">
            <a:avLst/>
          </a:prstGeom>
          <a:noFill/>
          <a:ln w="9525">
            <a:noFill/>
            <a:miter lim="800000"/>
            <a:headEnd/>
            <a:tailEnd/>
          </a:ln>
        </p:spPr>
      </p:pic>
      <p:pic>
        <p:nvPicPr>
          <p:cNvPr id="10248" name="Picture 7" descr="images"/>
          <p:cNvPicPr>
            <a:picLocks noChangeAspect="1" noChangeArrowheads="1"/>
          </p:cNvPicPr>
          <p:nvPr/>
        </p:nvPicPr>
        <p:blipFill>
          <a:blip r:embed="rId4" cstate="print"/>
          <a:srcRect/>
          <a:stretch>
            <a:fillRect/>
          </a:stretch>
        </p:blipFill>
        <p:spPr bwMode="auto">
          <a:xfrm>
            <a:off x="7596188" y="765175"/>
            <a:ext cx="1104900" cy="9620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0" y="0"/>
            <a:ext cx="9144000" cy="396875"/>
          </a:xfrm>
          <a:prstGeom prst="rect">
            <a:avLst/>
          </a:prstGeom>
          <a:noFill/>
          <a:ln w="9525" algn="ctr">
            <a:noFill/>
            <a:miter lim="800000"/>
            <a:headEnd/>
            <a:tailEnd/>
          </a:ln>
        </p:spPr>
        <p:txBody>
          <a:bodyPr>
            <a:spAutoFit/>
          </a:bodyPr>
          <a:lstStyle/>
          <a:p>
            <a:pPr algn="ctr"/>
            <a:r>
              <a:rPr lang="ru-RU" sz="2000" b="1" dirty="0">
                <a:solidFill>
                  <a:srgbClr val="000000"/>
                </a:solidFill>
                <a:latin typeface="Times New Roman" pitchFamily="18" charset="0"/>
                <a:cs typeface="Times New Roman" pitchFamily="18" charset="0"/>
              </a:rPr>
              <a:t>ФОРМАТИРОВАНИЕ НОСИТЕЛЕЙ ИНФОРМАЦИИ</a:t>
            </a:r>
          </a:p>
        </p:txBody>
      </p:sp>
      <p:sp>
        <p:nvSpPr>
          <p:cNvPr id="11267" name="Text Box 8"/>
          <p:cNvSpPr txBox="1">
            <a:spLocks noChangeArrowheads="1"/>
          </p:cNvSpPr>
          <p:nvPr/>
        </p:nvSpPr>
        <p:spPr bwMode="auto">
          <a:xfrm>
            <a:off x="250825" y="836613"/>
            <a:ext cx="8642350" cy="641350"/>
          </a:xfrm>
          <a:prstGeom prst="rect">
            <a:avLst/>
          </a:prstGeom>
          <a:solidFill>
            <a:srgbClr val="FFFFCC"/>
          </a:solidFill>
          <a:ln w="9525">
            <a:noFill/>
            <a:miter lim="800000"/>
            <a:headEnd/>
            <a:tailEnd/>
          </a:ln>
        </p:spPr>
        <p:txBody>
          <a:bodyPr>
            <a:spAutoFit/>
          </a:bodyPr>
          <a:lstStyle/>
          <a:p>
            <a:pPr algn="ctr"/>
            <a:r>
              <a:rPr lang="ru-RU" b="1" dirty="0">
                <a:latin typeface="Times New Roman" pitchFamily="18" charset="0"/>
                <a:cs typeface="Times New Roman" pitchFamily="18" charset="0"/>
              </a:rPr>
              <a:t>Полное форматирование</a:t>
            </a:r>
            <a:r>
              <a:rPr lang="ru-RU" dirty="0">
                <a:latin typeface="Times New Roman" pitchFamily="18" charset="0"/>
                <a:cs typeface="Times New Roman" pitchFamily="18" charset="0"/>
              </a:rPr>
              <a:t> включает создание </a:t>
            </a:r>
            <a:r>
              <a:rPr lang="ru-RU" b="1" dirty="0">
                <a:solidFill>
                  <a:srgbClr val="FF0000"/>
                </a:solidFill>
                <a:latin typeface="Times New Roman" pitchFamily="18" charset="0"/>
                <a:cs typeface="Times New Roman" pitchFamily="18" charset="0"/>
              </a:rPr>
              <a:t>физической</a:t>
            </a:r>
            <a:r>
              <a:rPr lang="ru-RU" dirty="0">
                <a:latin typeface="Times New Roman" pitchFamily="18" charset="0"/>
                <a:cs typeface="Times New Roman" pitchFamily="18" charset="0"/>
              </a:rPr>
              <a:t> и </a:t>
            </a:r>
            <a:r>
              <a:rPr lang="ru-RU" b="1" dirty="0">
                <a:solidFill>
                  <a:schemeClr val="accent2"/>
                </a:solidFill>
                <a:latin typeface="Times New Roman" pitchFamily="18" charset="0"/>
                <a:cs typeface="Times New Roman" pitchFamily="18" charset="0"/>
              </a:rPr>
              <a:t>логической</a:t>
            </a:r>
            <a:r>
              <a:rPr lang="ru-RU" dirty="0">
                <a:latin typeface="Times New Roman" pitchFamily="18" charset="0"/>
                <a:cs typeface="Times New Roman" pitchFamily="18" charset="0"/>
              </a:rPr>
              <a:t> структуры диска</a:t>
            </a:r>
          </a:p>
        </p:txBody>
      </p:sp>
      <p:sp>
        <p:nvSpPr>
          <p:cNvPr id="98313" name="Text Box 9"/>
          <p:cNvSpPr txBox="1">
            <a:spLocks noChangeArrowheads="1"/>
          </p:cNvSpPr>
          <p:nvPr/>
        </p:nvSpPr>
        <p:spPr bwMode="auto">
          <a:xfrm>
            <a:off x="179388" y="1628774"/>
            <a:ext cx="8713787" cy="332398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defRPr/>
            </a:pPr>
            <a:r>
              <a:rPr lang="ru-RU" sz="2000" dirty="0">
                <a:latin typeface="Times New Roman" pitchFamily="18" charset="0"/>
                <a:cs typeface="Times New Roman" pitchFamily="18" charset="0"/>
              </a:rPr>
              <a:t>    Формирование </a:t>
            </a:r>
            <a:r>
              <a:rPr lang="ru-RU" sz="2000" b="1" dirty="0">
                <a:solidFill>
                  <a:srgbClr val="FF0000"/>
                </a:solidFill>
                <a:latin typeface="Times New Roman" pitchFamily="18" charset="0"/>
                <a:cs typeface="Times New Roman" pitchFamily="18" charset="0"/>
              </a:rPr>
              <a:t>физической структуры диска</a:t>
            </a:r>
            <a:r>
              <a:rPr lang="ru-RU" sz="2000" dirty="0">
                <a:latin typeface="Times New Roman" pitchFamily="18" charset="0"/>
                <a:cs typeface="Times New Roman" pitchFamily="18" charset="0"/>
              </a:rPr>
              <a:t> состоит в создании на диске </a:t>
            </a:r>
            <a:r>
              <a:rPr lang="ru-RU" sz="2000" b="1" dirty="0">
                <a:latin typeface="Times New Roman" pitchFamily="18" charset="0"/>
                <a:cs typeface="Times New Roman" pitchFamily="18" charset="0"/>
              </a:rPr>
              <a:t>концентрических дорожек</a:t>
            </a:r>
            <a:r>
              <a:rPr lang="ru-RU" sz="2000" dirty="0">
                <a:latin typeface="Times New Roman" pitchFamily="18" charset="0"/>
                <a:cs typeface="Times New Roman" pitchFamily="18" charset="0"/>
              </a:rPr>
              <a:t>, которые, в свою очередь, делятся на </a:t>
            </a:r>
            <a:r>
              <a:rPr lang="ru-RU" sz="2000" b="1" dirty="0">
                <a:latin typeface="Times New Roman" pitchFamily="18" charset="0"/>
                <a:cs typeface="Times New Roman" pitchFamily="18" charset="0"/>
              </a:rPr>
              <a:t>секторы</a:t>
            </a:r>
            <a:r>
              <a:rPr lang="ru-RU" sz="2000" dirty="0">
                <a:latin typeface="Times New Roman" pitchFamily="18" charset="0"/>
                <a:cs typeface="Times New Roman" pitchFamily="18" charset="0"/>
              </a:rPr>
              <a:t>.</a:t>
            </a:r>
          </a:p>
          <a:p>
            <a:pPr>
              <a:spcBef>
                <a:spcPct val="50000"/>
              </a:spcBef>
              <a:defRPr/>
            </a:pPr>
            <a:r>
              <a:rPr lang="ru-RU" sz="2000" dirty="0">
                <a:latin typeface="Times New Roman" pitchFamily="18" charset="0"/>
                <a:cs typeface="Times New Roman" pitchFamily="18" charset="0"/>
              </a:rPr>
              <a:t>    В процессе форматирования магнитная головка дисковода расставляет в определенных местах диска </a:t>
            </a:r>
            <a:r>
              <a:rPr lang="ru-RU" sz="2000" b="1" dirty="0">
                <a:latin typeface="Times New Roman" pitchFamily="18" charset="0"/>
                <a:cs typeface="Times New Roman" pitchFamily="18" charset="0"/>
              </a:rPr>
              <a:t>метки</a:t>
            </a:r>
            <a:r>
              <a:rPr lang="ru-RU" sz="2000" dirty="0">
                <a:latin typeface="Times New Roman" pitchFamily="18" charset="0"/>
                <a:cs typeface="Times New Roman" pitchFamily="18" charset="0"/>
              </a:rPr>
              <a:t> дорожек и секторов.</a:t>
            </a:r>
          </a:p>
          <a:p>
            <a:pPr>
              <a:spcBef>
                <a:spcPct val="50000"/>
              </a:spcBef>
              <a:defRPr/>
            </a:pPr>
            <a:r>
              <a:rPr lang="ru-RU" sz="2000" dirty="0">
                <a:latin typeface="Times New Roman" pitchFamily="18" charset="0"/>
                <a:cs typeface="Times New Roman" pitchFamily="18" charset="0"/>
              </a:rPr>
              <a:t>   При форматировании </a:t>
            </a:r>
            <a:r>
              <a:rPr lang="ru-RU" sz="2000" b="1" dirty="0">
                <a:solidFill>
                  <a:schemeClr val="accent2"/>
                </a:solidFill>
                <a:latin typeface="Times New Roman" pitchFamily="18" charset="0"/>
                <a:cs typeface="Times New Roman" pitchFamily="18" charset="0"/>
              </a:rPr>
              <a:t>логической структуры диска</a:t>
            </a:r>
            <a:r>
              <a:rPr lang="ru-RU" sz="2000" dirty="0">
                <a:latin typeface="Times New Roman" pitchFamily="18" charset="0"/>
                <a:cs typeface="Times New Roman" pitchFamily="18" charset="0"/>
              </a:rPr>
              <a:t> создаются </a:t>
            </a:r>
            <a:r>
              <a:rPr lang="ru-RU" sz="2000" b="1" dirty="0">
                <a:latin typeface="Times New Roman" pitchFamily="18" charset="0"/>
                <a:cs typeface="Times New Roman" pitchFamily="18" charset="0"/>
              </a:rPr>
              <a:t>корневой каталог</a:t>
            </a:r>
            <a:r>
              <a:rPr lang="ru-RU" sz="2000" dirty="0">
                <a:latin typeface="Times New Roman" pitchFamily="18" charset="0"/>
                <a:cs typeface="Times New Roman" pitchFamily="18" charset="0"/>
              </a:rPr>
              <a:t> и </a:t>
            </a:r>
            <a:r>
              <a:rPr lang="ru-RU" sz="2000" b="1" dirty="0">
                <a:latin typeface="Times New Roman" pitchFamily="18" charset="0"/>
                <a:cs typeface="Times New Roman" pitchFamily="18" charset="0"/>
              </a:rPr>
              <a:t>таблица размещения файлов</a:t>
            </a:r>
            <a:r>
              <a:rPr lang="ru-RU" sz="2000" dirty="0">
                <a:latin typeface="Times New Roman" pitchFamily="18" charset="0"/>
                <a:cs typeface="Times New Roman" pitchFamily="18" charset="0"/>
              </a:rPr>
              <a:t>.</a:t>
            </a:r>
          </a:p>
          <a:p>
            <a:pPr>
              <a:spcBef>
                <a:spcPct val="50000"/>
              </a:spcBef>
              <a:defRPr/>
            </a:pPr>
            <a:r>
              <a:rPr lang="ru-RU" sz="2000" dirty="0">
                <a:latin typeface="Times New Roman" pitchFamily="18" charset="0"/>
                <a:cs typeface="Times New Roman" pitchFamily="18" charset="0"/>
              </a:rPr>
              <a:t>    Большие по объему жесткие диски рекомендуется разбивать на </a:t>
            </a:r>
            <a:r>
              <a:rPr lang="ru-RU" sz="2000" b="1" dirty="0">
                <a:latin typeface="Times New Roman" pitchFamily="18" charset="0"/>
                <a:cs typeface="Times New Roman" pitchFamily="18" charset="0"/>
              </a:rPr>
              <a:t>разделы</a:t>
            </a:r>
            <a:r>
              <a:rPr lang="ru-RU" sz="2000" dirty="0">
                <a:latin typeface="Times New Roman" pitchFamily="18" charset="0"/>
                <a:cs typeface="Times New Roman" pitchFamily="18" charset="0"/>
              </a:rPr>
              <a:t>, т.е. независимые области на диске. Разделы могут быть отформатированы в различных файловых системах, и, таким образом созданы </a:t>
            </a:r>
            <a:r>
              <a:rPr lang="ru-RU" sz="2000" b="1" dirty="0">
                <a:latin typeface="Times New Roman" pitchFamily="18" charset="0"/>
                <a:cs typeface="Times New Roman" pitchFamily="18" charset="0"/>
              </a:rPr>
              <a:t>логические диски</a:t>
            </a:r>
            <a:r>
              <a:rPr lang="ru-RU" sz="2000" dirty="0">
                <a:latin typeface="Times New Roman" pitchFamily="18" charset="0"/>
                <a:cs typeface="Times New Roman" pitchFamily="18" charset="0"/>
              </a:rPr>
              <a:t>.</a:t>
            </a:r>
          </a:p>
        </p:txBody>
      </p:sp>
      <p:sp>
        <p:nvSpPr>
          <p:cNvPr id="11270" name="Text Box 11"/>
          <p:cNvSpPr txBox="1">
            <a:spLocks noChangeArrowheads="1"/>
          </p:cNvSpPr>
          <p:nvPr/>
        </p:nvSpPr>
        <p:spPr bwMode="auto">
          <a:xfrm>
            <a:off x="251520" y="5373216"/>
            <a:ext cx="8892480" cy="646331"/>
          </a:xfrm>
          <a:prstGeom prst="rect">
            <a:avLst/>
          </a:prstGeom>
          <a:solidFill>
            <a:srgbClr val="FFFFCC"/>
          </a:solidFill>
          <a:ln w="9525">
            <a:noFill/>
            <a:miter lim="800000"/>
            <a:headEnd/>
            <a:tailEnd/>
          </a:ln>
        </p:spPr>
        <p:txBody>
          <a:bodyPr wrap="square">
            <a:spAutoFit/>
          </a:bodyPr>
          <a:lstStyle/>
          <a:p>
            <a:pPr algn="ctr"/>
            <a:r>
              <a:rPr lang="ru-RU" b="1" dirty="0">
                <a:latin typeface="Times New Roman" pitchFamily="18" charset="0"/>
                <a:cs typeface="Times New Roman" pitchFamily="18" charset="0"/>
              </a:rPr>
              <a:t>Быстрое форматирование</a:t>
            </a:r>
            <a:r>
              <a:rPr lang="ru-RU" dirty="0">
                <a:latin typeface="Times New Roman" pitchFamily="18" charset="0"/>
                <a:cs typeface="Times New Roman" pitchFamily="18" charset="0"/>
              </a:rPr>
              <a:t> производит очистку корневого каталога и таблиц размещения файлов.</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0" y="0"/>
            <a:ext cx="9144000" cy="396875"/>
          </a:xfrm>
          <a:prstGeom prst="rect">
            <a:avLst/>
          </a:prstGeom>
          <a:noFill/>
          <a:ln w="9525" algn="ctr">
            <a:noFill/>
            <a:miter lim="800000"/>
            <a:headEnd/>
            <a:tailEnd/>
          </a:ln>
        </p:spPr>
        <p:txBody>
          <a:bodyPr>
            <a:spAutoFit/>
          </a:bodyPr>
          <a:lstStyle/>
          <a:p>
            <a:pPr algn="ctr"/>
            <a:r>
              <a:rPr lang="ru-RU" sz="2000" b="1">
                <a:solidFill>
                  <a:srgbClr val="000000"/>
                </a:solidFill>
                <a:latin typeface="Times New Roman" pitchFamily="18" charset="0"/>
                <a:cs typeface="Times New Roman" pitchFamily="18" charset="0"/>
              </a:rPr>
              <a:t>ИНТЕРФЕЙС КОМАНДНОЙ СТРОКИ</a:t>
            </a:r>
          </a:p>
        </p:txBody>
      </p:sp>
      <p:sp>
        <p:nvSpPr>
          <p:cNvPr id="100356" name="Text Box 4"/>
          <p:cNvSpPr txBox="1">
            <a:spLocks noChangeArrowheads="1"/>
          </p:cNvSpPr>
          <p:nvPr/>
        </p:nvSpPr>
        <p:spPr bwMode="auto">
          <a:xfrm>
            <a:off x="179388" y="692150"/>
            <a:ext cx="7129462" cy="524033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spcBef>
                <a:spcPct val="20000"/>
              </a:spcBef>
              <a:defRPr/>
            </a:pPr>
            <a:r>
              <a:rPr lang="en-US" sz="2400" b="1" dirty="0">
                <a:solidFill>
                  <a:srgbClr val="FF0000"/>
                </a:solidFill>
                <a:latin typeface="Times New Roman" pitchFamily="18" charset="0"/>
                <a:cs typeface="Times New Roman" pitchFamily="18" charset="0"/>
              </a:rPr>
              <a:t>    </a:t>
            </a:r>
            <a:r>
              <a:rPr lang="ru-RU" dirty="0">
                <a:latin typeface="Times New Roman" pitchFamily="18" charset="0"/>
                <a:cs typeface="Times New Roman" pitchFamily="18" charset="0"/>
              </a:rPr>
              <a:t>В 80-е годы ХХ</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века форматирование дисков и другие операции с файлами проводились с использованием командной строки операционной системы </a:t>
            </a:r>
            <a:r>
              <a:rPr lang="en-US" dirty="0">
                <a:latin typeface="Times New Roman" pitchFamily="18" charset="0"/>
                <a:cs typeface="Times New Roman" pitchFamily="18" charset="0"/>
              </a:rPr>
              <a:t>MS-DOS.</a:t>
            </a:r>
          </a:p>
          <a:p>
            <a:pPr>
              <a:spcBef>
                <a:spcPct val="20000"/>
              </a:spcBef>
              <a:defRPr/>
            </a:pPr>
            <a:r>
              <a:rPr lang="ru-RU" dirty="0">
                <a:latin typeface="Times New Roman" pitchFamily="18" charset="0"/>
                <a:cs typeface="Times New Roman" pitchFamily="18" charset="0"/>
              </a:rPr>
              <a:t>    </a:t>
            </a:r>
          </a:p>
          <a:p>
            <a:pPr>
              <a:spcBef>
                <a:spcPct val="20000"/>
              </a:spcBef>
              <a:defRPr/>
            </a:pPr>
            <a:r>
              <a:rPr lang="ru-RU"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spcBef>
                <a:spcPct val="20000"/>
              </a:spcBef>
              <a:defRPr/>
            </a:pPr>
            <a:r>
              <a:rPr lang="en-US" sz="2400" b="1" dirty="0">
                <a:solidFill>
                  <a:srgbClr val="FF0000"/>
                </a:solidFill>
                <a:latin typeface="Times New Roman" pitchFamily="18" charset="0"/>
                <a:cs typeface="Times New Roman" pitchFamily="18" charset="0"/>
              </a:rPr>
              <a:t>    </a:t>
            </a:r>
            <a:r>
              <a:rPr lang="ru-RU" dirty="0">
                <a:latin typeface="Times New Roman" pitchFamily="18" charset="0"/>
                <a:cs typeface="Times New Roman" pitchFamily="18" charset="0"/>
              </a:rPr>
              <a:t>В ОС </a:t>
            </a:r>
            <a:r>
              <a:rPr lang="en-US" dirty="0">
                <a:latin typeface="Times New Roman" pitchFamily="18" charset="0"/>
                <a:cs typeface="Times New Roman" pitchFamily="18" charset="0"/>
              </a:rPr>
              <a:t>Windows</a:t>
            </a:r>
            <a:r>
              <a:rPr lang="ru-RU" dirty="0">
                <a:latin typeface="Times New Roman" pitchFamily="18" charset="0"/>
                <a:cs typeface="Times New Roman" pitchFamily="18" charset="0"/>
              </a:rPr>
              <a:t> предусмотрен режим работы с интерфейсом командной строки.</a:t>
            </a:r>
          </a:p>
          <a:p>
            <a:pPr>
              <a:spcBef>
                <a:spcPct val="20000"/>
              </a:spcBef>
              <a:defRPr/>
            </a:pPr>
            <a:r>
              <a:rPr lang="ru-RU" dirty="0">
                <a:latin typeface="Times New Roman" pitchFamily="18" charset="0"/>
                <a:cs typeface="Times New Roman" pitchFamily="18" charset="0"/>
              </a:rPr>
              <a:t>    В ответ на приглашение системы можно вводить команды с клавиатуры, в том числе:</a:t>
            </a:r>
          </a:p>
          <a:p>
            <a:pPr>
              <a:spcBef>
                <a:spcPct val="20000"/>
              </a:spcBef>
              <a:defRPr/>
            </a:pPr>
            <a:r>
              <a:rPr lang="ru-RU" dirty="0">
                <a:latin typeface="Times New Roman" pitchFamily="18" charset="0"/>
                <a:cs typeface="Times New Roman" pitchFamily="18" charset="0"/>
              </a:rPr>
              <a:t>    • команды работы с дисками (</a:t>
            </a:r>
            <a:r>
              <a:rPr lang="en-US" b="1" dirty="0">
                <a:latin typeface="Times New Roman" pitchFamily="18" charset="0"/>
                <a:cs typeface="Times New Roman" pitchFamily="18" charset="0"/>
              </a:rPr>
              <a:t>format, defrag</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и др.);</a:t>
            </a:r>
          </a:p>
          <a:p>
            <a:pPr>
              <a:spcBef>
                <a:spcPct val="20000"/>
              </a:spcBef>
              <a:defRPr/>
            </a:pPr>
            <a:r>
              <a:rPr lang="ru-RU" dirty="0">
                <a:latin typeface="Times New Roman" pitchFamily="18" charset="0"/>
                <a:cs typeface="Times New Roman" pitchFamily="18" charset="0"/>
              </a:rPr>
              <a:t>    • команды работы с файлами (</a:t>
            </a:r>
            <a:r>
              <a:rPr lang="en-US" b="1" dirty="0">
                <a:latin typeface="Times New Roman" pitchFamily="18" charset="0"/>
                <a:cs typeface="Times New Roman" pitchFamily="18" charset="0"/>
              </a:rPr>
              <a:t>copy, del, rename</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и др.);</a:t>
            </a:r>
          </a:p>
          <a:p>
            <a:pPr>
              <a:spcBef>
                <a:spcPct val="20000"/>
              </a:spcBef>
              <a:defRPr/>
            </a:pPr>
            <a:r>
              <a:rPr lang="ru-RU" dirty="0">
                <a:latin typeface="Times New Roman" pitchFamily="18" charset="0"/>
                <a:cs typeface="Times New Roman" pitchFamily="18" charset="0"/>
              </a:rPr>
              <a:t>    • команды работы с каталогами (</a:t>
            </a:r>
            <a:r>
              <a:rPr lang="en-US" b="1" dirty="0">
                <a:latin typeface="Times New Roman" pitchFamily="18" charset="0"/>
                <a:cs typeface="Times New Roman" pitchFamily="18" charset="0"/>
              </a:rPr>
              <a:t>cd, </a:t>
            </a:r>
            <a:r>
              <a:rPr lang="en-US" b="1" dirty="0" err="1">
                <a:latin typeface="Times New Roman" pitchFamily="18" charset="0"/>
                <a:cs typeface="Times New Roman" pitchFamily="18" charset="0"/>
              </a:rPr>
              <a:t>dir</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и др.)</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a:spcBef>
                <a:spcPct val="20000"/>
              </a:spcBef>
              <a:defRPr/>
            </a:pP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Для получения справки о команде после имени команды необходимо ввести ключ </a:t>
            </a:r>
            <a:r>
              <a:rPr lang="ru-RU" b="1" dirty="0">
                <a:latin typeface="Times New Roman" pitchFamily="18" charset="0"/>
                <a:cs typeface="Times New Roman" pitchFamily="18" charset="0"/>
              </a:rPr>
              <a:t>/?</a:t>
            </a:r>
            <a:r>
              <a:rPr lang="ru-RU" dirty="0">
                <a:latin typeface="Times New Roman" pitchFamily="18" charset="0"/>
                <a:cs typeface="Times New Roman" pitchFamily="18" charset="0"/>
              </a:rPr>
              <a:t>.</a:t>
            </a:r>
          </a:p>
          <a:p>
            <a:pPr>
              <a:spcBef>
                <a:spcPct val="20000"/>
              </a:spcBef>
              <a:defRPr/>
            </a:pPr>
            <a:endParaRPr lang="ru-RU" dirty="0">
              <a:latin typeface="Times New Roman" pitchFamily="18" charset="0"/>
              <a:cs typeface="Times New Roman" pitchFamily="18" charset="0"/>
            </a:endParaRPr>
          </a:p>
          <a:p>
            <a:pPr>
              <a:spcBef>
                <a:spcPct val="20000"/>
              </a:spcBef>
              <a:defRPr/>
            </a:pPr>
            <a:r>
              <a:rPr lang="ru-RU" dirty="0">
                <a:latin typeface="Times New Roman" pitchFamily="18" charset="0"/>
                <a:cs typeface="Times New Roman" pitchFamily="18" charset="0"/>
              </a:rPr>
              <a:t>    </a:t>
            </a:r>
          </a:p>
        </p:txBody>
      </p:sp>
      <p:pic>
        <p:nvPicPr>
          <p:cNvPr id="12292" name="Picture 8" descr="images2"/>
          <p:cNvPicPr>
            <a:picLocks noChangeAspect="1" noChangeArrowheads="1"/>
          </p:cNvPicPr>
          <p:nvPr/>
        </p:nvPicPr>
        <p:blipFill>
          <a:blip r:embed="rId2" cstate="print"/>
          <a:srcRect/>
          <a:stretch>
            <a:fillRect/>
          </a:stretch>
        </p:blipFill>
        <p:spPr bwMode="auto">
          <a:xfrm>
            <a:off x="7524328" y="764704"/>
            <a:ext cx="1276350" cy="1512888"/>
          </a:xfrm>
          <a:prstGeom prst="rect">
            <a:avLst/>
          </a:prstGeom>
          <a:noFill/>
          <a:ln w="9525">
            <a:noFill/>
            <a:miter lim="800000"/>
            <a:headEnd/>
            <a:tailEnd/>
          </a:ln>
        </p:spPr>
      </p:pic>
      <p:pic>
        <p:nvPicPr>
          <p:cNvPr id="12293" name="Picture 9" descr="CACL6FS1"/>
          <p:cNvPicPr>
            <a:picLocks noChangeAspect="1" noChangeArrowheads="1"/>
          </p:cNvPicPr>
          <p:nvPr/>
        </p:nvPicPr>
        <p:blipFill>
          <a:blip r:embed="rId3" cstate="print"/>
          <a:srcRect/>
          <a:stretch>
            <a:fillRect/>
          </a:stretch>
        </p:blipFill>
        <p:spPr bwMode="auto">
          <a:xfrm>
            <a:off x="7702550" y="2852936"/>
            <a:ext cx="1441450" cy="9810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276872"/>
            <a:ext cx="7956376" cy="1143000"/>
          </a:xfrm>
        </p:spPr>
        <p:txBody>
          <a:bodyPr>
            <a:normAutofit fontScale="90000"/>
          </a:bodyPr>
          <a:lstStyle/>
          <a:p>
            <a:pPr algn="ctr"/>
            <a:r>
              <a:rPr lang="ru-RU" dirty="0">
                <a:latin typeface="Times New Roman" pitchFamily="18" charset="0"/>
                <a:cs typeface="Times New Roman" pitchFamily="18" charset="0"/>
              </a:rPr>
              <a:t>История развития носителей информации</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611560" y="333375"/>
            <a:ext cx="8281615" cy="6264275"/>
          </a:xfrm>
        </p:spPr>
        <p:txBody>
          <a:bodyPr/>
          <a:lstStyle/>
          <a:p>
            <a:pPr algn="just">
              <a:buFont typeface="Wingdings" pitchFamily="2" charset="2"/>
              <a:buNone/>
            </a:pPr>
            <a:r>
              <a:rPr lang="ru-RU" sz="2400" dirty="0">
                <a:solidFill>
                  <a:srgbClr val="0000FF"/>
                </a:solidFill>
                <a:effectLst/>
                <a:latin typeface="Times New Roman" pitchFamily="18" charset="0"/>
              </a:rPr>
              <a:t>		</a:t>
            </a:r>
            <a:r>
              <a:rPr lang="ru-RU" sz="2400" dirty="0">
                <a:effectLst/>
                <a:latin typeface="Times New Roman" pitchFamily="18" charset="0"/>
              </a:rPr>
              <a:t>Первыми носителями информации были, по всей видимости, стены пещер. На самом деле точно неизвестно, предназначались ли наскальные рисунки для передачи информации, служили простым украшением, совмещали эти функции или вообще нужны были для чего то ещё. Тем не менее это самые старые носители информации, известные сейчас.</a:t>
            </a:r>
            <a:br>
              <a:rPr lang="ru-RU" dirty="0">
                <a:effectLst/>
              </a:rPr>
            </a:br>
            <a:endParaRPr lang="ru-RU" dirty="0">
              <a:effectLst/>
            </a:endParaRPr>
          </a:p>
        </p:txBody>
      </p:sp>
      <p:pic>
        <p:nvPicPr>
          <p:cNvPr id="16388" name="Picture 4" descr="наскальный рисунок"/>
          <p:cNvPicPr>
            <a:picLocks noChangeAspect="1" noChangeArrowheads="1"/>
          </p:cNvPicPr>
          <p:nvPr/>
        </p:nvPicPr>
        <p:blipFill>
          <a:blip r:embed="rId2" cstate="print"/>
          <a:srcRect/>
          <a:stretch>
            <a:fillRect/>
          </a:stretch>
        </p:blipFill>
        <p:spPr bwMode="auto">
          <a:xfrm>
            <a:off x="4859338" y="2997200"/>
            <a:ext cx="4105275" cy="3527425"/>
          </a:xfrm>
          <a:prstGeom prst="rect">
            <a:avLst/>
          </a:prstGeom>
          <a:noFill/>
        </p:spPr>
      </p:pic>
      <p:sp>
        <p:nvSpPr>
          <p:cNvPr id="16389" name="Text Box 5"/>
          <p:cNvSpPr txBox="1">
            <a:spLocks noChangeArrowheads="1"/>
          </p:cNvSpPr>
          <p:nvPr/>
        </p:nvSpPr>
        <p:spPr bwMode="auto">
          <a:xfrm>
            <a:off x="684213" y="4149725"/>
            <a:ext cx="4895850" cy="366713"/>
          </a:xfrm>
          <a:prstGeom prst="rect">
            <a:avLst/>
          </a:prstGeom>
          <a:noFill/>
          <a:ln w="9525">
            <a:noFill/>
            <a:miter lim="800000"/>
            <a:headEnd/>
            <a:tailEnd/>
          </a:ln>
          <a:effectLst/>
        </p:spPr>
        <p:txBody>
          <a:bodyPr>
            <a:spAutoFit/>
          </a:bodyPr>
          <a:lstStyle/>
          <a:p>
            <a:pPr>
              <a:spcBef>
                <a:spcPct val="50000"/>
              </a:spcBef>
            </a:pPr>
            <a:endParaRPr lang="ru-RU"/>
          </a:p>
        </p:txBody>
      </p:sp>
      <p:sp>
        <p:nvSpPr>
          <p:cNvPr id="16390" name="Text Box 6"/>
          <p:cNvSpPr txBox="1">
            <a:spLocks noChangeArrowheads="1"/>
          </p:cNvSpPr>
          <p:nvPr/>
        </p:nvSpPr>
        <p:spPr bwMode="auto">
          <a:xfrm>
            <a:off x="1115616" y="4221163"/>
            <a:ext cx="3816747" cy="923330"/>
          </a:xfrm>
          <a:prstGeom prst="rect">
            <a:avLst/>
          </a:prstGeom>
          <a:noFill/>
          <a:ln w="9525">
            <a:noFill/>
            <a:miter lim="800000"/>
            <a:headEnd/>
            <a:tailEnd/>
          </a:ln>
          <a:effectLst/>
        </p:spPr>
        <p:txBody>
          <a:bodyPr wrap="square">
            <a:spAutoFit/>
          </a:bodyPr>
          <a:lstStyle/>
          <a:p>
            <a:pPr>
              <a:spcBef>
                <a:spcPct val="50000"/>
              </a:spcBef>
            </a:pPr>
            <a:r>
              <a:rPr lang="ru-RU" b="1" dirty="0">
                <a:solidFill>
                  <a:srgbClr val="FF3300"/>
                </a:solidFill>
                <a:latin typeface="Times New Roman" pitchFamily="18" charset="0"/>
                <a:cs typeface="Times New Roman" pitchFamily="18" charset="0"/>
              </a:rPr>
              <a:t>Камни и стены пещер - палеолит (от 40 до 10 тыс. лет до нашей эры)</a:t>
            </a:r>
            <a:br>
              <a:rPr lang="ru-RU" dirty="0">
                <a:solidFill>
                  <a:srgbClr val="0000FF"/>
                </a:solidFill>
                <a:latin typeface="Times New Roman" pitchFamily="18" charset="0"/>
                <a:cs typeface="Times New Roman" pitchFamily="18" charset="0"/>
              </a:rPr>
            </a:br>
            <a:endParaRPr lang="ru-RU"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linds(horizontal)">
                                      <p:cBhvr>
                                        <p:cTn id="7"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611560" y="260350"/>
            <a:ext cx="8281615" cy="6408738"/>
          </a:xfrm>
        </p:spPr>
        <p:txBody>
          <a:bodyPr/>
          <a:lstStyle/>
          <a:p>
            <a:pPr algn="just">
              <a:buFont typeface="Wingdings" pitchFamily="2" charset="2"/>
              <a:buNone/>
            </a:pPr>
            <a:r>
              <a:rPr lang="ru-RU" sz="3000" dirty="0">
                <a:solidFill>
                  <a:srgbClr val="000000"/>
                </a:solidFill>
                <a:effectLst>
                  <a:outerShdw blurRad="38100" dist="38100" dir="2700000" algn="tl">
                    <a:srgbClr val="FFFFFF"/>
                  </a:outerShdw>
                </a:effectLst>
                <a:latin typeface="Times New Roman" pitchFamily="18" charset="0"/>
              </a:rPr>
              <a:t>		Восковые таблички - это деревянные таблички, внутренняя сторона которых покрывалась цветным воском для нанесения надписей острым предметом (</a:t>
            </a:r>
            <a:r>
              <a:rPr lang="ru-RU" sz="3000" dirty="0" err="1">
                <a:solidFill>
                  <a:srgbClr val="000000"/>
                </a:solidFill>
                <a:effectLst>
                  <a:outerShdw blurRad="38100" dist="38100" dir="2700000" algn="tl">
                    <a:srgbClr val="FFFFFF"/>
                  </a:outerShdw>
                </a:effectLst>
                <a:latin typeface="Times New Roman" pitchFamily="18" charset="0"/>
              </a:rPr>
              <a:t>стилосом</a:t>
            </a:r>
            <a:r>
              <a:rPr lang="ru-RU" sz="3000" dirty="0">
                <a:solidFill>
                  <a:srgbClr val="000000"/>
                </a:solidFill>
                <a:effectLst>
                  <a:outerShdw blurRad="38100" dist="38100" dir="2700000" algn="tl">
                    <a:srgbClr val="FFFFFF"/>
                  </a:outerShdw>
                </a:effectLst>
                <a:latin typeface="Times New Roman" pitchFamily="18" charset="0"/>
              </a:rPr>
              <a:t>). Использовались в древнем Риме.</a:t>
            </a:r>
            <a:br>
              <a:rPr lang="ru-RU" sz="3000" dirty="0">
                <a:solidFill>
                  <a:srgbClr val="000000"/>
                </a:solidFill>
                <a:effectLst>
                  <a:outerShdw blurRad="38100" dist="38100" dir="2700000" algn="tl">
                    <a:srgbClr val="FFFFFF"/>
                  </a:outerShdw>
                </a:effectLst>
                <a:latin typeface="Times New Roman" pitchFamily="18" charset="0"/>
              </a:rPr>
            </a:br>
            <a:endParaRPr lang="ru-RU" sz="3000" dirty="0">
              <a:solidFill>
                <a:srgbClr val="000000"/>
              </a:solidFill>
              <a:effectLst>
                <a:outerShdw blurRad="38100" dist="38100" dir="2700000" algn="tl">
                  <a:srgbClr val="FFFFFF"/>
                </a:outerShdw>
              </a:effectLst>
              <a:latin typeface="Times New Roman" pitchFamily="18" charset="0"/>
            </a:endParaRPr>
          </a:p>
          <a:p>
            <a:pPr>
              <a:buFont typeface="Wingdings" pitchFamily="2" charset="2"/>
              <a:buNone/>
            </a:pPr>
            <a:endParaRPr lang="ru-RU" sz="3000" dirty="0">
              <a:solidFill>
                <a:srgbClr val="000000"/>
              </a:solidFill>
              <a:effectLst>
                <a:outerShdw blurRad="38100" dist="38100" dir="2700000" algn="tl">
                  <a:srgbClr val="FFFFFF"/>
                </a:outerShdw>
              </a:effectLst>
              <a:latin typeface="Times New Roman" pitchFamily="18" charset="0"/>
            </a:endParaRPr>
          </a:p>
        </p:txBody>
      </p:sp>
      <p:pic>
        <p:nvPicPr>
          <p:cNvPr id="18437" name="Picture 5" descr="восковая доска"/>
          <p:cNvPicPr>
            <a:picLocks noChangeAspect="1" noChangeArrowheads="1"/>
          </p:cNvPicPr>
          <p:nvPr/>
        </p:nvPicPr>
        <p:blipFill>
          <a:blip r:embed="rId2" cstate="print"/>
          <a:srcRect/>
          <a:stretch>
            <a:fillRect/>
          </a:stretch>
        </p:blipFill>
        <p:spPr bwMode="auto">
          <a:xfrm>
            <a:off x="3059832" y="2924944"/>
            <a:ext cx="3384550" cy="3046413"/>
          </a:xfrm>
          <a:prstGeom prst="rect">
            <a:avLst/>
          </a:prstGeom>
          <a:noFill/>
        </p:spPr>
      </p:pic>
      <p:sp>
        <p:nvSpPr>
          <p:cNvPr id="18438" name="Text Box 6"/>
          <p:cNvSpPr txBox="1">
            <a:spLocks noChangeArrowheads="1"/>
          </p:cNvSpPr>
          <p:nvPr/>
        </p:nvSpPr>
        <p:spPr bwMode="auto">
          <a:xfrm>
            <a:off x="2627313" y="5805488"/>
            <a:ext cx="4537075" cy="473075"/>
          </a:xfrm>
          <a:prstGeom prst="rect">
            <a:avLst/>
          </a:prstGeom>
          <a:noFill/>
          <a:ln w="9525">
            <a:noFill/>
            <a:miter lim="800000"/>
            <a:headEnd/>
            <a:tailEnd/>
          </a:ln>
          <a:effectLst/>
        </p:spPr>
        <p:txBody>
          <a:bodyPr>
            <a:spAutoFit/>
          </a:bodyPr>
          <a:lstStyle/>
          <a:p>
            <a:pPr algn="ctr">
              <a:spcBef>
                <a:spcPct val="50000"/>
              </a:spcBef>
            </a:pPr>
            <a:r>
              <a:rPr lang="ru-RU" sz="2500" b="1" dirty="0">
                <a:solidFill>
                  <a:srgbClr val="FF3300"/>
                </a:solidFill>
              </a:rPr>
              <a:t>Восковая </a:t>
            </a:r>
            <a:r>
              <a:rPr lang="ru-RU" sz="2500" b="1" dirty="0">
                <a:solidFill>
                  <a:srgbClr val="FF3300"/>
                </a:solidFill>
                <a:latin typeface="Times New Roman" pitchFamily="18" charset="0"/>
                <a:cs typeface="Times New Roman" pitchFamily="18" charset="0"/>
              </a:rPr>
              <a:t>табличка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blinds(horizontal)">
                                      <p:cBhvr>
                                        <p:cTn id="7" dur="1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683568" y="333375"/>
            <a:ext cx="8281045" cy="6119813"/>
          </a:xfrm>
        </p:spPr>
        <p:txBody>
          <a:bodyPr>
            <a:normAutofit lnSpcReduction="10000"/>
          </a:bodyPr>
          <a:lstStyle/>
          <a:p>
            <a:pPr algn="just">
              <a:lnSpc>
                <a:spcPct val="80000"/>
              </a:lnSpc>
              <a:buFont typeface="Wingdings" pitchFamily="2" charset="2"/>
              <a:buNone/>
            </a:pPr>
            <a:r>
              <a:rPr lang="ru-RU" sz="2900" dirty="0">
                <a:solidFill>
                  <a:srgbClr val="000000"/>
                </a:solidFill>
                <a:effectLst>
                  <a:outerShdw blurRad="38100" dist="38100" dir="2700000" algn="tl">
                    <a:srgbClr val="FFFFFF"/>
                  </a:outerShdw>
                </a:effectLst>
                <a:latin typeface="Times New Roman" pitchFamily="18" charset="0"/>
              </a:rPr>
              <a:t>		Пергамент представляет собой недубленую выделанную кожу животных - овечью, телячью или козью. Писали на нем при помощи специального пера.</a:t>
            </a:r>
          </a:p>
          <a:p>
            <a:pPr algn="just">
              <a:lnSpc>
                <a:spcPct val="80000"/>
              </a:lnSpc>
              <a:buFont typeface="Wingdings" pitchFamily="2" charset="2"/>
              <a:buNone/>
            </a:pPr>
            <a:r>
              <a:rPr lang="ru-RU" sz="2900" dirty="0">
                <a:solidFill>
                  <a:srgbClr val="000000"/>
                </a:solidFill>
                <a:effectLst>
                  <a:outerShdw blurRad="38100" dist="38100" dir="2700000" algn="tl">
                    <a:srgbClr val="FFFFFF"/>
                  </a:outerShdw>
                </a:effectLst>
                <a:latin typeface="Times New Roman" pitchFamily="18" charset="0"/>
              </a:rPr>
              <a:t>		Название материала происходит от города Пергам, где стали впервые изготавливать этот материал. </a:t>
            </a:r>
            <a:br>
              <a:rPr lang="ru-RU" sz="3600" dirty="0"/>
            </a:br>
            <a:endParaRPr lang="ru-RU" sz="3600" dirty="0"/>
          </a:p>
          <a:p>
            <a:pPr>
              <a:lnSpc>
                <a:spcPct val="80000"/>
              </a:lnSpc>
              <a:buFont typeface="Wingdings" pitchFamily="2" charset="2"/>
              <a:buNone/>
            </a:pPr>
            <a:endParaRPr lang="ru-RU" sz="3600" dirty="0"/>
          </a:p>
          <a:p>
            <a:pPr>
              <a:lnSpc>
                <a:spcPct val="80000"/>
              </a:lnSpc>
              <a:buFont typeface="Wingdings" pitchFamily="2" charset="2"/>
              <a:buNone/>
            </a:pPr>
            <a:endParaRPr lang="ru-RU" sz="3600" dirty="0"/>
          </a:p>
          <a:p>
            <a:pPr>
              <a:lnSpc>
                <a:spcPct val="80000"/>
              </a:lnSpc>
              <a:buFont typeface="Wingdings" pitchFamily="2" charset="2"/>
              <a:buNone/>
            </a:pPr>
            <a:endParaRPr lang="ru-RU" sz="3600" dirty="0"/>
          </a:p>
          <a:p>
            <a:pPr>
              <a:lnSpc>
                <a:spcPct val="80000"/>
              </a:lnSpc>
              <a:buFont typeface="Wingdings" pitchFamily="2" charset="2"/>
              <a:buNone/>
            </a:pPr>
            <a:endParaRPr lang="ru-RU" sz="3600" dirty="0"/>
          </a:p>
          <a:p>
            <a:pPr algn="ctr">
              <a:lnSpc>
                <a:spcPct val="80000"/>
              </a:lnSpc>
              <a:buFont typeface="Wingdings" pitchFamily="2" charset="2"/>
              <a:buNone/>
            </a:pPr>
            <a:endParaRPr lang="ru-RU" sz="3600" b="1" dirty="0">
              <a:solidFill>
                <a:srgbClr val="000000"/>
              </a:solidFill>
              <a:effectLst/>
              <a:latin typeface="Times New Roman" pitchFamily="18" charset="0"/>
            </a:endParaRPr>
          </a:p>
          <a:p>
            <a:pPr algn="ctr">
              <a:lnSpc>
                <a:spcPct val="80000"/>
              </a:lnSpc>
              <a:buFont typeface="Wingdings" pitchFamily="2" charset="2"/>
              <a:buNone/>
            </a:pPr>
            <a:endParaRPr lang="ru-RU" sz="3600" b="1" dirty="0">
              <a:solidFill>
                <a:srgbClr val="000000"/>
              </a:solidFill>
              <a:effectLst/>
              <a:latin typeface="Times New Roman" pitchFamily="18" charset="0"/>
            </a:endParaRPr>
          </a:p>
          <a:p>
            <a:pPr algn="ctr">
              <a:lnSpc>
                <a:spcPct val="80000"/>
              </a:lnSpc>
              <a:buFont typeface="Wingdings" pitchFamily="2" charset="2"/>
              <a:buNone/>
            </a:pPr>
            <a:r>
              <a:rPr lang="ru-RU" sz="3600" b="1" dirty="0">
                <a:solidFill>
                  <a:srgbClr val="000000"/>
                </a:solidFill>
                <a:effectLst/>
                <a:latin typeface="Times New Roman" pitchFamily="18" charset="0"/>
              </a:rPr>
              <a:t>Пергамент - 2 век до нашей веры</a:t>
            </a:r>
          </a:p>
        </p:txBody>
      </p:sp>
      <p:pic>
        <p:nvPicPr>
          <p:cNvPr id="19461" name="Picture 5" descr="пергамент"/>
          <p:cNvPicPr>
            <a:picLocks noChangeAspect="1" noChangeArrowheads="1"/>
          </p:cNvPicPr>
          <p:nvPr/>
        </p:nvPicPr>
        <p:blipFill>
          <a:blip r:embed="rId2" cstate="print"/>
          <a:srcRect/>
          <a:stretch>
            <a:fillRect/>
          </a:stretch>
        </p:blipFill>
        <p:spPr bwMode="auto">
          <a:xfrm>
            <a:off x="3275856" y="2564904"/>
            <a:ext cx="2376487" cy="2873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diamond(in)">
                                      <p:cBhvr>
                                        <p:cTn id="7" dur="1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683568" y="260350"/>
            <a:ext cx="8209607" cy="6408738"/>
          </a:xfrm>
        </p:spPr>
        <p:txBody>
          <a:bodyPr/>
          <a:lstStyle/>
          <a:p>
            <a:pPr algn="just">
              <a:buFont typeface="Wingdings" pitchFamily="2" charset="2"/>
              <a:buNone/>
            </a:pPr>
            <a:r>
              <a:rPr lang="ru-RU" sz="3000" dirty="0">
                <a:solidFill>
                  <a:srgbClr val="000000"/>
                </a:solidFill>
                <a:effectLst/>
                <a:latin typeface="Times New Roman" pitchFamily="18" charset="0"/>
              </a:rPr>
              <a:t>		Предполагается что бумага была изобретена в Китае в конце первого или начале второго века нашей эры.</a:t>
            </a:r>
          </a:p>
          <a:p>
            <a:pPr>
              <a:buFont typeface="Wingdings" pitchFamily="2" charset="2"/>
              <a:buNone/>
            </a:pPr>
            <a:r>
              <a:rPr lang="ru-RU" dirty="0"/>
              <a:t> </a:t>
            </a:r>
          </a:p>
        </p:txBody>
      </p:sp>
      <p:sp>
        <p:nvSpPr>
          <p:cNvPr id="20484" name="Text Box 4"/>
          <p:cNvSpPr txBox="1">
            <a:spLocks noChangeArrowheads="1"/>
          </p:cNvSpPr>
          <p:nvPr/>
        </p:nvSpPr>
        <p:spPr bwMode="auto">
          <a:xfrm>
            <a:off x="900113" y="5229225"/>
            <a:ext cx="7632700" cy="854075"/>
          </a:xfrm>
          <a:prstGeom prst="rect">
            <a:avLst/>
          </a:prstGeom>
          <a:noFill/>
          <a:ln w="9525">
            <a:noFill/>
            <a:miter lim="800000"/>
            <a:headEnd/>
            <a:tailEnd/>
          </a:ln>
          <a:effectLst/>
        </p:spPr>
        <p:txBody>
          <a:bodyPr>
            <a:spAutoFit/>
          </a:bodyPr>
          <a:lstStyle/>
          <a:p>
            <a:pPr algn="ctr">
              <a:spcBef>
                <a:spcPct val="50000"/>
              </a:spcBef>
            </a:pPr>
            <a:r>
              <a:rPr lang="ru-RU" sz="2500" dirty="0">
                <a:latin typeface="Times New Roman" pitchFamily="18" charset="0"/>
              </a:rPr>
              <a:t>Широкое распространение получила благодаря арабам только в 8-9 веках.</a:t>
            </a:r>
            <a:r>
              <a:rPr lang="ru-RU" dirty="0"/>
              <a:t> </a:t>
            </a:r>
          </a:p>
        </p:txBody>
      </p:sp>
      <p:pic>
        <p:nvPicPr>
          <p:cNvPr id="20485" name="Picture 5" descr="бумага"/>
          <p:cNvPicPr>
            <a:picLocks noChangeAspect="1" noChangeArrowheads="1"/>
          </p:cNvPicPr>
          <p:nvPr/>
        </p:nvPicPr>
        <p:blipFill>
          <a:blip r:embed="rId2" cstate="print"/>
          <a:srcRect/>
          <a:stretch>
            <a:fillRect/>
          </a:stretch>
        </p:blipFill>
        <p:spPr bwMode="auto">
          <a:xfrm>
            <a:off x="2267744" y="1772816"/>
            <a:ext cx="5545138" cy="36274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diamond(in)">
                                      <p:cBhvr>
                                        <p:cTn id="7" dur="1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idx="1"/>
          </p:nvPr>
        </p:nvSpPr>
        <p:spPr>
          <a:xfrm>
            <a:off x="683568" y="260350"/>
            <a:ext cx="8136582" cy="6337300"/>
          </a:xfrm>
        </p:spPr>
        <p:txBody>
          <a:bodyPr/>
          <a:lstStyle/>
          <a:p>
            <a:pPr algn="just">
              <a:buFont typeface="Wingdings" pitchFamily="2" charset="2"/>
              <a:buNone/>
            </a:pPr>
            <a:r>
              <a:rPr lang="ru-RU" sz="2500" dirty="0">
                <a:solidFill>
                  <a:srgbClr val="000000"/>
                </a:solidFill>
                <a:effectLst>
                  <a:outerShdw blurRad="38100" dist="38100" dir="2700000" algn="tl">
                    <a:srgbClr val="FFFFFF"/>
                  </a:outerShdw>
                </a:effectLst>
                <a:latin typeface="Times New Roman" pitchFamily="18" charset="0"/>
              </a:rPr>
              <a:t>		Появление перфокарт в основном связывается с именем </a:t>
            </a:r>
            <a:r>
              <a:rPr lang="ru-RU" sz="2500" dirty="0">
                <a:solidFill>
                  <a:srgbClr val="FF3300"/>
                </a:solidFill>
                <a:latin typeface="Times New Roman" pitchFamily="18" charset="0"/>
              </a:rPr>
              <a:t>Германа Холлерита</a:t>
            </a:r>
            <a:r>
              <a:rPr lang="ru-RU" sz="2500" dirty="0">
                <a:solidFill>
                  <a:srgbClr val="000000"/>
                </a:solidFill>
                <a:effectLst>
                  <a:outerShdw blurRad="38100" dist="38100" dir="2700000" algn="tl">
                    <a:srgbClr val="FFFFFF"/>
                  </a:outerShdw>
                </a:effectLst>
                <a:latin typeface="Times New Roman" pitchFamily="18" charset="0"/>
              </a:rPr>
              <a:t>, который применил их для проведения переписи населения в США в 1890 году. Тем не менее первые перфокарты были созданы и использованы существенно раньше. </a:t>
            </a:r>
            <a:r>
              <a:rPr lang="ru-RU" sz="2500" dirty="0" err="1">
                <a:solidFill>
                  <a:srgbClr val="000000"/>
                </a:solidFill>
                <a:effectLst>
                  <a:outerShdw blurRad="38100" dist="38100" dir="2700000" algn="tl">
                    <a:srgbClr val="FFFFFF"/>
                  </a:outerShdw>
                </a:effectLst>
                <a:latin typeface="Times New Roman" pitchFamily="18" charset="0"/>
              </a:rPr>
              <a:t>Жозеф</a:t>
            </a:r>
            <a:r>
              <a:rPr lang="ru-RU" sz="2500" dirty="0">
                <a:solidFill>
                  <a:srgbClr val="000000"/>
                </a:solidFill>
                <a:effectLst>
                  <a:outerShdw blurRad="38100" dist="38100" dir="2700000" algn="tl">
                    <a:srgbClr val="FFFFFF"/>
                  </a:outerShdw>
                </a:effectLst>
                <a:latin typeface="Times New Roman" pitchFamily="18" charset="0"/>
              </a:rPr>
              <a:t> Мари </a:t>
            </a:r>
            <a:r>
              <a:rPr lang="ru-RU" sz="2500" dirty="0" err="1">
                <a:solidFill>
                  <a:srgbClr val="000000"/>
                </a:solidFill>
                <a:effectLst>
                  <a:outerShdw blurRad="38100" dist="38100" dir="2700000" algn="tl">
                    <a:srgbClr val="FFFFFF"/>
                  </a:outerShdw>
                </a:effectLst>
                <a:latin typeface="Times New Roman" pitchFamily="18" charset="0"/>
              </a:rPr>
              <a:t>Жаккард</a:t>
            </a:r>
            <a:r>
              <a:rPr lang="ru-RU" sz="2500" dirty="0">
                <a:solidFill>
                  <a:srgbClr val="000000"/>
                </a:solidFill>
                <a:effectLst>
                  <a:outerShdw blurRad="38100" dist="38100" dir="2700000" algn="tl">
                    <a:srgbClr val="FFFFFF"/>
                  </a:outerShdw>
                </a:effectLst>
                <a:latin typeface="Times New Roman" pitchFamily="18" charset="0"/>
              </a:rPr>
              <a:t> использовал их для того чтобы задавать рисунок ткани для своего ткацкого станка ещё в 1804 году.</a:t>
            </a:r>
            <a:r>
              <a:rPr lang="ru-RU" dirty="0"/>
              <a:t> </a:t>
            </a:r>
          </a:p>
          <a:p>
            <a:pPr>
              <a:buFont typeface="Wingdings" pitchFamily="2" charset="2"/>
              <a:buNone/>
            </a:pPr>
            <a:endParaRPr lang="ru-RU" dirty="0"/>
          </a:p>
        </p:txBody>
      </p:sp>
      <p:pic>
        <p:nvPicPr>
          <p:cNvPr id="31747" name="Picture 3" descr="перфокарты"/>
          <p:cNvPicPr>
            <a:picLocks noChangeAspect="1" noChangeArrowheads="1"/>
          </p:cNvPicPr>
          <p:nvPr/>
        </p:nvPicPr>
        <p:blipFill>
          <a:blip r:embed="rId2" cstate="print"/>
          <a:srcRect/>
          <a:stretch>
            <a:fillRect/>
          </a:stretch>
        </p:blipFill>
        <p:spPr bwMode="auto">
          <a:xfrm>
            <a:off x="2700338" y="3284538"/>
            <a:ext cx="3810000" cy="2638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diamond(in)">
                                      <p:cBhvr>
                                        <p:cTn id="7" dur="10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6210</TotalTime>
  <Words>2050</Words>
  <Application>Microsoft Office PowerPoint</Application>
  <PresentationFormat>Экран (4:3)</PresentationFormat>
  <Paragraphs>288</Paragraphs>
  <Slides>35</Slides>
  <Notes>4</Notes>
  <HiddenSlides>1</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35</vt:i4>
      </vt:variant>
    </vt:vector>
  </HeadingPairs>
  <TitlesOfParts>
    <vt:vector size="45" baseType="lpstr">
      <vt:lpstr>Arial</vt:lpstr>
      <vt:lpstr>Calibri</vt:lpstr>
      <vt:lpstr>Corbel</vt:lpstr>
      <vt:lpstr>Gill Sans MT</vt:lpstr>
      <vt:lpstr>Times New Roman</vt:lpstr>
      <vt:lpstr>Trebuchet MS</vt:lpstr>
      <vt:lpstr>Verdana</vt:lpstr>
      <vt:lpstr>Wingdings</vt:lpstr>
      <vt:lpstr>Wingdings 2</vt:lpstr>
      <vt:lpstr>Солнцестояние</vt:lpstr>
      <vt:lpstr>Носители информации</vt:lpstr>
      <vt:lpstr>Презентация PowerPoint</vt:lpstr>
      <vt:lpstr>Презентация PowerPoint</vt:lpstr>
      <vt:lpstr>История развития носителей информации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Магнитная лента</vt:lpstr>
      <vt:lpstr>Презентация PowerPoint</vt:lpstr>
      <vt:lpstr>Жёсткий компьютера</vt:lpstr>
      <vt:lpstr>Презентация PowerPoint</vt:lpstr>
      <vt:lpstr>Лазерные (магнитные) диски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Имеешь «флэшку», значит идешь «в ногу со временем»</vt:lpstr>
      <vt:lpstr>Флэш-брелки</vt:lpstr>
      <vt:lpstr>Презентация PowerPoint</vt:lpstr>
      <vt:lpstr>Логическая структура носителя информации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развития носителей информации</dc:title>
  <dc:creator>cit</dc:creator>
  <cp:lastModifiedBy>Professional</cp:lastModifiedBy>
  <cp:revision>29</cp:revision>
  <dcterms:created xsi:type="dcterms:W3CDTF">2009-10-09T03:07:46Z</dcterms:created>
  <dcterms:modified xsi:type="dcterms:W3CDTF">2022-12-05T04:07:42Z</dcterms:modified>
</cp:coreProperties>
</file>