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6858000" type="screen4x3"/>
  <p:notesSz cx="6858000" cy="9144000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9.wmf"/><Relationship Id="rId1" Type="http://schemas.openxmlformats.org/officeDocument/2006/relationships/image" Target="../media/image12.wmf"/><Relationship Id="rId5" Type="http://schemas.openxmlformats.org/officeDocument/2006/relationships/image" Target="../media/image6.wmf"/><Relationship Id="rId4" Type="http://schemas.openxmlformats.org/officeDocument/2006/relationships/image" Target="../media/image11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12.wmf"/><Relationship Id="rId5" Type="http://schemas.openxmlformats.org/officeDocument/2006/relationships/image" Target="../media/image6.wmf"/><Relationship Id="rId4" Type="http://schemas.openxmlformats.org/officeDocument/2006/relationships/image" Target="../media/image11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12.wmf"/><Relationship Id="rId5" Type="http://schemas.openxmlformats.org/officeDocument/2006/relationships/image" Target="../media/image6.wmf"/><Relationship Id="rId4" Type="http://schemas.openxmlformats.org/officeDocument/2006/relationships/image" Target="../media/image11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4" Type="http://schemas.openxmlformats.org/officeDocument/2006/relationships/image" Target="../media/image19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6.wmf"/><Relationship Id="rId5" Type="http://schemas.openxmlformats.org/officeDocument/2006/relationships/image" Target="../media/image11.wmf"/><Relationship Id="rId4" Type="http://schemas.openxmlformats.org/officeDocument/2006/relationships/image" Target="../media/image10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12.wmf"/><Relationship Id="rId1" Type="http://schemas.openxmlformats.org/officeDocument/2006/relationships/image" Target="../media/image6.wmf"/><Relationship Id="rId5" Type="http://schemas.openxmlformats.org/officeDocument/2006/relationships/image" Target="../media/image11.wmf"/><Relationship Id="rId4" Type="http://schemas.openxmlformats.org/officeDocument/2006/relationships/image" Target="../media/image10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12.wmf"/><Relationship Id="rId5" Type="http://schemas.openxmlformats.org/officeDocument/2006/relationships/image" Target="../media/image6.wmf"/><Relationship Id="rId4" Type="http://schemas.openxmlformats.org/officeDocument/2006/relationships/image" Target="../media/image11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12.wmf"/><Relationship Id="rId5" Type="http://schemas.openxmlformats.org/officeDocument/2006/relationships/image" Target="../media/image6.wmf"/><Relationship Id="rId4" Type="http://schemas.openxmlformats.org/officeDocument/2006/relationships/image" Target="../media/image11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12.wmf"/><Relationship Id="rId5" Type="http://schemas.openxmlformats.org/officeDocument/2006/relationships/image" Target="../media/image6.wmf"/><Relationship Id="rId4" Type="http://schemas.openxmlformats.org/officeDocument/2006/relationships/image" Target="../media/image1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 bwMode="auto">
          <a:xfrm>
            <a:off x="685800" y="2130425"/>
            <a:ext cx="7772400" cy="1470025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371600" y="3886200"/>
            <a:ext cx="6400800" cy="17525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8D77D85-1819-41C2-9821-CA256A66365A}" type="datetimeFigureOut">
              <a:t>06.10.2018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4E0EA05-3799-4CC9-8609-1746B3464DB9}" type="slidenum">
              <a:t>‹#›</a:t>
            </a:fld>
            <a:endParaRPr lang="ru-RU"/>
          </a:p>
        </p:txBody>
      </p:sp>
    </p:spTree>
  </p:cSld>
  <p:clrMapOvr>
    <a:masterClrMapping/>
  </p:clrMapOvr>
  <p:hf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5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8D77D85-1819-41C2-9821-CA256A66365A}" type="datetimeFigureOut">
              <a:t>06.10.2018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4E0EA05-3799-4CC9-8609-1746B3464DB9}" type="slidenum">
              <a:t>‹#›</a:t>
            </a:fld>
            <a:endParaRPr lang="ru-RU"/>
          </a:p>
        </p:txBody>
      </p:sp>
    </p:spTree>
  </p:cSld>
  <p:clrMapOvr>
    <a:masterClrMapping/>
  </p:clrMapOvr>
  <p:hf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6629400" y="274638"/>
            <a:ext cx="2057400" cy="5851525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5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457200" y="274638"/>
            <a:ext cx="6019800" cy="5851525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8D77D85-1819-41C2-9821-CA256A66365A}" type="datetimeFigureOut">
              <a:t>06.10.2018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4E0EA05-3799-4CC9-8609-1746B3464DB9}" type="slidenum">
              <a:t>‹#›</a:t>
            </a:fld>
            <a:endParaRPr lang="ru-RU"/>
          </a:p>
        </p:txBody>
      </p:sp>
    </p:spTree>
  </p:cSld>
  <p:clrMapOvr>
    <a:masterClrMapping/>
  </p:clrMapOvr>
  <p:hf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xAndTwoObj" userDrawn="1">
  <p:cSld name="Заголовок, текст и 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53340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5" name="Текст 2"/>
          <p:cNvSpPr>
            <a:spLocks noGrp="1"/>
          </p:cNvSpPr>
          <p:nvPr>
            <p:ph type="body" sz="half" idx="1"/>
          </p:nvPr>
        </p:nvSpPr>
        <p:spPr bwMode="auto">
          <a:xfrm>
            <a:off x="457200" y="1828800"/>
            <a:ext cx="4038600" cy="4302125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6" name="Объект 3"/>
          <p:cNvSpPr>
            <a:spLocks noGrp="1"/>
          </p:cNvSpPr>
          <p:nvPr>
            <p:ph sz="quarter" idx="2"/>
          </p:nvPr>
        </p:nvSpPr>
        <p:spPr bwMode="auto">
          <a:xfrm>
            <a:off x="4648200" y="1828800"/>
            <a:ext cx="4038600" cy="2074863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7" name="Объект 4"/>
          <p:cNvSpPr>
            <a:spLocks noGrp="1"/>
          </p:cNvSpPr>
          <p:nvPr>
            <p:ph sz="quarter" idx="3"/>
          </p:nvPr>
        </p:nvSpPr>
        <p:spPr bwMode="auto">
          <a:xfrm>
            <a:off x="4648200" y="4056063"/>
            <a:ext cx="4038600" cy="2074862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8" name="Дата 5"/>
          <p:cNvSpPr>
            <a:spLocks noGrp="1"/>
          </p:cNvSpPr>
          <p:nvPr>
            <p:ph type="dt" sz="half" idx="10"/>
          </p:nvPr>
        </p:nvSpPr>
        <p:spPr bwMode="auto">
          <a:xfrm>
            <a:off x="457200" y="6248400"/>
            <a:ext cx="1676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ижний колонтитул 6"/>
          <p:cNvSpPr>
            <a:spLocks noGrp="1"/>
          </p:cNvSpPr>
          <p:nvPr>
            <p:ph type="ftr" sz="quarter" idx="11"/>
          </p:nvPr>
        </p:nvSpPr>
        <p:spPr bwMode="auto"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7"/>
          <p:cNvSpPr>
            <a:spLocks noGrp="1"/>
          </p:cNvSpPr>
          <p:nvPr>
            <p:ph type="sldNum" sz="quarter" idx="12"/>
          </p:nvPr>
        </p:nvSpPr>
        <p:spPr bwMode="auto">
          <a:xfrm>
            <a:off x="6781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C729DF-0DAD-4EE3-B007-B9971F994B8D}" type="slidenum">
              <a:t>‹#›</a:t>
            </a:fld>
            <a:endParaRPr lang="ru-RU"/>
          </a:p>
        </p:txBody>
      </p:sp>
    </p:spTree>
  </p:cSld>
  <p:clrMapOvr>
    <a:masterClrMapping/>
  </p:clrMapOvr>
  <p:hf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Only" userDrawn="1">
  <p:cSld name="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Объект 1"/>
          <p:cNvSpPr>
            <a:spLocks noGrp="1"/>
          </p:cNvSpPr>
          <p:nvPr>
            <p:ph/>
          </p:nvPr>
        </p:nvSpPr>
        <p:spPr bwMode="auto">
          <a:xfrm>
            <a:off x="457200" y="533400"/>
            <a:ext cx="8229600" cy="5597525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5" name="Дата 2"/>
          <p:cNvSpPr>
            <a:spLocks noGrp="1"/>
          </p:cNvSpPr>
          <p:nvPr>
            <p:ph type="dt" sz="half" idx="10"/>
          </p:nvPr>
        </p:nvSpPr>
        <p:spPr bwMode="auto">
          <a:xfrm>
            <a:off x="457200" y="6248400"/>
            <a:ext cx="1676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 bwMode="auto"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 bwMode="auto">
          <a:xfrm>
            <a:off x="6781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0D6AC2-24F9-47CB-96FC-F1CA53CACF1C}" type="slidenum">
              <a:t>‹#›</a:t>
            </a:fld>
            <a:endParaRPr lang="ru-RU"/>
          </a:p>
        </p:txBody>
      </p:sp>
    </p:spTree>
  </p:cSld>
  <p:clrMapOvr>
    <a:masterClrMapping/>
  </p:clrMapOvr>
  <p:hf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8D77D85-1819-41C2-9821-CA256A66365A}" type="datetimeFigureOut">
              <a:t>06.10.2018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4E0EA05-3799-4CC9-8609-1746B3464DB9}" type="slidenum">
              <a:t>‹#›</a:t>
            </a:fld>
            <a:endParaRPr lang="ru-RU"/>
          </a:p>
        </p:txBody>
      </p:sp>
    </p:spTree>
  </p:cSld>
  <p:clrMapOvr>
    <a:masterClrMapping/>
  </p:clrMapOvr>
  <p:hf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5" name="Текст 2"/>
          <p:cNvSpPr>
            <a:spLocks noGrp="1"/>
          </p:cNvSpPr>
          <p:nvPr>
            <p:ph type="body" idx="1"/>
          </p:nvPr>
        </p:nvSpPr>
        <p:spPr bwMode="auto"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8D77D85-1819-41C2-9821-CA256A66365A}" type="datetimeFigureOut">
              <a:t>06.10.2018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4E0EA05-3799-4CC9-8609-1746B3464DB9}" type="slidenum">
              <a:t>‹#›</a:t>
            </a:fld>
            <a:endParaRPr lang="ru-RU"/>
          </a:p>
        </p:txBody>
      </p:sp>
    </p:spTree>
  </p:cSld>
  <p:clrMapOvr>
    <a:masterClrMapping/>
  </p:clrMapOvr>
  <p:hf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5" name="Объект 2"/>
          <p:cNvSpPr>
            <a:spLocks noGrp="1"/>
          </p:cNvSpPr>
          <p:nvPr>
            <p:ph sz="half" idx="1"/>
          </p:nvPr>
        </p:nvSpPr>
        <p:spPr bwMode="auto"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6" name="Объект 3"/>
          <p:cNvSpPr>
            <a:spLocks noGrp="1"/>
          </p:cNvSpPr>
          <p:nvPr>
            <p:ph sz="half" idx="2"/>
          </p:nvPr>
        </p:nvSpPr>
        <p:spPr bwMode="auto"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8D77D85-1819-41C2-9821-CA256A66365A}" type="datetimeFigureOut">
              <a:t>06.10.2018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4E0EA05-3799-4CC9-8609-1746B3464DB9}" type="slidenum">
              <a:t>‹#›</a:t>
            </a:fld>
            <a:endParaRPr lang="ru-RU"/>
          </a:p>
        </p:txBody>
      </p:sp>
    </p:spTree>
  </p:cSld>
  <p:clrMapOvr>
    <a:masterClrMapping/>
  </p:clrMapOvr>
  <p:hf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Объект 3"/>
          <p:cNvSpPr>
            <a:spLocks noGrp="1"/>
          </p:cNvSpPr>
          <p:nvPr>
            <p:ph sz="half" idx="2"/>
          </p:nvPr>
        </p:nvSpPr>
        <p:spPr bwMode="auto"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7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8" name="Объект 5"/>
          <p:cNvSpPr>
            <a:spLocks noGrp="1"/>
          </p:cNvSpPr>
          <p:nvPr>
            <p:ph sz="quarter" idx="4"/>
          </p:nvPr>
        </p:nvSpPr>
        <p:spPr bwMode="auto"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9" name="Дата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8D77D85-1819-41C2-9821-CA256A66365A}" type="datetimeFigureOut">
              <a:t>06.10.2018</a:t>
            </a:fld>
            <a:endParaRPr lang="ru-RU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Номер слайда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4E0EA05-3799-4CC9-8609-1746B3464DB9}" type="slidenum">
              <a:t>‹#›</a:t>
            </a:fld>
            <a:endParaRPr lang="ru-RU"/>
          </a:p>
        </p:txBody>
      </p:sp>
    </p:spTree>
  </p:cSld>
  <p:clrMapOvr>
    <a:masterClrMapping/>
  </p:clrMapOvr>
  <p:hf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5" name="Дата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8D77D85-1819-41C2-9821-CA256A66365A}" type="datetimeFigureOut">
              <a:t>06.10.2018</a:t>
            </a:fld>
            <a:endParaRPr 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4E0EA05-3799-4CC9-8609-1746B3464DB9}" type="slidenum">
              <a:t>‹#›</a:t>
            </a:fld>
            <a:endParaRPr lang="ru-RU"/>
          </a:p>
        </p:txBody>
      </p:sp>
    </p:spTree>
  </p:cSld>
  <p:clrMapOvr>
    <a:masterClrMapping/>
  </p:clrMapOvr>
  <p:hf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8D77D85-1819-41C2-9821-CA256A66365A}" type="datetimeFigureOut">
              <a:t>06.10.2018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4E0EA05-3799-4CC9-8609-1746B3464DB9}" type="slidenum">
              <a:t>‹#›</a:t>
            </a:fld>
            <a:endParaRPr lang="ru-RU"/>
          </a:p>
        </p:txBody>
      </p:sp>
    </p:spTree>
  </p:cSld>
  <p:clrMapOvr>
    <a:masterClrMapping/>
  </p:clrMapOvr>
  <p:hf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 bwMode="auto"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6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8D77D85-1819-41C2-9821-CA256A66365A}" type="datetimeFigureOut">
              <a:t>06.10.2018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4E0EA05-3799-4CC9-8609-1746B3464DB9}" type="slidenum">
              <a:t>‹#›</a:t>
            </a:fld>
            <a:endParaRPr lang="ru-RU"/>
          </a:p>
        </p:txBody>
      </p:sp>
    </p:spTree>
  </p:cSld>
  <p:clrMapOvr>
    <a:masterClrMapping/>
  </p:clrMapOvr>
  <p:hf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5" name="Рисунок 2"/>
          <p:cNvSpPr>
            <a:spLocks noGrp="1"/>
          </p:cNvSpPr>
          <p:nvPr>
            <p:ph type="pic" idx="1"/>
          </p:nvPr>
        </p:nvSpPr>
        <p:spPr bwMode="auto"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6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8D77D85-1819-41C2-9821-CA256A66365A}" type="datetimeFigureOut">
              <a:t>06.10.2018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4E0EA05-3799-4CC9-8609-1746B3464DB9}" type="slidenum">
              <a:t>‹#›</a:t>
            </a:fld>
            <a:endParaRPr lang="ru-RU"/>
          </a:p>
        </p:txBody>
      </p:sp>
    </p:spTree>
  </p:cSld>
  <p:clrMapOvr>
    <a:masterClrMapping/>
  </p:clrMapOvr>
  <p:hf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8D77D85-1819-41C2-9821-CA256A66365A}" type="datetimeFigureOut">
              <a:t>06.10.2018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4E0EA05-3799-4CC9-8609-1746B3464DB9}" type="slidenum"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/>
  <p:txStyles>
    <p:titleStyle>
      <a:lvl1pPr algn="ctr" defTabSz="914400"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>
        <a:spcBef>
          <a:spcPts val="0"/>
        </a:spcBef>
        <a:buFont typeface="Arial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>
        <a:spcBef>
          <a:spcPts val="0"/>
        </a:spcBef>
        <a:buFont typeface="Arial"/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spcBef>
          <a:spcPts val="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spcBef>
          <a:spcPts val="0"/>
        </a:spcBef>
        <a:buFont typeface="Arial"/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spcBef>
          <a:spcPts val="0"/>
        </a:spcBef>
        <a:buFont typeface="Arial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6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6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6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12" Type="http://schemas.openxmlformats.org/officeDocument/2006/relationships/image" Target="../media/image11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8.wmf"/><Relationship Id="rId11" Type="http://schemas.openxmlformats.org/officeDocument/2006/relationships/oleObject" Target="../embeddings/oleObject11.bin"/><Relationship Id="rId5" Type="http://schemas.openxmlformats.org/officeDocument/2006/relationships/oleObject" Target="../embeddings/oleObject8.bin"/><Relationship Id="rId10" Type="http://schemas.openxmlformats.org/officeDocument/2006/relationships/image" Target="../media/image10.wmf"/><Relationship Id="rId4" Type="http://schemas.openxmlformats.org/officeDocument/2006/relationships/image" Target="../media/image6.wmf"/><Relationship Id="rId9" Type="http://schemas.openxmlformats.org/officeDocument/2006/relationships/oleObject" Target="../embeddings/oleObject10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4.bin"/><Relationship Id="rId12" Type="http://schemas.openxmlformats.org/officeDocument/2006/relationships/image" Target="../media/image11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2.wmf"/><Relationship Id="rId11" Type="http://schemas.openxmlformats.org/officeDocument/2006/relationships/oleObject" Target="../embeddings/oleObject16.bin"/><Relationship Id="rId5" Type="http://schemas.openxmlformats.org/officeDocument/2006/relationships/oleObject" Target="../embeddings/oleObject13.bin"/><Relationship Id="rId10" Type="http://schemas.openxmlformats.org/officeDocument/2006/relationships/image" Target="../media/image10.wmf"/><Relationship Id="rId4" Type="http://schemas.openxmlformats.org/officeDocument/2006/relationships/image" Target="../media/image6.wmf"/><Relationship Id="rId9" Type="http://schemas.openxmlformats.org/officeDocument/2006/relationships/oleObject" Target="../embeddings/oleObject15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19.bin"/><Relationship Id="rId12" Type="http://schemas.openxmlformats.org/officeDocument/2006/relationships/image" Target="../media/image6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9.wmf"/><Relationship Id="rId11" Type="http://schemas.openxmlformats.org/officeDocument/2006/relationships/oleObject" Target="../embeddings/oleObject21.bin"/><Relationship Id="rId5" Type="http://schemas.openxmlformats.org/officeDocument/2006/relationships/oleObject" Target="../embeddings/oleObject18.bin"/><Relationship Id="rId10" Type="http://schemas.openxmlformats.org/officeDocument/2006/relationships/image" Target="../media/image11.wmf"/><Relationship Id="rId4" Type="http://schemas.openxmlformats.org/officeDocument/2006/relationships/image" Target="../media/image12.wmf"/><Relationship Id="rId9" Type="http://schemas.openxmlformats.org/officeDocument/2006/relationships/oleObject" Target="../embeddings/oleObject20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13" Type="http://schemas.openxmlformats.org/officeDocument/2006/relationships/image" Target="../media/image6.wmf"/><Relationship Id="rId3" Type="http://schemas.openxmlformats.org/officeDocument/2006/relationships/oleObject" Target="../embeddings/oleObject22.bin"/><Relationship Id="rId7" Type="http://schemas.openxmlformats.org/officeDocument/2006/relationships/oleObject" Target="../embeddings/oleObject24.bin"/><Relationship Id="rId12" Type="http://schemas.openxmlformats.org/officeDocument/2006/relationships/oleObject" Target="../embeddings/oleObject26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9.wmf"/><Relationship Id="rId11" Type="http://schemas.openxmlformats.org/officeDocument/2006/relationships/image" Target="../media/image13.png"/><Relationship Id="rId5" Type="http://schemas.openxmlformats.org/officeDocument/2006/relationships/oleObject" Target="../embeddings/oleObject23.bin"/><Relationship Id="rId10" Type="http://schemas.openxmlformats.org/officeDocument/2006/relationships/image" Target="../media/image11.wmf"/><Relationship Id="rId4" Type="http://schemas.openxmlformats.org/officeDocument/2006/relationships/image" Target="../media/image12.wmf"/><Relationship Id="rId9" Type="http://schemas.openxmlformats.org/officeDocument/2006/relationships/oleObject" Target="../embeddings/oleObject25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13" Type="http://schemas.openxmlformats.org/officeDocument/2006/relationships/image" Target="../media/image6.wmf"/><Relationship Id="rId3" Type="http://schemas.openxmlformats.org/officeDocument/2006/relationships/oleObject" Target="../embeddings/oleObject27.bin"/><Relationship Id="rId7" Type="http://schemas.openxmlformats.org/officeDocument/2006/relationships/oleObject" Target="../embeddings/oleObject29.bin"/><Relationship Id="rId12" Type="http://schemas.openxmlformats.org/officeDocument/2006/relationships/oleObject" Target="../embeddings/oleObject3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9.wmf"/><Relationship Id="rId11" Type="http://schemas.openxmlformats.org/officeDocument/2006/relationships/image" Target="../media/image14.png"/><Relationship Id="rId5" Type="http://schemas.openxmlformats.org/officeDocument/2006/relationships/oleObject" Target="../embeddings/oleObject28.bin"/><Relationship Id="rId10" Type="http://schemas.openxmlformats.org/officeDocument/2006/relationships/image" Target="../media/image11.wmf"/><Relationship Id="rId4" Type="http://schemas.openxmlformats.org/officeDocument/2006/relationships/image" Target="../media/image12.wmf"/><Relationship Id="rId9" Type="http://schemas.openxmlformats.org/officeDocument/2006/relationships/oleObject" Target="../embeddings/oleObject30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oleObject" Target="../embeddings/oleObject32.bin"/><Relationship Id="rId7" Type="http://schemas.openxmlformats.org/officeDocument/2006/relationships/oleObject" Target="../embeddings/oleObject34.bin"/><Relationship Id="rId12" Type="http://schemas.openxmlformats.org/officeDocument/2006/relationships/image" Target="../media/image6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9.wmf"/><Relationship Id="rId11" Type="http://schemas.openxmlformats.org/officeDocument/2006/relationships/oleObject" Target="../embeddings/oleObject36.bin"/><Relationship Id="rId5" Type="http://schemas.openxmlformats.org/officeDocument/2006/relationships/oleObject" Target="../embeddings/oleObject33.bin"/><Relationship Id="rId10" Type="http://schemas.openxmlformats.org/officeDocument/2006/relationships/image" Target="../media/image11.wmf"/><Relationship Id="rId4" Type="http://schemas.openxmlformats.org/officeDocument/2006/relationships/image" Target="../media/image12.wmf"/><Relationship Id="rId9" Type="http://schemas.openxmlformats.org/officeDocument/2006/relationships/oleObject" Target="../embeddings/oleObject35.bin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13" Type="http://schemas.openxmlformats.org/officeDocument/2006/relationships/image" Target="../media/image6.wmf"/><Relationship Id="rId3" Type="http://schemas.openxmlformats.org/officeDocument/2006/relationships/oleObject" Target="../embeddings/oleObject37.bin"/><Relationship Id="rId7" Type="http://schemas.openxmlformats.org/officeDocument/2006/relationships/oleObject" Target="../embeddings/oleObject39.bin"/><Relationship Id="rId12" Type="http://schemas.openxmlformats.org/officeDocument/2006/relationships/oleObject" Target="../embeddings/oleObject4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9.wmf"/><Relationship Id="rId11" Type="http://schemas.openxmlformats.org/officeDocument/2006/relationships/image" Target="../media/image13.png"/><Relationship Id="rId5" Type="http://schemas.openxmlformats.org/officeDocument/2006/relationships/oleObject" Target="../embeddings/oleObject38.bin"/><Relationship Id="rId10" Type="http://schemas.openxmlformats.org/officeDocument/2006/relationships/image" Target="../media/image11.wmf"/><Relationship Id="rId4" Type="http://schemas.openxmlformats.org/officeDocument/2006/relationships/image" Target="../media/image12.wmf"/><Relationship Id="rId9" Type="http://schemas.openxmlformats.org/officeDocument/2006/relationships/oleObject" Target="../embeddings/oleObject40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oleObject" Target="../embeddings/oleObject42.bin"/><Relationship Id="rId7" Type="http://schemas.openxmlformats.org/officeDocument/2006/relationships/oleObject" Target="../embeddings/oleObject44.bin"/><Relationship Id="rId12" Type="http://schemas.openxmlformats.org/officeDocument/2006/relationships/image" Target="../media/image6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9.wmf"/><Relationship Id="rId11" Type="http://schemas.openxmlformats.org/officeDocument/2006/relationships/oleObject" Target="../embeddings/oleObject46.bin"/><Relationship Id="rId5" Type="http://schemas.openxmlformats.org/officeDocument/2006/relationships/oleObject" Target="../embeddings/oleObject43.bin"/><Relationship Id="rId10" Type="http://schemas.openxmlformats.org/officeDocument/2006/relationships/image" Target="../media/image11.wmf"/><Relationship Id="rId4" Type="http://schemas.openxmlformats.org/officeDocument/2006/relationships/image" Target="../media/image12.wmf"/><Relationship Id="rId9" Type="http://schemas.openxmlformats.org/officeDocument/2006/relationships/oleObject" Target="../embeddings/oleObject45.bin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oleObject" Target="../embeddings/oleObject47.bin"/><Relationship Id="rId7" Type="http://schemas.openxmlformats.org/officeDocument/2006/relationships/oleObject" Target="../embeddings/oleObject4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48.bin"/><Relationship Id="rId10" Type="http://schemas.openxmlformats.org/officeDocument/2006/relationships/image" Target="../media/image19.wmf"/><Relationship Id="rId4" Type="http://schemas.openxmlformats.org/officeDocument/2006/relationships/image" Target="../media/image16.wmf"/><Relationship Id="rId9" Type="http://schemas.openxmlformats.org/officeDocument/2006/relationships/oleObject" Target="../embeddings/oleObject50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Box 5"/>
          <p:cNvSpPr>
            <a:spLocks/>
          </p:cNvSpPr>
          <p:nvPr/>
        </p:nvSpPr>
        <p:spPr bwMode="auto">
          <a:xfrm>
            <a:off x="2791718" y="5373216"/>
            <a:ext cx="6048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ru-RU">
                <a:solidFill>
                  <a:schemeClr val="bg1"/>
                </a:solidFill>
              </a:rPr>
              <a:t>Лепшова Екатерина Сергеевна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Подзаголовок 4"/>
          <p:cNvSpPr>
            <a:spLocks noGrp="1"/>
          </p:cNvSpPr>
          <p:nvPr>
            <p:ph type="subTitle" idx="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Rectangle 2"/>
          <p:cNvSpPr>
            <a:spLocks/>
          </p:cNvSpPr>
          <p:nvPr/>
        </p:nvSpPr>
        <p:spPr bwMode="auto">
          <a:xfrm>
            <a:off x="152400" y="485056"/>
            <a:ext cx="9144000" cy="175259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marL="0" indent="0" algn="ctr" defTabSz="914400">
              <a:spcBef>
                <a:spcPts val="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>
              <a:spcBef>
                <a:spcPts val="0"/>
              </a:spcBef>
              <a:buFont typeface="Arial"/>
              <a:buNone/>
              <a:defRPr sz="2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>
              <a:spcBef>
                <a:spcPts val="0"/>
              </a:spcBef>
              <a:buFont typeface="Arial"/>
              <a:buNone/>
              <a:defRPr sz="24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>
              <a:spcBef>
                <a:spcPts val="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>
              <a:spcBef>
                <a:spcPts val="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>
              <a:spcBef>
                <a:spcPts val="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>
              <a:spcBef>
                <a:spcPts val="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>
              <a:spcBef>
                <a:spcPts val="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>
              <a:spcBef>
                <a:spcPts val="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b="1">
                <a:solidFill>
                  <a:schemeClr val="tx1"/>
                </a:solidFill>
              </a:rPr>
              <a:t>Алгебра логики </a:t>
            </a:r>
            <a:endParaRPr/>
          </a:p>
          <a:p>
            <a:pPr>
              <a:defRPr/>
            </a:pPr>
            <a:r>
              <a:rPr lang="ru-RU" sz="2000" b="1">
                <a:solidFill>
                  <a:schemeClr val="tx1"/>
                </a:solidFill>
                <a:latin typeface="Arial"/>
              </a:rPr>
              <a:t>Логические основы работы компьютера</a:t>
            </a:r>
            <a:endParaRPr lang="ru-RU" sz="2000" b="1">
              <a:solidFill>
                <a:schemeClr val="tx1"/>
              </a:solidFill>
            </a:endParaRPr>
          </a:p>
        </p:txBody>
      </p:sp>
      <p:sp>
        <p:nvSpPr>
          <p:cNvPr id="8" name="Rectangle 9"/>
          <p:cNvSpPr>
            <a:spLocks/>
          </p:cNvSpPr>
          <p:nvPr/>
        </p:nvSpPr>
        <p:spPr bwMode="auto">
          <a:xfrm>
            <a:off x="2712137" y="2429273"/>
            <a:ext cx="4320480" cy="792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914400"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5000"/>
              </a:lnSpc>
              <a:defRPr/>
            </a:pPr>
            <a:r>
              <a:rPr lang="ru-RU" sz="2700">
                <a:latin typeface="+mn-lt"/>
              </a:rPr>
              <a:t/>
            </a:r>
            <a:br>
              <a:rPr lang="ru-RU" sz="2700">
                <a:latin typeface="+mn-lt"/>
              </a:rPr>
            </a:br>
            <a:endParaRPr lang="ru-RU" sz="3300">
              <a:latin typeface="+mn-lt"/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5339283" y="4917765"/>
            <a:ext cx="3386666" cy="640115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noAutofit/>
          </a:bodyPr>
          <a:lstStyle/>
          <a:p>
            <a:pPr>
              <a:defRPr/>
            </a:pPr>
            <a:r>
              <a:rPr/>
              <a:t>Подготовил: </a:t>
            </a:r>
          </a:p>
          <a:p>
            <a:pPr>
              <a:defRPr/>
            </a:pPr>
            <a:r>
              <a:rPr/>
              <a:t>преподаватель Троицкого АТК - филиала МГТУ ГА Хомутков А.С.</a:t>
            </a: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960833" y="6385277"/>
            <a:ext cx="1843263" cy="640115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noAutofit/>
          </a:bodyPr>
          <a:lstStyle/>
          <a:p>
            <a:pPr>
              <a:defRPr/>
            </a:pPr>
            <a:r>
              <a:rPr/>
              <a:t>Троицк, 2018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auto"/>
        <p:txBody>
          <a:bodyPr/>
          <a:lstStyle/>
          <a:p>
            <a:pPr algn="ctr">
              <a:defRPr/>
            </a:pPr>
            <a:r>
              <a:rPr lang="ru-RU" sz="2800" b="1" i="1"/>
              <a:t>Задания для закрепления пройденного материала:</a:t>
            </a:r>
            <a:endParaRPr lang="ru-RU" sz="280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828800"/>
            <a:ext cx="9144000" cy="4302125"/>
          </a:xfrm>
        </p:spPr>
        <p:txBody>
          <a:bodyPr/>
          <a:lstStyle/>
          <a:p>
            <a:pPr>
              <a:lnSpc>
                <a:spcPct val="90000"/>
              </a:lnSpc>
              <a:buFont typeface="Wingdings"/>
              <a:buNone/>
              <a:defRPr/>
            </a:pPr>
            <a:r>
              <a:rPr lang="ru-RU" sz="2200" b="1" i="1"/>
              <a:t>Упражнение 1:</a:t>
            </a:r>
            <a:r>
              <a:rPr lang="ru-RU" sz="2600" i="1"/>
              <a:t> </a:t>
            </a:r>
            <a:br>
              <a:rPr lang="ru-RU" sz="2600" i="1"/>
            </a:br>
            <a:r>
              <a:rPr lang="ru-RU" sz="2200"/>
              <a:t>Запишите следующие высказывания в виде логических выражений:</a:t>
            </a:r>
            <a:endParaRPr/>
          </a:p>
          <a:p>
            <a:pPr>
              <a:lnSpc>
                <a:spcPct val="90000"/>
              </a:lnSpc>
              <a:buFont typeface="Wingdings"/>
              <a:buNone/>
              <a:defRPr/>
            </a:pPr>
            <a:endParaRPr lang="ru-RU" sz="2000" i="1"/>
          </a:p>
          <a:p>
            <a:pPr lvl="1">
              <a:lnSpc>
                <a:spcPct val="90000"/>
              </a:lnSpc>
              <a:defRPr/>
            </a:pPr>
            <a:r>
              <a:rPr lang="ru-RU" sz="2400" i="1"/>
              <a:t>Число 17 нечетное и двузначное.</a:t>
            </a:r>
            <a:endParaRPr/>
          </a:p>
          <a:p>
            <a:pPr lvl="1">
              <a:lnSpc>
                <a:spcPct val="90000"/>
              </a:lnSpc>
              <a:defRPr/>
            </a:pPr>
            <a:r>
              <a:rPr lang="ru-RU" sz="2400" i="1"/>
              <a:t>Неверно, что корова - хищное животное.</a:t>
            </a:r>
            <a:endParaRPr/>
          </a:p>
          <a:p>
            <a:pPr lvl="1">
              <a:lnSpc>
                <a:spcPct val="90000"/>
              </a:lnSpc>
              <a:defRPr/>
            </a:pPr>
            <a:r>
              <a:rPr lang="ru-RU" sz="2400" i="1"/>
              <a:t>Если число делится на 2, то оно - четное. </a:t>
            </a:r>
            <a:endParaRPr/>
          </a:p>
          <a:p>
            <a:pPr lvl="1">
              <a:lnSpc>
                <a:spcPct val="90000"/>
              </a:lnSpc>
              <a:defRPr/>
            </a:pPr>
            <a:r>
              <a:rPr lang="ru-RU" sz="2400" i="1"/>
              <a:t>Если Маша - сестра Саши, то Саша - брат Маши.</a:t>
            </a:r>
            <a:endParaRPr/>
          </a:p>
          <a:p>
            <a:pPr lvl="1">
              <a:lnSpc>
                <a:spcPct val="90000"/>
              </a:lnSpc>
              <a:defRPr/>
            </a:pPr>
            <a:r>
              <a:rPr lang="ru-RU" sz="2400" i="1"/>
              <a:t>Водительские права можно получить тогда и только тогда, когда тебе исполнится 18 лет.</a:t>
            </a:r>
            <a:endParaRPr/>
          </a:p>
          <a:p>
            <a:pPr lvl="1">
              <a:lnSpc>
                <a:spcPct val="90000"/>
              </a:lnSpc>
              <a:defRPr/>
            </a:pPr>
            <a:r>
              <a:rPr lang="ru-RU" sz="2400" i="1"/>
              <a:t>Летом Петя поедет в деревню и, если будет хорошая погода, то он пойдет на рыбалку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Объект 1"/>
          <p:cNvSpPr>
            <a:spLocks noGrp="1"/>
          </p:cNvSpPr>
          <p:nvPr>
            <p:ph idx="1"/>
          </p:nvPr>
        </p:nvSpPr>
        <p:spPr bwMode="auto">
          <a:xfrm>
            <a:off x="107504" y="1600201"/>
            <a:ext cx="8928992" cy="5141167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  <a:defRPr/>
            </a:pPr>
            <a:r>
              <a:rPr lang="ru-RU" sz="1800"/>
              <a:t>Записать в виде логического выражения следующее высказывание: «Летом Петя поедет в деревню и, если будет хорошая погода, то он пойдет на рыбалку».</a:t>
            </a:r>
            <a:endParaRPr/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ru-RU" sz="1800"/>
              <a:t>Проанализируем составное высказывание.</a:t>
            </a:r>
            <a:endParaRPr/>
          </a:p>
          <a:p>
            <a:pPr>
              <a:spcBef>
                <a:spcPts val="0"/>
              </a:spcBef>
              <a:defRPr/>
            </a:pPr>
            <a:r>
              <a:rPr lang="ru-RU" sz="1800"/>
              <a:t>Оно состоит из следующих высказываний: «Петя поедет в деревню», «Будет хорошая погода», «Он пойдет на рыбалку». Обозначим их через логические переменные:</a:t>
            </a:r>
            <a:endParaRPr/>
          </a:p>
          <a:p>
            <a:pPr>
              <a:spcBef>
                <a:spcPts val="0"/>
              </a:spcBef>
              <a:defRPr/>
            </a:pPr>
            <a:r>
              <a:rPr lang="ru-RU" sz="1800"/>
              <a:t>А = Петя поедет в деревню;</a:t>
            </a:r>
            <a:endParaRPr/>
          </a:p>
          <a:p>
            <a:pPr>
              <a:spcBef>
                <a:spcPts val="0"/>
              </a:spcBef>
              <a:defRPr/>
            </a:pPr>
            <a:r>
              <a:rPr lang="ru-RU" sz="1800"/>
              <a:t>В = Будет хорошая погода;</a:t>
            </a:r>
            <a:endParaRPr/>
          </a:p>
          <a:p>
            <a:pPr>
              <a:spcBef>
                <a:spcPts val="0"/>
              </a:spcBef>
              <a:defRPr/>
            </a:pPr>
            <a:r>
              <a:rPr lang="ru-RU" sz="1800"/>
              <a:t>С = Он пойдет на рыбалку.</a:t>
            </a:r>
            <a:endParaRPr/>
          </a:p>
          <a:p>
            <a:pPr>
              <a:spcBef>
                <a:spcPts val="0"/>
              </a:spcBef>
              <a:defRPr/>
            </a:pPr>
            <a:r>
              <a:rPr lang="ru-RU" sz="1800"/>
              <a:t>2. Запишем высказывание в виде логического выражения, учитывая порядок действий. Если необходимо, расставим скобки:</a:t>
            </a:r>
            <a:endParaRPr/>
          </a:p>
          <a:p>
            <a:pPr algn="ctr">
              <a:spcBef>
                <a:spcPts val="0"/>
              </a:spcBef>
              <a:defRPr/>
            </a:pPr>
            <a:r>
              <a:rPr lang="en-US"/>
              <a:t>F = A&amp;(B</a:t>
            </a:r>
            <a:r>
              <a:rPr lang="en-US">
                <a:cs typeface="Arial"/>
              </a:rPr>
              <a:t>→</a:t>
            </a:r>
            <a:r>
              <a:rPr lang="en-US"/>
              <a:t>C)</a:t>
            </a:r>
            <a:endParaRPr lang="ru-RU"/>
          </a:p>
          <a:p>
            <a:pPr>
              <a:defRPr/>
            </a:pPr>
            <a:endParaRPr lang="ru-RU" sz="1800"/>
          </a:p>
        </p:txBody>
      </p:sp>
      <p:sp>
        <p:nvSpPr>
          <p:cNvPr id="5" name="Заголовок 2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algn="ctr">
              <a:defRPr/>
            </a:pPr>
            <a:r>
              <a:rPr lang="ru-RU" b="1" i="1"/>
              <a:t>Пример:</a:t>
            </a:r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529927"/>
            <a:ext cx="8748712" cy="1960562"/>
          </a:xfrm>
        </p:spPr>
        <p:txBody>
          <a:bodyPr/>
          <a:lstStyle/>
          <a:p>
            <a:pPr>
              <a:defRPr/>
            </a:pPr>
            <a:r>
              <a:rPr lang="ru-RU" sz="2000" b="1" i="1"/>
              <a:t>Упражнение 2:</a:t>
            </a:r>
            <a:r>
              <a:rPr lang="ru-RU" sz="2400" i="1"/>
              <a:t> </a:t>
            </a:r>
            <a:br>
              <a:rPr lang="ru-RU" sz="2400" i="1"/>
            </a:br>
            <a:r>
              <a:rPr lang="ru-RU" sz="2400"/>
              <a:t>Есть два простых высказывания:</a:t>
            </a:r>
            <a:r>
              <a:rPr lang="ru-RU" sz="2400" i="1"/>
              <a:t> </a:t>
            </a:r>
            <a:r>
              <a:rPr lang="ru-RU" sz="2400"/>
              <a:t>А -</a:t>
            </a:r>
            <a:r>
              <a:rPr lang="ru-RU" sz="2400" i="1"/>
              <a:t> «Число 10 - четное»; </a:t>
            </a:r>
            <a:br>
              <a:rPr lang="ru-RU" sz="2400" i="1"/>
            </a:br>
            <a:r>
              <a:rPr lang="ru-RU" sz="2400" i="1"/>
              <a:t>                                                  </a:t>
            </a:r>
            <a:r>
              <a:rPr lang="ru-RU" sz="2400"/>
              <a:t>В -</a:t>
            </a:r>
            <a:r>
              <a:rPr lang="ru-RU" sz="2400" i="1"/>
              <a:t> «Волк - травоядное животное».</a:t>
            </a:r>
            <a:r>
              <a:rPr lang="ru-RU" sz="2400"/>
              <a:t/>
            </a:r>
            <a:br>
              <a:rPr lang="ru-RU" sz="2400"/>
            </a:br>
            <a:r>
              <a:rPr lang="ru-RU" sz="2400"/>
              <a:t>Составьте из них все возможные составные высказывания и определите их истинность.</a:t>
            </a:r>
            <a:endParaRPr/>
          </a:p>
        </p:txBody>
      </p:sp>
      <p:sp>
        <p:nvSpPr>
          <p:cNvPr id="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55365"/>
            <a:ext cx="8229600" cy="4525963"/>
          </a:xfrm>
        </p:spPr>
        <p:txBody>
          <a:bodyPr/>
          <a:lstStyle/>
          <a:p>
            <a:pPr>
              <a:buFont typeface="Wingdings"/>
              <a:buNone/>
              <a:defRPr/>
            </a:pPr>
            <a:endParaRPr lang="ru-RU" sz="2800"/>
          </a:p>
          <a:p>
            <a:pPr>
              <a:buFont typeface="Wingdings"/>
              <a:buNone/>
              <a:defRPr/>
            </a:pPr>
            <a:endParaRPr lang="ru-RU" sz="2800"/>
          </a:p>
        </p:txBody>
      </p:sp>
      <p:sp>
        <p:nvSpPr>
          <p:cNvPr id="6" name="Text Box 4"/>
          <p:cNvSpPr>
            <a:spLocks/>
          </p:cNvSpPr>
          <p:nvPr/>
        </p:nvSpPr>
        <p:spPr bwMode="auto">
          <a:xfrm>
            <a:off x="395288" y="3706389"/>
            <a:ext cx="8351837" cy="2308324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i="1"/>
              <a:t>Упражнение 3:</a:t>
            </a:r>
            <a:r>
              <a:rPr lang="ru-RU" sz="2400" i="1"/>
              <a:t> </a:t>
            </a:r>
            <a:r>
              <a:rPr lang="ru-RU" sz="2400"/>
              <a:t>Найдите значения логических выражений:  </a:t>
            </a:r>
            <a:endParaRPr lang="en-US" sz="2400"/>
          </a:p>
          <a:p>
            <a:pPr>
              <a:defRPr/>
            </a:pPr>
            <a:r>
              <a:rPr lang="en-US" sz="2400"/>
              <a:t>l</a:t>
            </a:r>
            <a:r>
              <a:rPr lang="ru-RU" sz="2400"/>
              <a:t>)  </a:t>
            </a:r>
            <a:r>
              <a:rPr lang="en-US" sz="2400"/>
              <a:t>F</a:t>
            </a:r>
            <a:r>
              <a:rPr lang="ru-RU" sz="2400"/>
              <a:t> = (0 </a:t>
            </a:r>
            <a:r>
              <a:rPr lang="en-US" sz="2400"/>
              <a:t>v </a:t>
            </a:r>
            <a:r>
              <a:rPr lang="ru-RU" sz="2400"/>
              <a:t>0) </a:t>
            </a:r>
            <a:r>
              <a:rPr lang="en-US" sz="2400"/>
              <a:t>v </a:t>
            </a:r>
            <a:r>
              <a:rPr lang="ru-RU" sz="2400"/>
              <a:t>(</a:t>
            </a:r>
            <a:r>
              <a:rPr lang="en-US" sz="2400"/>
              <a:t>l v l</a:t>
            </a:r>
            <a:r>
              <a:rPr lang="ru-RU" sz="2400"/>
              <a:t>)  </a:t>
            </a:r>
            <a:endParaRPr/>
          </a:p>
          <a:p>
            <a:pPr>
              <a:defRPr/>
            </a:pPr>
            <a:r>
              <a:rPr lang="ru-RU" sz="2400"/>
              <a:t>2) </a:t>
            </a:r>
            <a:r>
              <a:rPr lang="en-US" sz="2400"/>
              <a:t>F</a:t>
            </a:r>
            <a:r>
              <a:rPr lang="ru-RU" sz="2400"/>
              <a:t> = ( </a:t>
            </a:r>
            <a:r>
              <a:rPr lang="en-US" sz="2400"/>
              <a:t>l v l </a:t>
            </a:r>
            <a:r>
              <a:rPr lang="ru-RU" sz="2400"/>
              <a:t>)</a:t>
            </a:r>
            <a:r>
              <a:rPr lang="en-US" sz="2400"/>
              <a:t>v</a:t>
            </a:r>
            <a:r>
              <a:rPr lang="ru-RU" sz="2400"/>
              <a:t>(</a:t>
            </a:r>
            <a:r>
              <a:rPr lang="en-US" sz="2400"/>
              <a:t>l v</a:t>
            </a:r>
            <a:r>
              <a:rPr lang="ru-RU" sz="2400"/>
              <a:t>0) </a:t>
            </a:r>
            <a:endParaRPr/>
          </a:p>
          <a:p>
            <a:pPr>
              <a:defRPr/>
            </a:pPr>
            <a:r>
              <a:rPr lang="ru-RU" sz="2400"/>
              <a:t>3) </a:t>
            </a:r>
            <a:r>
              <a:rPr lang="en-US" sz="2400"/>
              <a:t>F</a:t>
            </a:r>
            <a:r>
              <a:rPr lang="ru-RU" sz="2400"/>
              <a:t> = (0&amp;0)&amp;(1&amp;1) </a:t>
            </a:r>
            <a:endParaRPr/>
          </a:p>
          <a:p>
            <a:pPr>
              <a:defRPr/>
            </a:pPr>
            <a:r>
              <a:rPr lang="ru-RU" sz="2400"/>
              <a:t>4) </a:t>
            </a:r>
            <a:r>
              <a:rPr lang="en-US" sz="2400"/>
              <a:t>F</a:t>
            </a:r>
            <a:r>
              <a:rPr lang="ru-RU" sz="2400"/>
              <a:t> = 1&amp;(1 </a:t>
            </a:r>
            <a:r>
              <a:rPr lang="en-US" sz="2400"/>
              <a:t>v</a:t>
            </a:r>
            <a:r>
              <a:rPr lang="ru-RU" sz="2400"/>
              <a:t> 1) </a:t>
            </a:r>
            <a:r>
              <a:rPr lang="en-US" sz="2400"/>
              <a:t>v</a:t>
            </a:r>
            <a:r>
              <a:rPr lang="ru-RU" sz="2400"/>
              <a:t> (¬0&amp;1) </a:t>
            </a:r>
            <a:endParaRPr/>
          </a:p>
          <a:p>
            <a:pPr>
              <a:defRPr/>
            </a:pPr>
            <a:r>
              <a:rPr lang="ru-RU" sz="2400"/>
              <a:t>5) </a:t>
            </a:r>
            <a:r>
              <a:rPr lang="en-US" sz="2400"/>
              <a:t>F</a:t>
            </a:r>
            <a:r>
              <a:rPr lang="ru-RU" sz="2400"/>
              <a:t> = (¬1 </a:t>
            </a:r>
            <a:r>
              <a:rPr lang="en-US" sz="2400"/>
              <a:t>v</a:t>
            </a:r>
            <a:r>
              <a:rPr lang="ru-RU" sz="2400"/>
              <a:t> 1)&amp;(1 </a:t>
            </a:r>
            <a:r>
              <a:rPr lang="en-US" sz="2400"/>
              <a:t>v</a:t>
            </a:r>
            <a:r>
              <a:rPr lang="ru-RU" sz="2400"/>
              <a:t>¬</a:t>
            </a:r>
            <a:r>
              <a:rPr lang="en-US" sz="2400"/>
              <a:t>l</a:t>
            </a:r>
            <a:r>
              <a:rPr lang="ru-RU" sz="2400"/>
              <a:t>)&amp;( ¬</a:t>
            </a:r>
            <a:r>
              <a:rPr lang="en-US" sz="2400"/>
              <a:t>l v</a:t>
            </a:r>
            <a:r>
              <a:rPr lang="ru-RU" sz="2400"/>
              <a:t> 0) </a:t>
            </a:r>
            <a:endParaRPr/>
          </a:p>
        </p:txBody>
      </p:sp>
      <p:sp>
        <p:nvSpPr>
          <p:cNvPr id="7" name="Rectangle 2"/>
          <p:cNvSpPr>
            <a:spLocks/>
          </p:cNvSpPr>
          <p:nvPr/>
        </p:nvSpPr>
        <p:spPr bwMode="auto">
          <a:xfrm>
            <a:off x="457200" y="152400"/>
            <a:ext cx="8229600" cy="1265238"/>
          </a:xfrm>
          <a:prstGeom prst="rect">
            <a:avLst/>
          </a:prstGeom>
        </p:spPr>
        <p:txBody>
          <a:bodyPr vert="horz" rtlCol="0" anchor="ctr"/>
          <a:lstStyle>
            <a:lvl1pPr algn="l">
              <a:spcBef>
                <a:spcPts val="0"/>
              </a:spcBef>
              <a:buNone/>
              <a:defRPr lang="en-US" sz="4000" b="0" i="0" u="none" strike="noStrike" cap="none" spc="0">
                <a:ln>
                  <a:noFill/>
                </a:ln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sz="2800" b="1" i="1"/>
              <a:t>Задания для закрепления пройденного материала:</a:t>
            </a:r>
            <a:endParaRPr lang="ru-RU" sz="2800"/>
          </a:p>
        </p:txBody>
      </p:sp>
      <p:sp>
        <p:nvSpPr>
          <p:cNvPr id="8" name="TextBox 1"/>
          <p:cNvSpPr>
            <a:spLocks/>
          </p:cNvSpPr>
          <p:nvPr/>
        </p:nvSpPr>
        <p:spPr bwMode="auto">
          <a:xfrm>
            <a:off x="5194336" y="4075721"/>
            <a:ext cx="117786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/>
              <a:t>= 1</a:t>
            </a:r>
            <a:endParaRPr/>
          </a:p>
          <a:p>
            <a:pPr>
              <a:defRPr/>
            </a:pPr>
            <a:r>
              <a:rPr lang="ru-RU" sz="2400"/>
              <a:t>= 1</a:t>
            </a:r>
            <a:endParaRPr/>
          </a:p>
          <a:p>
            <a:pPr>
              <a:defRPr/>
            </a:pPr>
            <a:r>
              <a:rPr lang="ru-RU" sz="2400"/>
              <a:t>= 0</a:t>
            </a:r>
            <a:endParaRPr/>
          </a:p>
          <a:p>
            <a:pPr>
              <a:defRPr/>
            </a:pPr>
            <a:r>
              <a:rPr lang="ru-RU" sz="2400"/>
              <a:t>= 1</a:t>
            </a:r>
            <a:endParaRPr/>
          </a:p>
          <a:p>
            <a:pPr>
              <a:defRPr/>
            </a:pPr>
            <a:r>
              <a:rPr lang="ru-RU" sz="2400"/>
              <a:t>= 0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844824"/>
            <a:ext cx="8229600" cy="3849539"/>
          </a:xfrm>
        </p:spPr>
        <p:txBody>
          <a:bodyPr/>
          <a:lstStyle/>
          <a:p>
            <a:pPr algn="ctr">
              <a:lnSpc>
                <a:spcPct val="104999"/>
              </a:lnSpc>
              <a:buFontTx/>
              <a:buNone/>
              <a:defRPr/>
            </a:pPr>
            <a:r>
              <a:rPr lang="ru-RU" sz="3000" b="1" i="1"/>
              <a:t>ТАБЛИЦА ИСТИННОСТИ – </a:t>
            </a:r>
            <a:endParaRPr sz="3000"/>
          </a:p>
          <a:p>
            <a:pPr algn="ctr">
              <a:lnSpc>
                <a:spcPct val="90000"/>
              </a:lnSpc>
              <a:buFontTx/>
              <a:buNone/>
              <a:defRPr/>
            </a:pPr>
            <a:r>
              <a:rPr lang="ru-RU" sz="3000"/>
              <a:t>таблица, которая выражает соответствие между всевозможными наборами значений переменных и значениями формулы.</a:t>
            </a:r>
            <a:endParaRPr sz="3000"/>
          </a:p>
          <a:p>
            <a:pPr algn="ctr">
              <a:lnSpc>
                <a:spcPct val="90000"/>
              </a:lnSpc>
              <a:buFontTx/>
              <a:buNone/>
              <a:defRPr/>
            </a:pPr>
            <a:endParaRPr lang="ru-RU" sz="3000"/>
          </a:p>
          <a:p>
            <a:pPr algn="ctr">
              <a:lnSpc>
                <a:spcPct val="90000"/>
              </a:lnSpc>
              <a:buFontTx/>
              <a:buNone/>
              <a:defRPr/>
            </a:pPr>
            <a:r>
              <a:rPr lang="ru-RU" sz="3000"/>
              <a:t>Если  в таблице истинности формула хотя бы один раз принимает значение 1, то она является </a:t>
            </a:r>
            <a:r>
              <a:rPr lang="ru-RU" sz="3000" u="sng"/>
              <a:t>выполнимой.</a:t>
            </a:r>
            <a:endParaRPr sz="3000"/>
          </a:p>
        </p:txBody>
      </p:sp>
      <p:sp>
        <p:nvSpPr>
          <p:cNvPr id="5" name="TextBox 1"/>
          <p:cNvSpPr>
            <a:spLocks/>
          </p:cNvSpPr>
          <p:nvPr/>
        </p:nvSpPr>
        <p:spPr bwMode="auto">
          <a:xfrm>
            <a:off x="323528" y="332656"/>
            <a:ext cx="61776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sz="3200"/>
              <a:t>Построение таблиц истинности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53974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ru-RU" sz="2400" b="1" i="1">
                <a:latin typeface="+mn-lt"/>
              </a:rPr>
              <a:t>Алгоритм построения ТИ для логической формулы:</a:t>
            </a:r>
            <a:endParaRPr/>
          </a:p>
        </p:txBody>
      </p:sp>
      <p:sp>
        <p:nvSpPr>
          <p:cNvPr id="5" name="Text Box 4"/>
          <p:cNvSpPr>
            <a:spLocks/>
          </p:cNvSpPr>
          <p:nvPr/>
        </p:nvSpPr>
        <p:spPr bwMode="auto">
          <a:xfrm>
            <a:off x="323850" y="1557337"/>
            <a:ext cx="8569325" cy="3667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9pPr>
          </a:lstStyle>
          <a:p>
            <a:pPr>
              <a:spcBef>
                <a:spcPts val="0"/>
              </a:spcBef>
              <a:defRPr/>
            </a:pPr>
            <a:endParaRPr lang="ru-RU"/>
          </a:p>
        </p:txBody>
      </p:sp>
      <p:sp>
        <p:nvSpPr>
          <p:cNvPr id="6" name="Text Box 5"/>
          <p:cNvSpPr>
            <a:spLocks/>
          </p:cNvSpPr>
          <p:nvPr/>
        </p:nvSpPr>
        <p:spPr bwMode="auto">
          <a:xfrm>
            <a:off x="179388" y="1609629"/>
            <a:ext cx="8893175" cy="341632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9pPr>
          </a:lstStyle>
          <a:p>
            <a:pPr>
              <a:spcBef>
                <a:spcPts val="0"/>
              </a:spcBef>
              <a:buFontTx/>
              <a:buAutoNum type="arabicParenR"/>
              <a:defRPr/>
            </a:pPr>
            <a:r>
              <a:rPr lang="ru-RU" sz="2400" b="1" i="1" dirty="0">
                <a:latin typeface="+mn-lt"/>
              </a:rPr>
              <a:t>Определить количество строк и столбцов в ТИ</a:t>
            </a:r>
            <a:endParaRPr dirty="0"/>
          </a:p>
          <a:p>
            <a:pPr>
              <a:spcBef>
                <a:spcPts val="0"/>
              </a:spcBef>
              <a:buFontTx/>
              <a:buAutoNum type="arabicParenR"/>
              <a:defRPr/>
            </a:pPr>
            <a:r>
              <a:rPr lang="ru-RU" sz="2400" b="1" i="1" dirty="0">
                <a:latin typeface="+mn-lt"/>
              </a:rPr>
              <a:t>Заполняем заголовок таблицы (названия столбцов): сначала вписываем все простые высказывания, затем определяем порядок операций (                       </a:t>
            </a:r>
            <a:r>
              <a:rPr lang="en-US" sz="2400" b="1" i="1" dirty="0" smtClean="0">
                <a:latin typeface="+mn-lt"/>
              </a:rPr>
              <a:t>    </a:t>
            </a:r>
            <a:r>
              <a:rPr lang="ru-RU" sz="2400" b="1" i="1" dirty="0" smtClean="0">
                <a:latin typeface="+mn-lt"/>
              </a:rPr>
              <a:t>) </a:t>
            </a:r>
            <a:r>
              <a:rPr lang="ru-RU" sz="2400" b="1" i="1" dirty="0">
                <a:latin typeface="+mn-lt"/>
              </a:rPr>
              <a:t>и вписываем соответственно составные высказывания</a:t>
            </a:r>
            <a:endParaRPr dirty="0"/>
          </a:p>
          <a:p>
            <a:pPr>
              <a:spcBef>
                <a:spcPts val="0"/>
              </a:spcBef>
              <a:buFontTx/>
              <a:buAutoNum type="arabicParenR"/>
              <a:defRPr/>
            </a:pPr>
            <a:r>
              <a:rPr lang="ru-RU" sz="2400" b="1" i="1" dirty="0">
                <a:latin typeface="+mn-lt"/>
              </a:rPr>
              <a:t>Заполняем первые столбцы ТИ всевозможными значениями для простых высказываний</a:t>
            </a:r>
            <a:endParaRPr dirty="0"/>
          </a:p>
          <a:p>
            <a:pPr>
              <a:spcBef>
                <a:spcPts val="0"/>
              </a:spcBef>
              <a:buFontTx/>
              <a:buAutoNum type="arabicParenR"/>
              <a:defRPr/>
            </a:pPr>
            <a:r>
              <a:rPr lang="ru-RU" sz="2400" b="1" i="1" dirty="0">
                <a:latin typeface="+mn-lt"/>
              </a:rPr>
              <a:t>Заполняем остальные столбцы, выполняя логические операции</a:t>
            </a:r>
            <a:endParaRPr dirty="0"/>
          </a:p>
        </p:txBody>
      </p:sp>
      <p:sp>
        <p:nvSpPr>
          <p:cNvPr id="7" name="Rectangle 91"/>
          <p:cNvSpPr>
            <a:spLocks noChangeArrowheads="1"/>
          </p:cNvSpPr>
          <p:nvPr/>
        </p:nvSpPr>
        <p:spPr bwMode="auto">
          <a:xfrm>
            <a:off x="0" y="3309937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9pPr>
          </a:lstStyle>
          <a:p>
            <a:pPr>
              <a:defRPr/>
            </a:pPr>
            <a:endParaRPr lang="ru-RU"/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1782253"/>
              </p:ext>
            </p:extLst>
          </p:nvPr>
        </p:nvGraphicFramePr>
        <p:xfrm>
          <a:off x="4932040" y="2708920"/>
          <a:ext cx="1917700" cy="43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Формула" r:id="rId3" imgW="888840" imgH="241200" progId="Equation.3">
                  <p:embed/>
                </p:oleObj>
              </mc:Choice>
              <mc:Fallback>
                <p:oleObj name="Формула" r:id="rId3" imgW="888840" imgH="241200" progId="Equation.3">
                  <p:embed/>
                  <p:pic>
                    <p:nvPicPr>
                      <p:cNvPr id="8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 bwMode="auto">
                      <a:xfrm>
                        <a:off x="4932040" y="2708920"/>
                        <a:ext cx="1917700" cy="4397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388" y="1556791"/>
            <a:ext cx="8507412" cy="4967833"/>
          </a:xfrm>
        </p:spPr>
        <p:txBody>
          <a:bodyPr/>
          <a:lstStyle/>
          <a:p>
            <a:pPr marL="609600" indent="-609600">
              <a:lnSpc>
                <a:spcPct val="104999"/>
              </a:lnSpc>
              <a:buFontTx/>
              <a:buNone/>
              <a:defRPr/>
            </a:pPr>
            <a:r>
              <a:rPr lang="ru-RU" i="1"/>
              <a:t>Количество строк  в таблице истинности формулы определяется по формуле </a:t>
            </a:r>
            <a:r>
              <a:rPr lang="ru-RU" b="1" u="sng"/>
              <a:t>2</a:t>
            </a:r>
            <a:r>
              <a:rPr lang="en-US" b="1" u="sng" baseline="30000"/>
              <a:t>N</a:t>
            </a:r>
            <a:r>
              <a:rPr lang="ru-RU" b="1" u="sng"/>
              <a:t>+ 1</a:t>
            </a:r>
            <a:r>
              <a:rPr lang="ru-RU" b="1" i="1" u="sng"/>
              <a:t>,</a:t>
            </a:r>
            <a:r>
              <a:rPr lang="ru-RU" i="1"/>
              <a:t> где </a:t>
            </a:r>
            <a:r>
              <a:rPr lang="en-US" i="1"/>
              <a:t>N</a:t>
            </a:r>
            <a:r>
              <a:rPr lang="ru-RU" i="1"/>
              <a:t> – количество простых высказываний в формуле </a:t>
            </a:r>
            <a:endParaRPr/>
          </a:p>
          <a:p>
            <a:pPr marL="609600" indent="-609600">
              <a:lnSpc>
                <a:spcPct val="104999"/>
              </a:lnSpc>
              <a:buFontTx/>
              <a:buNone/>
              <a:defRPr/>
            </a:pPr>
            <a:r>
              <a:rPr lang="ru-RU" i="1" u="sng"/>
              <a:t>Например:</a:t>
            </a:r>
            <a:endParaRPr/>
          </a:p>
          <a:p>
            <a:pPr marL="609600" indent="-609600">
              <a:lnSpc>
                <a:spcPct val="104999"/>
              </a:lnSpc>
              <a:buFontTx/>
              <a:buAutoNum type="arabicParenR"/>
              <a:defRPr/>
            </a:pPr>
            <a:r>
              <a:rPr lang="ru-RU"/>
              <a:t>Для формулы                     </a:t>
            </a:r>
            <a:endParaRPr/>
          </a:p>
          <a:p>
            <a:pPr marL="0" indent="0">
              <a:lnSpc>
                <a:spcPct val="104999"/>
              </a:lnSpc>
              <a:buNone/>
              <a:defRPr/>
            </a:pPr>
            <a:r>
              <a:rPr lang="ru-RU"/>
              <a:t>количество строк в ТИ  будет равно 2</a:t>
            </a:r>
            <a:r>
              <a:rPr lang="ru-RU" baseline="30000"/>
              <a:t>3</a:t>
            </a:r>
            <a:r>
              <a:rPr lang="ru-RU"/>
              <a:t>+1=8+1=9</a:t>
            </a:r>
            <a:endParaRPr/>
          </a:p>
          <a:p>
            <a:pPr marL="609600" indent="-609600">
              <a:lnSpc>
                <a:spcPct val="104999"/>
              </a:lnSpc>
              <a:buFontTx/>
              <a:buAutoNum type="arabicParenR"/>
              <a:defRPr/>
            </a:pPr>
            <a:r>
              <a:rPr lang="ru-RU"/>
              <a:t>Для формулы                      </a:t>
            </a:r>
            <a:endParaRPr/>
          </a:p>
          <a:p>
            <a:pPr marL="0" indent="0">
              <a:lnSpc>
                <a:spcPct val="104999"/>
              </a:lnSpc>
              <a:buNone/>
              <a:defRPr/>
            </a:pPr>
            <a:r>
              <a:rPr lang="ru-RU"/>
              <a:t>количество строк в ТИ  будет равно 2</a:t>
            </a:r>
            <a:r>
              <a:rPr lang="ru-RU" baseline="30000"/>
              <a:t>2</a:t>
            </a:r>
            <a:r>
              <a:rPr lang="ru-RU"/>
              <a:t>+1=4+1=5</a:t>
            </a:r>
            <a:endParaRPr/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7879785"/>
              </p:ext>
            </p:extLst>
          </p:nvPr>
        </p:nvGraphicFramePr>
        <p:xfrm>
          <a:off x="3671094" y="3933056"/>
          <a:ext cx="1655762" cy="560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oleObj" r:id="rId3" imgW="647065" imgH="215265" progId="Equation.3">
                  <p:embed/>
                </p:oleObj>
              </mc:Choice>
              <mc:Fallback>
                <p:oleObj name="oleObj" r:id="rId3" imgW="647065" imgH="215265" progId="Equation.3">
                  <p:embed/>
                  <p:pic>
                    <p:nvPicPr>
                      <p:cNvPr id="5" name=""/>
                      <p:cNvPicPr/>
                      <p:nvPr/>
                    </p:nvPicPr>
                    <p:blipFill>
                      <a:blip r:embed="rId4"/>
                      <a:stretch/>
                    </p:blipFill>
                    <p:spPr bwMode="auto">
                      <a:xfrm>
                        <a:off x="3671094" y="3933056"/>
                        <a:ext cx="1655762" cy="5603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Oval 11"/>
          <p:cNvSpPr>
            <a:spLocks noChangeArrowheads="1"/>
          </p:cNvSpPr>
          <p:nvPr/>
        </p:nvSpPr>
        <p:spPr bwMode="auto">
          <a:xfrm>
            <a:off x="5004048" y="4077072"/>
            <a:ext cx="360362" cy="431799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9pPr>
          </a:lstStyle>
          <a:p>
            <a:pPr>
              <a:defRPr/>
            </a:pPr>
            <a:endParaRPr lang="ru-RU">
              <a:latin typeface="+mn-lt"/>
            </a:endParaRPr>
          </a:p>
        </p:txBody>
      </p:sp>
      <p:sp>
        <p:nvSpPr>
          <p:cNvPr id="7" name="Oval 12"/>
          <p:cNvSpPr>
            <a:spLocks noChangeArrowheads="1"/>
          </p:cNvSpPr>
          <p:nvPr/>
        </p:nvSpPr>
        <p:spPr bwMode="auto">
          <a:xfrm>
            <a:off x="4427984" y="4077072"/>
            <a:ext cx="360362" cy="431799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9pPr>
          </a:lstStyle>
          <a:p>
            <a:pPr>
              <a:defRPr/>
            </a:pPr>
            <a:endParaRPr lang="ru-RU">
              <a:latin typeface="+mn-lt"/>
            </a:endParaRPr>
          </a:p>
        </p:txBody>
      </p:sp>
      <p:sp>
        <p:nvSpPr>
          <p:cNvPr id="8" name="Oval 13"/>
          <p:cNvSpPr>
            <a:spLocks noChangeArrowheads="1"/>
          </p:cNvSpPr>
          <p:nvPr/>
        </p:nvSpPr>
        <p:spPr bwMode="auto">
          <a:xfrm>
            <a:off x="3635896" y="4077072"/>
            <a:ext cx="360362" cy="431799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9pPr>
          </a:lstStyle>
          <a:p>
            <a:pPr>
              <a:defRPr/>
            </a:pPr>
            <a:endParaRPr lang="ru-RU">
              <a:latin typeface="+mn-lt"/>
            </a:endParaRPr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7879785"/>
              </p:ext>
            </p:extLst>
          </p:nvPr>
        </p:nvGraphicFramePr>
        <p:xfrm>
          <a:off x="3419872" y="5085184"/>
          <a:ext cx="4033838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oleObj" r:id="rId5" imgW="1409065" imgH="240665" progId="Equation.3">
                  <p:embed/>
                </p:oleObj>
              </mc:Choice>
              <mc:Fallback>
                <p:oleObj name="oleObj" r:id="rId5" imgW="1409065" imgH="240665" progId="Equation.3">
                  <p:embed/>
                  <p:pic>
                    <p:nvPicPr>
                      <p:cNvPr id="9" name=""/>
                      <p:cNvPicPr/>
                      <p:nvPr/>
                    </p:nvPicPr>
                    <p:blipFill>
                      <a:blip r:embed="rId6"/>
                      <a:stretch/>
                    </p:blipFill>
                    <p:spPr bwMode="auto">
                      <a:xfrm>
                        <a:off x="3419872" y="5085184"/>
                        <a:ext cx="4033838" cy="584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Oval 11"/>
          <p:cNvSpPr>
            <a:spLocks noChangeArrowheads="1"/>
          </p:cNvSpPr>
          <p:nvPr/>
        </p:nvSpPr>
        <p:spPr bwMode="auto">
          <a:xfrm>
            <a:off x="3563888" y="5229200"/>
            <a:ext cx="360362" cy="431799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9pPr>
          </a:lstStyle>
          <a:p>
            <a:pPr>
              <a:defRPr/>
            </a:pPr>
            <a:endParaRPr lang="ru-RU">
              <a:latin typeface="+mn-lt"/>
            </a:endParaRPr>
          </a:p>
        </p:txBody>
      </p:sp>
      <p:sp>
        <p:nvSpPr>
          <p:cNvPr id="11" name="Oval 11"/>
          <p:cNvSpPr>
            <a:spLocks noChangeArrowheads="1"/>
          </p:cNvSpPr>
          <p:nvPr/>
        </p:nvSpPr>
        <p:spPr bwMode="auto">
          <a:xfrm>
            <a:off x="4247803" y="5229200"/>
            <a:ext cx="360362" cy="431799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9pPr>
          </a:lstStyle>
          <a:p>
            <a:pPr>
              <a:defRPr/>
            </a:pPr>
            <a:endParaRPr lang="ru-RU"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648072"/>
            <a:ext cx="8713788" cy="5301208"/>
          </a:xfrm>
        </p:spPr>
        <p:txBody>
          <a:bodyPr/>
          <a:lstStyle/>
          <a:p>
            <a:pPr marL="609600" indent="-609600">
              <a:lnSpc>
                <a:spcPct val="104999"/>
              </a:lnSpc>
              <a:buFontTx/>
              <a:buNone/>
              <a:defRPr/>
            </a:pPr>
            <a:r>
              <a:rPr lang="ru-RU" i="1" dirty="0"/>
              <a:t>Количество столбцов  в таблице истинности формулы определяется по формуле  </a:t>
            </a:r>
            <a:r>
              <a:rPr lang="en-US" b="1" u="sng" dirty="0"/>
              <a:t>N</a:t>
            </a:r>
            <a:r>
              <a:rPr lang="ru-RU" b="1" u="sng" dirty="0"/>
              <a:t> + </a:t>
            </a:r>
            <a:r>
              <a:rPr lang="en-US" b="1" u="sng" dirty="0"/>
              <a:t>o</a:t>
            </a:r>
            <a:r>
              <a:rPr lang="ru-RU" b="1" u="sng" dirty="0"/>
              <a:t>п</a:t>
            </a:r>
            <a:r>
              <a:rPr lang="ru-RU" i="1" dirty="0"/>
              <a:t>, где </a:t>
            </a:r>
            <a:r>
              <a:rPr lang="en-US" i="1" dirty="0"/>
              <a:t>N</a:t>
            </a:r>
            <a:r>
              <a:rPr lang="ru-RU" i="1" dirty="0"/>
              <a:t> – количество простых высказываний в формуле , оп – количество логических операций в формуле</a:t>
            </a:r>
            <a:endParaRPr dirty="0"/>
          </a:p>
          <a:p>
            <a:pPr marL="609600" indent="-609600">
              <a:lnSpc>
                <a:spcPct val="104999"/>
              </a:lnSpc>
              <a:buFontTx/>
              <a:buNone/>
              <a:defRPr/>
            </a:pPr>
            <a:r>
              <a:rPr lang="ru-RU" i="1" u="sng" dirty="0"/>
              <a:t>Например:</a:t>
            </a:r>
            <a:endParaRPr dirty="0"/>
          </a:p>
          <a:p>
            <a:pPr marL="609600" indent="-609600">
              <a:lnSpc>
                <a:spcPct val="104999"/>
              </a:lnSpc>
              <a:buFontTx/>
              <a:buAutoNum type="arabicParenR"/>
              <a:defRPr/>
            </a:pPr>
            <a:r>
              <a:rPr lang="ru-RU" dirty="0"/>
              <a:t>Для формулы                     количество столбцов в ТИ  будет равно 3+4=7</a:t>
            </a:r>
            <a:endParaRPr dirty="0"/>
          </a:p>
          <a:p>
            <a:pPr marL="609600" indent="-609600">
              <a:lnSpc>
                <a:spcPct val="104999"/>
              </a:lnSpc>
              <a:buFontTx/>
              <a:buAutoNum type="arabicParenR"/>
              <a:defRPr/>
            </a:pPr>
            <a:r>
              <a:rPr lang="ru-RU" dirty="0"/>
              <a:t>Для формулы                        </a:t>
            </a:r>
            <a:endParaRPr dirty="0"/>
          </a:p>
          <a:p>
            <a:pPr marL="0" indent="0">
              <a:lnSpc>
                <a:spcPct val="104999"/>
              </a:lnSpc>
              <a:buNone/>
              <a:defRPr/>
            </a:pPr>
            <a:r>
              <a:rPr lang="ru-RU" dirty="0"/>
              <a:t>количество строк в ТИ  будет равно 2+7=9</a:t>
            </a:r>
            <a:endParaRPr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9pPr>
          </a:lstStyle>
          <a:p>
            <a:pPr>
              <a:defRPr/>
            </a:pPr>
            <a:endParaRPr lang="ru-RU"/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518893"/>
              </p:ext>
            </p:extLst>
          </p:nvPr>
        </p:nvGraphicFramePr>
        <p:xfrm>
          <a:off x="3492301" y="3645024"/>
          <a:ext cx="1655763" cy="560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oleObj" r:id="rId3" imgW="647065" imgH="215265" progId="Equation.3">
                  <p:embed/>
                </p:oleObj>
              </mc:Choice>
              <mc:Fallback>
                <p:oleObj name="oleObj" r:id="rId3" imgW="647065" imgH="215265" progId="Equation.3">
                  <p:embed/>
                  <p:pic>
                    <p:nvPicPr>
                      <p:cNvPr id="6" name=""/>
                      <p:cNvPicPr/>
                      <p:nvPr/>
                    </p:nvPicPr>
                    <p:blipFill>
                      <a:blip r:embed="rId4"/>
                      <a:stretch/>
                    </p:blipFill>
                    <p:spPr bwMode="auto">
                      <a:xfrm>
                        <a:off x="3492301" y="3645024"/>
                        <a:ext cx="1655763" cy="5603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13"/>
          <p:cNvSpPr>
            <a:spLocks noChangeArrowheads="1"/>
          </p:cNvSpPr>
          <p:nvPr/>
        </p:nvSpPr>
        <p:spPr bwMode="auto">
          <a:xfrm>
            <a:off x="0" y="3284538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9pPr>
          </a:lstStyle>
          <a:p>
            <a:pPr>
              <a:defRPr/>
            </a:pPr>
            <a:endParaRPr lang="ru-RU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8677543"/>
              </p:ext>
            </p:extLst>
          </p:nvPr>
        </p:nvGraphicFramePr>
        <p:xfrm>
          <a:off x="3419872" y="4725144"/>
          <a:ext cx="4033838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oleObj" r:id="rId5" imgW="1409065" imgH="240665" progId="Equation.3">
                  <p:embed/>
                </p:oleObj>
              </mc:Choice>
              <mc:Fallback>
                <p:oleObj name="oleObj" r:id="rId5" imgW="1409065" imgH="240665" progId="Equation.3">
                  <p:embed/>
                  <p:pic>
                    <p:nvPicPr>
                      <p:cNvPr id="8" name=""/>
                      <p:cNvPicPr/>
                      <p:nvPr/>
                    </p:nvPicPr>
                    <p:blipFill>
                      <a:blip r:embed="rId6"/>
                      <a:stretch/>
                    </p:blipFill>
                    <p:spPr bwMode="auto">
                      <a:xfrm>
                        <a:off x="3419872" y="4725144"/>
                        <a:ext cx="4033838" cy="584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tangle 102"/>
          <p:cNvSpPr>
            <a:spLocks noChangeArrowheads="1"/>
          </p:cNvSpPr>
          <p:nvPr/>
        </p:nvSpPr>
        <p:spPr bwMode="auto">
          <a:xfrm>
            <a:off x="250825" y="2060575"/>
            <a:ext cx="8713788" cy="5048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9pPr>
          </a:lstStyle>
          <a:p>
            <a:pPr>
              <a:defRPr/>
            </a:pPr>
            <a:endParaRPr lang="ru-RU" sz="1400">
              <a:latin typeface="+mn-lt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-17145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ru-RU" sz="2800" b="1" i="1">
                <a:latin typeface="+mn-lt"/>
              </a:rPr>
              <a:t>Алгоритм построения ТИ для формулы</a:t>
            </a:r>
            <a:endParaRPr/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7879785"/>
              </p:ext>
            </p:extLst>
          </p:nvPr>
        </p:nvGraphicFramePr>
        <p:xfrm>
          <a:off x="3059113" y="620713"/>
          <a:ext cx="3384550" cy="72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oleObj" r:id="rId3" imgW="647065" imgH="215265" progId="Equation.3">
                  <p:embed/>
                </p:oleObj>
              </mc:Choice>
              <mc:Fallback>
                <p:oleObj name="oleObj" r:id="rId3" imgW="647065" imgH="215265" progId="Equation.3">
                  <p:embed/>
                  <p:pic>
                    <p:nvPicPr>
                      <p:cNvPr id="6" name=""/>
                      <p:cNvPicPr/>
                      <p:nvPr/>
                    </p:nvPicPr>
                    <p:blipFill>
                      <a:blip r:embed="rId4"/>
                      <a:stretch/>
                    </p:blipFill>
                    <p:spPr bwMode="auto">
                      <a:xfrm>
                        <a:off x="3059113" y="620713"/>
                        <a:ext cx="3384550" cy="727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6"/>
          <p:cNvSpPr>
            <a:spLocks/>
          </p:cNvSpPr>
          <p:nvPr/>
        </p:nvSpPr>
        <p:spPr bwMode="auto">
          <a:xfrm>
            <a:off x="323850" y="1557337"/>
            <a:ext cx="8569325" cy="30777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9pPr>
          </a:lstStyle>
          <a:p>
            <a:pPr>
              <a:spcBef>
                <a:spcPts val="0"/>
              </a:spcBef>
              <a:defRPr/>
            </a:pPr>
            <a:endParaRPr lang="ru-RU" sz="1400">
              <a:latin typeface="+mn-lt"/>
            </a:endParaRPr>
          </a:p>
        </p:txBody>
      </p:sp>
      <p:sp>
        <p:nvSpPr>
          <p:cNvPr id="8" name="Text Box 7"/>
          <p:cNvSpPr>
            <a:spLocks/>
          </p:cNvSpPr>
          <p:nvPr/>
        </p:nvSpPr>
        <p:spPr bwMode="auto">
          <a:xfrm>
            <a:off x="179388" y="1484313"/>
            <a:ext cx="8893175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ru-RU" sz="2400" b="1" i="1">
                <a:latin typeface="+mn-lt"/>
              </a:rPr>
              <a:t>количество строк – 9, количество столбцов - 7</a:t>
            </a:r>
            <a:endParaRPr/>
          </a:p>
        </p:txBody>
      </p:sp>
      <p:graphicFrame>
        <p:nvGraphicFramePr>
          <p:cNvPr id="9" name="Group 103"/>
          <p:cNvGraphicFramePr>
            <a:graphicFrameLocks noGrp="1"/>
          </p:cNvGraphicFramePr>
          <p:nvPr>
            <p:ph sz="half" idx="2"/>
          </p:nvPr>
        </p:nvGraphicFramePr>
        <p:xfrm>
          <a:off x="250825" y="2060575"/>
          <a:ext cx="8713788" cy="4681539"/>
        </p:xfrm>
        <a:graphic>
          <a:graphicData uri="http://schemas.openxmlformats.org/drawingml/2006/table">
            <a:tbl>
              <a:tblPr/>
              <a:tblGrid>
                <a:gridCol w="1247775"/>
                <a:gridCol w="1243013"/>
                <a:gridCol w="1244600"/>
                <a:gridCol w="1243012"/>
                <a:gridCol w="1244600"/>
                <a:gridCol w="1243013"/>
                <a:gridCol w="1247775"/>
              </a:tblGrid>
              <a:tr h="520700"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28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>
                    <a:lnL w="28575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28575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28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28575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28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28575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28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28575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28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28575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28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28575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28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28575" algn="ctr">
                      <a:solidFill>
                        <a:schemeClr val="tx1"/>
                      </a:solidFill>
                    </a:lnR>
                    <a:lnT w="28575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</a:tr>
              <a:tr h="519113"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28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>
                    <a:lnL w="28575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28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28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28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28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28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28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28575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</a:tr>
              <a:tr h="520700"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28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>
                    <a:lnL w="28575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28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28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28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28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28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28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28575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</a:tr>
              <a:tr h="520700"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28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>
                    <a:lnL w="28575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28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28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28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28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28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28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28575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</a:tr>
              <a:tr h="519113"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28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>
                    <a:lnL w="28575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28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28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28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28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28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28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28575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</a:tr>
              <a:tr h="520700"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28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>
                    <a:lnL w="28575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28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28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28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28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28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28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28575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</a:tr>
              <a:tr h="520700"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28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>
                    <a:lnL w="28575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28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28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28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28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28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28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28575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</a:tr>
              <a:tr h="519113"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28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>
                    <a:lnL w="28575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28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28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28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28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28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28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28575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</a:tr>
              <a:tr h="520700"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28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>
                    <a:lnL w="28575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28575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28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28575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28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28575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28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28575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28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28575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28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28575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28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28575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28575" algn="ctr">
                      <a:solidFill>
                        <a:schemeClr val="tx1"/>
                      </a:solidFill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0" y="-17145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ru-RU" sz="3200" b="1" i="1">
                <a:latin typeface="+mn-lt"/>
              </a:rPr>
              <a:t>Алгоритм построения ТИ для формулы</a:t>
            </a:r>
            <a:endParaRPr/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7879785"/>
              </p:ext>
            </p:extLst>
          </p:nvPr>
        </p:nvGraphicFramePr>
        <p:xfrm>
          <a:off x="3059113" y="620713"/>
          <a:ext cx="3384550" cy="72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oleObj" r:id="rId3" imgW="647065" imgH="215265" progId="Equation.3">
                  <p:embed/>
                </p:oleObj>
              </mc:Choice>
              <mc:Fallback>
                <p:oleObj name="oleObj" r:id="rId3" imgW="647065" imgH="215265" progId="Equation.3">
                  <p:embed/>
                  <p:pic>
                    <p:nvPicPr>
                      <p:cNvPr id="5" name=""/>
                      <p:cNvPicPr/>
                      <p:nvPr/>
                    </p:nvPicPr>
                    <p:blipFill>
                      <a:blip r:embed="rId4"/>
                      <a:stretch/>
                    </p:blipFill>
                    <p:spPr bwMode="auto">
                      <a:xfrm>
                        <a:off x="3059113" y="620713"/>
                        <a:ext cx="3384550" cy="727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5"/>
          <p:cNvSpPr>
            <a:spLocks/>
          </p:cNvSpPr>
          <p:nvPr/>
        </p:nvSpPr>
        <p:spPr bwMode="auto">
          <a:xfrm>
            <a:off x="323850" y="1557337"/>
            <a:ext cx="8569325" cy="338554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9pPr>
          </a:lstStyle>
          <a:p>
            <a:pPr>
              <a:spcBef>
                <a:spcPts val="0"/>
              </a:spcBef>
              <a:defRPr/>
            </a:pPr>
            <a:endParaRPr lang="ru-RU" sz="1600">
              <a:latin typeface="+mn-lt"/>
            </a:endParaRPr>
          </a:p>
        </p:txBody>
      </p:sp>
      <p:graphicFrame>
        <p:nvGraphicFramePr>
          <p:cNvPr id="7" name="Group 104"/>
          <p:cNvGraphicFramePr>
            <a:graphicFrameLocks noGrp="1"/>
          </p:cNvGraphicFramePr>
          <p:nvPr>
            <p:ph sz="half" idx="2"/>
          </p:nvPr>
        </p:nvGraphicFramePr>
        <p:xfrm>
          <a:off x="250825" y="2133600"/>
          <a:ext cx="8713788" cy="4664079"/>
        </p:xfrm>
        <a:graphic>
          <a:graphicData uri="http://schemas.openxmlformats.org/drawingml/2006/table">
            <a:tbl>
              <a:tblPr/>
              <a:tblGrid>
                <a:gridCol w="649288"/>
                <a:gridCol w="792162"/>
                <a:gridCol w="647700"/>
                <a:gridCol w="1223963"/>
                <a:gridCol w="1728787"/>
                <a:gridCol w="1800225"/>
                <a:gridCol w="1871663"/>
              </a:tblGrid>
              <a:tr h="518231"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2800" b="0" i="1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2800" b="1" i="1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2800" b="1" i="1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2800" b="1" i="1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2800" b="1" i="1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2800" b="1" i="1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2800" b="1" i="1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T="45726" marB="45726"/>
                </a:tc>
              </a:tr>
              <a:tr h="518231"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28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28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28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28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28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28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28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45726" marB="45726"/>
                </a:tc>
              </a:tr>
              <a:tr h="518231"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28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28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28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28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28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28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28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45726" marB="45726"/>
                </a:tc>
              </a:tr>
              <a:tr h="518231"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28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28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28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28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28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28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28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45726" marB="45726"/>
                </a:tc>
              </a:tr>
              <a:tr h="518231"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28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28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28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28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28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28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28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45726" marB="45726"/>
                </a:tc>
              </a:tr>
              <a:tr h="518231"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28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28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28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28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28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28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28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45726" marB="45726"/>
                </a:tc>
              </a:tr>
              <a:tr h="518231"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28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28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28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28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28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28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28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45726" marB="45726"/>
                </a:tc>
              </a:tr>
              <a:tr h="518231"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28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28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28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28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28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28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28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45726" marB="45726"/>
                </a:tc>
              </a:tr>
              <a:tr h="518231"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28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28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28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28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28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28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28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45726" marB="45726"/>
                </a:tc>
              </a:tr>
            </a:tbl>
          </a:graphicData>
        </a:graphic>
      </p:graphicFrame>
      <p:sp>
        <p:nvSpPr>
          <p:cNvPr id="8" name="Rectangle 96"/>
          <p:cNvSpPr>
            <a:spLocks noChangeArrowheads="1"/>
          </p:cNvSpPr>
          <p:nvPr/>
        </p:nvSpPr>
        <p:spPr bwMode="auto">
          <a:xfrm>
            <a:off x="0" y="3150186"/>
            <a:ext cx="184731" cy="338554"/>
          </a:xfrm>
          <a:prstGeom prst="rect">
            <a:avLst/>
          </a:prstGeom>
          <a:noFill/>
          <a:ln>
            <a:noFill/>
          </a:ln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9pPr>
          </a:lstStyle>
          <a:p>
            <a:pPr>
              <a:defRPr/>
            </a:pPr>
            <a:endParaRPr lang="ru-RU" sz="1600">
              <a:latin typeface="+mn-lt"/>
            </a:endParaRPr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7879785"/>
              </p:ext>
            </p:extLst>
          </p:nvPr>
        </p:nvGraphicFramePr>
        <p:xfrm>
          <a:off x="2773363" y="2133600"/>
          <a:ext cx="719137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name="oleObj" r:id="rId5" imgW="113665" imgH="215265" progId="Equation.3">
                  <p:embed/>
                </p:oleObj>
              </mc:Choice>
              <mc:Fallback>
                <p:oleObj name="oleObj" r:id="rId5" imgW="113665" imgH="215265" progId="Equation.3">
                  <p:embed/>
                  <p:pic>
                    <p:nvPicPr>
                      <p:cNvPr id="9" name=""/>
                      <p:cNvPicPr/>
                      <p:nvPr/>
                    </p:nvPicPr>
                    <p:blipFill>
                      <a:blip r:embed="rId6"/>
                      <a:stretch/>
                    </p:blipFill>
                    <p:spPr bwMode="auto">
                      <a:xfrm>
                        <a:off x="2773363" y="2133600"/>
                        <a:ext cx="719137" cy="5032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 Box 97"/>
          <p:cNvSpPr>
            <a:spLocks/>
          </p:cNvSpPr>
          <p:nvPr/>
        </p:nvSpPr>
        <p:spPr bwMode="auto">
          <a:xfrm>
            <a:off x="250825" y="2133600"/>
            <a:ext cx="2736850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en-US" sz="2400" b="1" i="1">
                <a:latin typeface="+mn-lt"/>
              </a:rPr>
              <a:t>a       b       c</a:t>
            </a:r>
            <a:endParaRPr lang="ru-RU" sz="2400" b="1" i="1">
              <a:latin typeface="+mn-lt"/>
            </a:endParaRPr>
          </a:p>
        </p:txBody>
      </p:sp>
      <p:sp>
        <p:nvSpPr>
          <p:cNvPr id="11" name="Rectangle 100"/>
          <p:cNvSpPr>
            <a:spLocks noChangeArrowheads="1"/>
          </p:cNvSpPr>
          <p:nvPr/>
        </p:nvSpPr>
        <p:spPr bwMode="auto">
          <a:xfrm>
            <a:off x="0" y="3188286"/>
            <a:ext cx="184731" cy="338554"/>
          </a:xfrm>
          <a:prstGeom prst="rect">
            <a:avLst/>
          </a:prstGeom>
          <a:noFill/>
          <a:ln>
            <a:noFill/>
          </a:ln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9pPr>
          </a:lstStyle>
          <a:p>
            <a:pPr>
              <a:defRPr/>
            </a:pPr>
            <a:endParaRPr lang="ru-RU" sz="1600">
              <a:latin typeface="+mn-lt"/>
            </a:endParaRPr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7879785"/>
              </p:ext>
            </p:extLst>
          </p:nvPr>
        </p:nvGraphicFramePr>
        <p:xfrm>
          <a:off x="3851275" y="2276475"/>
          <a:ext cx="1150938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" name="oleObj" r:id="rId7" imgW="419100" imgH="139700" progId="Equation.3">
                  <p:embed/>
                </p:oleObj>
              </mc:Choice>
              <mc:Fallback>
                <p:oleObj name="oleObj" r:id="rId7" imgW="419100" imgH="139700" progId="Equation.3">
                  <p:embed/>
                  <p:pic>
                    <p:nvPicPr>
                      <p:cNvPr id="12" name=""/>
                      <p:cNvPicPr/>
                      <p:nvPr/>
                    </p:nvPicPr>
                    <p:blipFill>
                      <a:blip r:embed="rId8"/>
                      <a:stretch/>
                    </p:blipFill>
                    <p:spPr bwMode="auto">
                      <a:xfrm>
                        <a:off x="3851275" y="2276475"/>
                        <a:ext cx="1150938" cy="3921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03"/>
          <p:cNvSpPr>
            <a:spLocks noChangeArrowheads="1"/>
          </p:cNvSpPr>
          <p:nvPr/>
        </p:nvSpPr>
        <p:spPr bwMode="auto">
          <a:xfrm>
            <a:off x="0" y="3150186"/>
            <a:ext cx="184731" cy="338554"/>
          </a:xfrm>
          <a:prstGeom prst="rect">
            <a:avLst/>
          </a:prstGeom>
          <a:noFill/>
          <a:ln>
            <a:noFill/>
          </a:ln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9pPr>
          </a:lstStyle>
          <a:p>
            <a:pPr>
              <a:defRPr/>
            </a:pPr>
            <a:endParaRPr lang="ru-RU" sz="1600">
              <a:latin typeface="+mn-lt"/>
            </a:endParaRPr>
          </a:p>
        </p:txBody>
      </p:sp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7879785"/>
              </p:ext>
            </p:extLst>
          </p:nvPr>
        </p:nvGraphicFramePr>
        <p:xfrm>
          <a:off x="5435600" y="2133600"/>
          <a:ext cx="1368425" cy="50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" name="oleObj" r:id="rId9" imgW="418465" imgH="215265" progId="Equation.3">
                  <p:embed/>
                </p:oleObj>
              </mc:Choice>
              <mc:Fallback>
                <p:oleObj name="oleObj" r:id="rId9" imgW="418465" imgH="215265" progId="Equation.3">
                  <p:embed/>
                  <p:pic>
                    <p:nvPicPr>
                      <p:cNvPr id="14" name=""/>
                      <p:cNvPicPr/>
                      <p:nvPr/>
                    </p:nvPicPr>
                    <p:blipFill>
                      <a:blip r:embed="rId10"/>
                      <a:stretch/>
                    </p:blipFill>
                    <p:spPr bwMode="auto">
                      <a:xfrm>
                        <a:off x="5435600" y="2133600"/>
                        <a:ext cx="1368425" cy="5000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07"/>
          <p:cNvSpPr>
            <a:spLocks noChangeArrowheads="1"/>
          </p:cNvSpPr>
          <p:nvPr/>
        </p:nvSpPr>
        <p:spPr bwMode="auto">
          <a:xfrm>
            <a:off x="0" y="3188286"/>
            <a:ext cx="184731" cy="338554"/>
          </a:xfrm>
          <a:prstGeom prst="rect">
            <a:avLst/>
          </a:prstGeom>
          <a:noFill/>
          <a:ln>
            <a:noFill/>
          </a:ln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9pPr>
          </a:lstStyle>
          <a:p>
            <a:pPr>
              <a:defRPr/>
            </a:pPr>
            <a:endParaRPr lang="ru-RU" sz="1600">
              <a:latin typeface="+mn-lt"/>
            </a:endParaRPr>
          </a:p>
        </p:txBody>
      </p:sp>
      <p:graphicFrame>
        <p:nvGraphicFramePr>
          <p:cNvPr id="12" name="Объект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7879785"/>
              </p:ext>
            </p:extLst>
          </p:nvPr>
        </p:nvGraphicFramePr>
        <p:xfrm>
          <a:off x="7451725" y="2276475"/>
          <a:ext cx="936625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6" name="oleObj" r:id="rId11" imgW="393065" imgH="139065" progId="Equation.3">
                  <p:embed/>
                </p:oleObj>
              </mc:Choice>
              <mc:Fallback>
                <p:oleObj name="oleObj" r:id="rId11" imgW="393065" imgH="139065" progId="Equation.3">
                  <p:embed/>
                  <p:pic>
                    <p:nvPicPr>
                      <p:cNvPr id="16" name=""/>
                      <p:cNvPicPr/>
                      <p:nvPr/>
                    </p:nvPicPr>
                    <p:blipFill>
                      <a:blip r:embed="rId12"/>
                      <a:stretch/>
                    </p:blipFill>
                    <p:spPr bwMode="auto">
                      <a:xfrm>
                        <a:off x="7451725" y="2276475"/>
                        <a:ext cx="936625" cy="342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AutoShape 109"/>
          <p:cNvSpPr/>
          <p:nvPr/>
        </p:nvSpPr>
        <p:spPr bwMode="auto">
          <a:xfrm rot="5400000">
            <a:off x="2844007" y="1556544"/>
            <a:ext cx="109537" cy="828675"/>
          </a:xfrm>
          <a:prstGeom prst="leftBrace">
            <a:avLst>
              <a:gd name="adj1" fmla="val 63044"/>
              <a:gd name="adj2" fmla="val 49134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9pPr>
          </a:lstStyle>
          <a:p>
            <a:pPr>
              <a:defRPr/>
            </a:pPr>
            <a:endParaRPr lang="ru-RU" sz="1600">
              <a:latin typeface="+mn-lt"/>
            </a:endParaRPr>
          </a:p>
        </p:txBody>
      </p:sp>
      <p:sp>
        <p:nvSpPr>
          <p:cNvPr id="18" name="AutoShape 110"/>
          <p:cNvSpPr/>
          <p:nvPr/>
        </p:nvSpPr>
        <p:spPr bwMode="auto">
          <a:xfrm rot="5400000">
            <a:off x="6084094" y="1269206"/>
            <a:ext cx="180975" cy="1331913"/>
          </a:xfrm>
          <a:prstGeom prst="leftBrace">
            <a:avLst>
              <a:gd name="adj1" fmla="val 61330"/>
              <a:gd name="adj2" fmla="val 49134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9pPr>
          </a:lstStyle>
          <a:p>
            <a:pPr>
              <a:defRPr/>
            </a:pPr>
            <a:endParaRPr lang="ru-RU" sz="1600">
              <a:latin typeface="+mn-lt"/>
            </a:endParaRPr>
          </a:p>
        </p:txBody>
      </p:sp>
      <p:sp>
        <p:nvSpPr>
          <p:cNvPr id="19" name="Text Box 111"/>
          <p:cNvSpPr>
            <a:spLocks/>
          </p:cNvSpPr>
          <p:nvPr/>
        </p:nvSpPr>
        <p:spPr bwMode="auto">
          <a:xfrm>
            <a:off x="2771775" y="1477963"/>
            <a:ext cx="5472113" cy="36933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en-US" b="1" i="1">
                <a:latin typeface="+mn-lt"/>
              </a:rPr>
              <a:t>n                                                m</a:t>
            </a:r>
            <a:endParaRPr lang="ru-RU" b="1" i="1">
              <a:latin typeface="+mn-lt"/>
            </a:endParaRPr>
          </a:p>
        </p:txBody>
      </p:sp>
      <p:grpSp>
        <p:nvGrpSpPr>
          <p:cNvPr id="20" name="Group 114"/>
          <p:cNvGrpSpPr/>
          <p:nvPr/>
        </p:nvGrpSpPr>
        <p:grpSpPr bwMode="auto">
          <a:xfrm>
            <a:off x="4572007" y="2087564"/>
            <a:ext cx="647701" cy="523875"/>
            <a:chOff x="2880" y="1315"/>
            <a:chExt cx="408" cy="330"/>
          </a:xfrm>
        </p:grpSpPr>
        <p:sp>
          <p:nvSpPr>
            <p:cNvPr id="21" name="Rectangle 113"/>
            <p:cNvSpPr>
              <a:spLocks noChangeArrowheads="1"/>
            </p:cNvSpPr>
            <p:nvPr/>
          </p:nvSpPr>
          <p:spPr bwMode="auto">
            <a:xfrm>
              <a:off x="2925" y="1434"/>
              <a:ext cx="363" cy="1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/>
                </a:defRPr>
              </a:lvl5pPr>
              <a:lvl6pPr marL="2514600" indent="-228600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</a:defRPr>
              </a:lvl6pPr>
              <a:lvl7pPr marL="2971800" indent="-228600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</a:defRPr>
              </a:lvl7pPr>
              <a:lvl8pPr marL="3429000" indent="-228600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</a:defRPr>
              </a:lvl8pPr>
              <a:lvl9pPr marL="3886200" indent="-228600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</a:defRPr>
              </a:lvl9pPr>
            </a:lstStyle>
            <a:p>
              <a:pPr>
                <a:defRPr/>
              </a:pPr>
              <a:endParaRPr lang="ru-RU" sz="1600">
                <a:latin typeface="+mn-lt"/>
              </a:endParaRPr>
            </a:p>
          </p:txBody>
        </p:sp>
        <p:sp>
          <p:nvSpPr>
            <p:cNvPr id="22" name="Text Box 112"/>
            <p:cNvSpPr>
              <a:spLocks/>
            </p:cNvSpPr>
            <p:nvPr/>
          </p:nvSpPr>
          <p:spPr bwMode="auto">
            <a:xfrm>
              <a:off x="2880" y="1315"/>
              <a:ext cx="317" cy="330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/>
                </a:defRPr>
              </a:lvl5pPr>
              <a:lvl6pPr marL="2514600" indent="-228600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</a:defRPr>
              </a:lvl6pPr>
              <a:lvl7pPr marL="2971800" indent="-228600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</a:defRPr>
              </a:lvl7pPr>
              <a:lvl8pPr marL="3429000" indent="-228600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</a:defRPr>
              </a:lvl8pPr>
              <a:lvl9pPr marL="3886200" indent="-228600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</a:defRPr>
              </a:lvl9pPr>
            </a:lstStyle>
            <a:p>
              <a:pPr>
                <a:spcBef>
                  <a:spcPts val="0"/>
                </a:spcBef>
                <a:defRPr/>
              </a:pPr>
              <a:r>
                <a:rPr lang="en-US" sz="2800" i="1">
                  <a:latin typeface="+mn-lt"/>
                </a:rPr>
                <a:t>b</a:t>
              </a:r>
              <a:endParaRPr lang="ru-RU" sz="2800" i="1">
                <a:latin typeface="+mn-lt"/>
              </a:endParaRPr>
            </a:p>
          </p:txBody>
        </p:sp>
      </p:grpSp>
      <p:grpSp>
        <p:nvGrpSpPr>
          <p:cNvPr id="23" name="Group 115"/>
          <p:cNvGrpSpPr/>
          <p:nvPr/>
        </p:nvGrpSpPr>
        <p:grpSpPr bwMode="auto">
          <a:xfrm>
            <a:off x="6372225" y="2133600"/>
            <a:ext cx="647700" cy="523875"/>
            <a:chOff x="2880" y="1315"/>
            <a:chExt cx="408" cy="330"/>
          </a:xfrm>
        </p:grpSpPr>
        <p:sp>
          <p:nvSpPr>
            <p:cNvPr id="24" name="Rectangle 116"/>
            <p:cNvSpPr>
              <a:spLocks noChangeArrowheads="1"/>
            </p:cNvSpPr>
            <p:nvPr/>
          </p:nvSpPr>
          <p:spPr bwMode="auto">
            <a:xfrm>
              <a:off x="2925" y="1434"/>
              <a:ext cx="363" cy="1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/>
                </a:defRPr>
              </a:lvl5pPr>
              <a:lvl6pPr marL="2514600" indent="-228600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</a:defRPr>
              </a:lvl6pPr>
              <a:lvl7pPr marL="2971800" indent="-228600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</a:defRPr>
              </a:lvl7pPr>
              <a:lvl8pPr marL="3429000" indent="-228600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</a:defRPr>
              </a:lvl8pPr>
              <a:lvl9pPr marL="3886200" indent="-228600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</a:defRPr>
              </a:lvl9pPr>
            </a:lstStyle>
            <a:p>
              <a:pPr>
                <a:defRPr/>
              </a:pPr>
              <a:endParaRPr lang="ru-RU" sz="1600">
                <a:latin typeface="+mn-lt"/>
              </a:endParaRPr>
            </a:p>
          </p:txBody>
        </p:sp>
        <p:sp>
          <p:nvSpPr>
            <p:cNvPr id="25" name="Text Box 117"/>
            <p:cNvSpPr>
              <a:spLocks/>
            </p:cNvSpPr>
            <p:nvPr/>
          </p:nvSpPr>
          <p:spPr bwMode="auto">
            <a:xfrm>
              <a:off x="2880" y="1315"/>
              <a:ext cx="317" cy="330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/>
                </a:defRPr>
              </a:lvl5pPr>
              <a:lvl6pPr marL="2514600" indent="-228600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</a:defRPr>
              </a:lvl6pPr>
              <a:lvl7pPr marL="2971800" indent="-228600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</a:defRPr>
              </a:lvl7pPr>
              <a:lvl8pPr marL="3429000" indent="-228600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</a:defRPr>
              </a:lvl8pPr>
              <a:lvl9pPr marL="3886200" indent="-228600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</a:defRPr>
              </a:lvl9pPr>
            </a:lstStyle>
            <a:p>
              <a:pPr>
                <a:spcBef>
                  <a:spcPts val="0"/>
                </a:spcBef>
                <a:defRPr/>
              </a:pPr>
              <a:r>
                <a:rPr lang="en-US" sz="2800" i="1">
                  <a:latin typeface="+mn-lt"/>
                </a:rPr>
                <a:t>b</a:t>
              </a:r>
              <a:endParaRPr lang="ru-RU" sz="2800" i="1">
                <a:latin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tangle 100"/>
          <p:cNvSpPr>
            <a:spLocks noChangeArrowheads="1"/>
          </p:cNvSpPr>
          <p:nvPr/>
        </p:nvSpPr>
        <p:spPr bwMode="auto">
          <a:xfrm>
            <a:off x="250825" y="2636838"/>
            <a:ext cx="8713788" cy="42211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9pPr>
          </a:lstStyle>
          <a:p>
            <a:pPr>
              <a:defRPr/>
            </a:pPr>
            <a:endParaRPr lang="ru-RU">
              <a:latin typeface="+mn-lt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-17145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ru-RU" sz="3400" b="1" i="1">
                <a:latin typeface="+mn-lt"/>
              </a:rPr>
              <a:t>Алгоритм построения ТИ для формулы</a:t>
            </a:r>
            <a:endParaRPr/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7879785"/>
              </p:ext>
            </p:extLst>
          </p:nvPr>
        </p:nvGraphicFramePr>
        <p:xfrm>
          <a:off x="3059113" y="620713"/>
          <a:ext cx="3384550" cy="72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name="oleObj" r:id="rId3" imgW="647065" imgH="215265" progId="Equation.3">
                  <p:embed/>
                </p:oleObj>
              </mc:Choice>
              <mc:Fallback>
                <p:oleObj name="oleObj" r:id="rId3" imgW="647065" imgH="215265" progId="Equation.3">
                  <p:embed/>
                  <p:pic>
                    <p:nvPicPr>
                      <p:cNvPr id="6" name=""/>
                      <p:cNvPicPr/>
                      <p:nvPr/>
                    </p:nvPicPr>
                    <p:blipFill>
                      <a:blip r:embed="rId4"/>
                      <a:stretch/>
                    </p:blipFill>
                    <p:spPr bwMode="auto">
                      <a:xfrm>
                        <a:off x="3059113" y="620713"/>
                        <a:ext cx="3384550" cy="727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4"/>
          <p:cNvSpPr>
            <a:spLocks/>
          </p:cNvSpPr>
          <p:nvPr/>
        </p:nvSpPr>
        <p:spPr bwMode="auto">
          <a:xfrm>
            <a:off x="323850" y="1557337"/>
            <a:ext cx="8569325" cy="3667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9pPr>
          </a:lstStyle>
          <a:p>
            <a:pPr>
              <a:spcBef>
                <a:spcPts val="0"/>
              </a:spcBef>
              <a:defRPr/>
            </a:pPr>
            <a:endParaRPr lang="ru-RU">
              <a:latin typeface="+mn-lt"/>
            </a:endParaRPr>
          </a:p>
        </p:txBody>
      </p:sp>
      <p:graphicFrame>
        <p:nvGraphicFramePr>
          <p:cNvPr id="8" name="Group 101"/>
          <p:cNvGraphicFramePr>
            <a:graphicFrameLocks noGrp="1"/>
          </p:cNvGraphicFramePr>
          <p:nvPr>
            <p:ph sz="half" idx="2"/>
          </p:nvPr>
        </p:nvGraphicFramePr>
        <p:xfrm>
          <a:off x="250825" y="2133600"/>
          <a:ext cx="8713788" cy="4756379"/>
        </p:xfrm>
        <a:graphic>
          <a:graphicData uri="http://schemas.openxmlformats.org/drawingml/2006/table">
            <a:tbl>
              <a:tblPr/>
              <a:tblGrid>
                <a:gridCol w="649288"/>
                <a:gridCol w="792162"/>
                <a:gridCol w="647700"/>
                <a:gridCol w="1223963"/>
                <a:gridCol w="1728787"/>
                <a:gridCol w="1800225"/>
                <a:gridCol w="1871663"/>
              </a:tblGrid>
              <a:tr h="518125"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2800" b="0" i="1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2800" b="1" i="1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2800" b="1" i="1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2800" b="1" i="1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2800" b="1" i="1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2800" b="1" i="1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2800" b="1" i="1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T="45717" marB="45717"/>
                </a:tc>
              </a:tr>
              <a:tr h="518125"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28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28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28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28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28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28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28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45717" marB="45717"/>
                </a:tc>
              </a:tr>
              <a:tr h="518125"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28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28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28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28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28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28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28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45717" marB="45717"/>
                </a:tc>
              </a:tr>
              <a:tr h="518125"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28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28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28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28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28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28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28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45717" marB="45717"/>
                </a:tc>
              </a:tr>
              <a:tr h="518125"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28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28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28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28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28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28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28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45717" marB="45717"/>
                </a:tc>
              </a:tr>
              <a:tr h="518125"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28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28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28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28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28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28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28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45717" marB="45717"/>
                </a:tc>
              </a:tr>
              <a:tr h="518125"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28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28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28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28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28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28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28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45717" marB="45717"/>
                </a:tc>
              </a:tr>
              <a:tr h="518125"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28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28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28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28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28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28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28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45717" marB="45717"/>
                </a:tc>
              </a:tr>
              <a:tr h="611147"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28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28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28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28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28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28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28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45717" marB="45717"/>
                </a:tc>
              </a:tr>
            </a:tbl>
          </a:graphicData>
        </a:graphic>
      </p:graphicFrame>
      <p:sp>
        <p:nvSpPr>
          <p:cNvPr id="9" name="Rectangle 88"/>
          <p:cNvSpPr>
            <a:spLocks noChangeArrowheads="1"/>
          </p:cNvSpPr>
          <p:nvPr/>
        </p:nvSpPr>
        <p:spPr bwMode="auto">
          <a:xfrm>
            <a:off x="0" y="3134797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9pPr>
          </a:lstStyle>
          <a:p>
            <a:pPr>
              <a:defRPr/>
            </a:pPr>
            <a:endParaRPr lang="ru-RU">
              <a:latin typeface="+mn-lt"/>
            </a:endParaRPr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7879785"/>
              </p:ext>
            </p:extLst>
          </p:nvPr>
        </p:nvGraphicFramePr>
        <p:xfrm>
          <a:off x="2773363" y="2133600"/>
          <a:ext cx="719137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" name="oleObj" r:id="rId5" imgW="113665" imgH="215265" progId="Equation.3">
                  <p:embed/>
                </p:oleObj>
              </mc:Choice>
              <mc:Fallback>
                <p:oleObj name="oleObj" r:id="rId5" imgW="113665" imgH="215265" progId="Equation.3">
                  <p:embed/>
                  <p:pic>
                    <p:nvPicPr>
                      <p:cNvPr id="10" name=""/>
                      <p:cNvPicPr/>
                      <p:nvPr/>
                    </p:nvPicPr>
                    <p:blipFill>
                      <a:blip r:embed="rId6"/>
                      <a:stretch/>
                    </p:blipFill>
                    <p:spPr bwMode="auto">
                      <a:xfrm>
                        <a:off x="2773363" y="2133600"/>
                        <a:ext cx="719137" cy="5032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 Box 90"/>
          <p:cNvSpPr>
            <a:spLocks/>
          </p:cNvSpPr>
          <p:nvPr/>
        </p:nvSpPr>
        <p:spPr bwMode="auto">
          <a:xfrm>
            <a:off x="250825" y="2133600"/>
            <a:ext cx="2736850" cy="5191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en-US" sz="2800" b="1" i="1">
                <a:latin typeface="+mn-lt"/>
              </a:rPr>
              <a:t>a       b       c</a:t>
            </a:r>
            <a:endParaRPr lang="ru-RU" sz="2800" b="1" i="1">
              <a:latin typeface="+mn-lt"/>
            </a:endParaRPr>
          </a:p>
        </p:txBody>
      </p:sp>
      <p:sp>
        <p:nvSpPr>
          <p:cNvPr id="12" name="Rectangle 91"/>
          <p:cNvSpPr>
            <a:spLocks noChangeArrowheads="1"/>
          </p:cNvSpPr>
          <p:nvPr/>
        </p:nvSpPr>
        <p:spPr bwMode="auto">
          <a:xfrm>
            <a:off x="0" y="3172897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9pPr>
          </a:lstStyle>
          <a:p>
            <a:pPr>
              <a:defRPr/>
            </a:pPr>
            <a:endParaRPr lang="ru-RU">
              <a:latin typeface="+mn-lt"/>
            </a:endParaRPr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7879785"/>
              </p:ext>
            </p:extLst>
          </p:nvPr>
        </p:nvGraphicFramePr>
        <p:xfrm>
          <a:off x="3851275" y="2276475"/>
          <a:ext cx="1150938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" name="oleObj" r:id="rId7" imgW="419100" imgH="139700" progId="Equation.3">
                  <p:embed/>
                </p:oleObj>
              </mc:Choice>
              <mc:Fallback>
                <p:oleObj name="oleObj" r:id="rId7" imgW="419100" imgH="139700" progId="Equation.3">
                  <p:embed/>
                  <p:pic>
                    <p:nvPicPr>
                      <p:cNvPr id="13" name=""/>
                      <p:cNvPicPr/>
                      <p:nvPr/>
                    </p:nvPicPr>
                    <p:blipFill>
                      <a:blip r:embed="rId8"/>
                      <a:stretch/>
                    </p:blipFill>
                    <p:spPr bwMode="auto">
                      <a:xfrm>
                        <a:off x="3851275" y="2276475"/>
                        <a:ext cx="1150938" cy="3921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93"/>
          <p:cNvSpPr>
            <a:spLocks noChangeArrowheads="1"/>
          </p:cNvSpPr>
          <p:nvPr/>
        </p:nvSpPr>
        <p:spPr bwMode="auto">
          <a:xfrm>
            <a:off x="0" y="3134797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9pPr>
          </a:lstStyle>
          <a:p>
            <a:pPr>
              <a:defRPr/>
            </a:pPr>
            <a:endParaRPr lang="ru-RU">
              <a:latin typeface="+mn-lt"/>
            </a:endParaRPr>
          </a:p>
        </p:txBody>
      </p:sp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7879785"/>
              </p:ext>
            </p:extLst>
          </p:nvPr>
        </p:nvGraphicFramePr>
        <p:xfrm>
          <a:off x="5435600" y="2133600"/>
          <a:ext cx="1368425" cy="50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9" name="oleObj" r:id="rId9" imgW="418465" imgH="215265" progId="Equation.3">
                  <p:embed/>
                </p:oleObj>
              </mc:Choice>
              <mc:Fallback>
                <p:oleObj name="oleObj" r:id="rId9" imgW="418465" imgH="215265" progId="Equation.3">
                  <p:embed/>
                  <p:pic>
                    <p:nvPicPr>
                      <p:cNvPr id="15" name=""/>
                      <p:cNvPicPr/>
                      <p:nvPr/>
                    </p:nvPicPr>
                    <p:blipFill>
                      <a:blip r:embed="rId10"/>
                      <a:stretch/>
                    </p:blipFill>
                    <p:spPr bwMode="auto">
                      <a:xfrm>
                        <a:off x="5435600" y="2133600"/>
                        <a:ext cx="1368425" cy="5000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95"/>
          <p:cNvSpPr>
            <a:spLocks noChangeArrowheads="1"/>
          </p:cNvSpPr>
          <p:nvPr/>
        </p:nvSpPr>
        <p:spPr bwMode="auto">
          <a:xfrm>
            <a:off x="0" y="3172897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9pPr>
          </a:lstStyle>
          <a:p>
            <a:pPr>
              <a:defRPr/>
            </a:pPr>
            <a:endParaRPr lang="ru-RU">
              <a:latin typeface="+mn-lt"/>
            </a:endParaRPr>
          </a:p>
        </p:txBody>
      </p:sp>
      <p:graphicFrame>
        <p:nvGraphicFramePr>
          <p:cNvPr id="13" name="Объект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7879785"/>
              </p:ext>
            </p:extLst>
          </p:nvPr>
        </p:nvGraphicFramePr>
        <p:xfrm>
          <a:off x="7451725" y="2276475"/>
          <a:ext cx="936625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0" name="oleObj" r:id="rId11" imgW="393065" imgH="139065" progId="Equation.3">
                  <p:embed/>
                </p:oleObj>
              </mc:Choice>
              <mc:Fallback>
                <p:oleObj name="oleObj" r:id="rId11" imgW="393065" imgH="139065" progId="Equation.3">
                  <p:embed/>
                  <p:pic>
                    <p:nvPicPr>
                      <p:cNvPr id="17" name=""/>
                      <p:cNvPicPr/>
                      <p:nvPr/>
                    </p:nvPicPr>
                    <p:blipFill>
                      <a:blip r:embed="rId12"/>
                      <a:stretch/>
                    </p:blipFill>
                    <p:spPr bwMode="auto">
                      <a:xfrm>
                        <a:off x="7451725" y="2276475"/>
                        <a:ext cx="936625" cy="342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AutoShape 97"/>
          <p:cNvSpPr/>
          <p:nvPr/>
        </p:nvSpPr>
        <p:spPr bwMode="auto">
          <a:xfrm rot="5400000">
            <a:off x="2844007" y="1556544"/>
            <a:ext cx="109537" cy="828675"/>
          </a:xfrm>
          <a:prstGeom prst="leftBrace">
            <a:avLst>
              <a:gd name="adj1" fmla="val 63044"/>
              <a:gd name="adj2" fmla="val 49134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9pPr>
          </a:lstStyle>
          <a:p>
            <a:pPr>
              <a:defRPr/>
            </a:pPr>
            <a:endParaRPr lang="ru-RU">
              <a:latin typeface="+mn-lt"/>
            </a:endParaRPr>
          </a:p>
        </p:txBody>
      </p:sp>
      <p:sp>
        <p:nvSpPr>
          <p:cNvPr id="19" name="AutoShape 98"/>
          <p:cNvSpPr/>
          <p:nvPr/>
        </p:nvSpPr>
        <p:spPr bwMode="auto">
          <a:xfrm rot="5400000">
            <a:off x="6084094" y="1269206"/>
            <a:ext cx="180975" cy="1331913"/>
          </a:xfrm>
          <a:prstGeom prst="leftBrace">
            <a:avLst>
              <a:gd name="adj1" fmla="val 61330"/>
              <a:gd name="adj2" fmla="val 49134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9pPr>
          </a:lstStyle>
          <a:p>
            <a:pPr>
              <a:defRPr/>
            </a:pPr>
            <a:endParaRPr lang="ru-RU">
              <a:latin typeface="+mn-lt"/>
            </a:endParaRPr>
          </a:p>
        </p:txBody>
      </p:sp>
      <p:sp>
        <p:nvSpPr>
          <p:cNvPr id="20" name="Text Box 99"/>
          <p:cNvSpPr>
            <a:spLocks/>
          </p:cNvSpPr>
          <p:nvPr/>
        </p:nvSpPr>
        <p:spPr bwMode="auto">
          <a:xfrm>
            <a:off x="2771775" y="1477963"/>
            <a:ext cx="5472113" cy="3667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en-US" b="1" i="1">
                <a:latin typeface="+mn-lt"/>
              </a:rPr>
              <a:t>n                                                m</a:t>
            </a:r>
            <a:endParaRPr lang="ru-RU" b="1" i="1">
              <a:latin typeface="+mn-lt"/>
            </a:endParaRPr>
          </a:p>
        </p:txBody>
      </p:sp>
      <p:grpSp>
        <p:nvGrpSpPr>
          <p:cNvPr id="21" name="Group 102"/>
          <p:cNvGrpSpPr/>
          <p:nvPr/>
        </p:nvGrpSpPr>
        <p:grpSpPr bwMode="auto">
          <a:xfrm>
            <a:off x="4572000" y="2159000"/>
            <a:ext cx="647700" cy="549275"/>
            <a:chOff x="2880" y="1315"/>
            <a:chExt cx="408" cy="346"/>
          </a:xfrm>
        </p:grpSpPr>
        <p:sp>
          <p:nvSpPr>
            <p:cNvPr id="22" name="Rectangle 103"/>
            <p:cNvSpPr>
              <a:spLocks noChangeArrowheads="1"/>
            </p:cNvSpPr>
            <p:nvPr/>
          </p:nvSpPr>
          <p:spPr bwMode="auto">
            <a:xfrm>
              <a:off x="2925" y="1434"/>
              <a:ext cx="363" cy="1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/>
                </a:defRPr>
              </a:lvl5pPr>
              <a:lvl6pPr marL="2514600" indent="-228600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</a:defRPr>
              </a:lvl6pPr>
              <a:lvl7pPr marL="2971800" indent="-228600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</a:defRPr>
              </a:lvl7pPr>
              <a:lvl8pPr marL="3429000" indent="-228600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</a:defRPr>
              </a:lvl8pPr>
              <a:lvl9pPr marL="3886200" indent="-228600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</a:defRPr>
              </a:lvl9pPr>
            </a:lstStyle>
            <a:p>
              <a:pPr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23" name="Text Box 104"/>
            <p:cNvSpPr>
              <a:spLocks/>
            </p:cNvSpPr>
            <p:nvPr/>
          </p:nvSpPr>
          <p:spPr bwMode="auto">
            <a:xfrm>
              <a:off x="2880" y="1315"/>
              <a:ext cx="317" cy="346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/>
                </a:defRPr>
              </a:lvl5pPr>
              <a:lvl6pPr marL="2514600" indent="-228600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</a:defRPr>
              </a:lvl6pPr>
              <a:lvl7pPr marL="2971800" indent="-228600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</a:defRPr>
              </a:lvl7pPr>
              <a:lvl8pPr marL="3429000" indent="-228600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</a:defRPr>
              </a:lvl8pPr>
              <a:lvl9pPr marL="3886200" indent="-228600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</a:defRPr>
              </a:lvl9pPr>
            </a:lstStyle>
            <a:p>
              <a:pPr>
                <a:spcBef>
                  <a:spcPts val="0"/>
                </a:spcBef>
                <a:defRPr/>
              </a:pPr>
              <a:r>
                <a:rPr lang="en-US" sz="3000" i="1">
                  <a:latin typeface="+mn-lt"/>
                </a:rPr>
                <a:t>b</a:t>
              </a:r>
              <a:endParaRPr lang="ru-RU" sz="3000" i="1">
                <a:latin typeface="+mn-lt"/>
              </a:endParaRPr>
            </a:p>
          </p:txBody>
        </p:sp>
      </p:grpSp>
      <p:grpSp>
        <p:nvGrpSpPr>
          <p:cNvPr id="24" name="Group 105"/>
          <p:cNvGrpSpPr/>
          <p:nvPr/>
        </p:nvGrpSpPr>
        <p:grpSpPr bwMode="auto">
          <a:xfrm>
            <a:off x="6372225" y="2133600"/>
            <a:ext cx="647700" cy="549275"/>
            <a:chOff x="2880" y="1315"/>
            <a:chExt cx="408" cy="346"/>
          </a:xfrm>
        </p:grpSpPr>
        <p:sp>
          <p:nvSpPr>
            <p:cNvPr id="25" name="Rectangle 106"/>
            <p:cNvSpPr>
              <a:spLocks noChangeArrowheads="1"/>
            </p:cNvSpPr>
            <p:nvPr/>
          </p:nvSpPr>
          <p:spPr bwMode="auto">
            <a:xfrm>
              <a:off x="2925" y="1434"/>
              <a:ext cx="363" cy="1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/>
                </a:defRPr>
              </a:lvl5pPr>
              <a:lvl6pPr marL="2514600" indent="-228600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</a:defRPr>
              </a:lvl6pPr>
              <a:lvl7pPr marL="2971800" indent="-228600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</a:defRPr>
              </a:lvl7pPr>
              <a:lvl8pPr marL="3429000" indent="-228600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</a:defRPr>
              </a:lvl8pPr>
              <a:lvl9pPr marL="3886200" indent="-228600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</a:defRPr>
              </a:lvl9pPr>
            </a:lstStyle>
            <a:p>
              <a:pPr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26" name="Text Box 107"/>
            <p:cNvSpPr>
              <a:spLocks/>
            </p:cNvSpPr>
            <p:nvPr/>
          </p:nvSpPr>
          <p:spPr bwMode="auto">
            <a:xfrm>
              <a:off x="2880" y="1315"/>
              <a:ext cx="317" cy="346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/>
                </a:defRPr>
              </a:lvl5pPr>
              <a:lvl6pPr marL="2514600" indent="-228600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</a:defRPr>
              </a:lvl6pPr>
              <a:lvl7pPr marL="2971800" indent="-228600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</a:defRPr>
              </a:lvl7pPr>
              <a:lvl8pPr marL="3429000" indent="-228600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</a:defRPr>
              </a:lvl8pPr>
              <a:lvl9pPr marL="3886200" indent="-228600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</a:defRPr>
              </a:lvl9pPr>
            </a:lstStyle>
            <a:p>
              <a:pPr>
                <a:spcBef>
                  <a:spcPts val="0"/>
                </a:spcBef>
                <a:defRPr/>
              </a:pPr>
              <a:r>
                <a:rPr lang="en-US" sz="3000" i="1">
                  <a:latin typeface="+mn-lt"/>
                </a:rPr>
                <a:t>b</a:t>
              </a:r>
              <a:endParaRPr lang="ru-RU" sz="3000" i="1">
                <a:latin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4" descr="aristotel_1_s"/>
          <p:cNvPicPr>
            <a:picLocks noChangeAspect="1" noChangeArrowheads="1"/>
          </p:cNvPicPr>
          <p:nvPr/>
        </p:nvPicPr>
        <p:blipFill>
          <a:blip r:embed="rId2"/>
          <a:srcRect l="7166" r="7165"/>
          <a:stretch/>
        </p:blipFill>
        <p:spPr bwMode="auto">
          <a:xfrm>
            <a:off x="3779838" y="549275"/>
            <a:ext cx="1727199" cy="2016125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5" name="Picture 5" descr="200px-Gottfried_Wilhelm_von_Leibniz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684213" y="1700212"/>
            <a:ext cx="2049462" cy="2592387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6" name="Picture 6" descr="Джоржд Буль"/>
          <p:cNvPicPr>
            <a:picLocks noChangeAspect="1" noChangeArrowheads="1"/>
          </p:cNvPicPr>
          <p:nvPr/>
        </p:nvPicPr>
        <p:blipFill>
          <a:blip r:embed="rId4"/>
          <a:srcRect l="15564" r="9435"/>
          <a:stretch/>
        </p:blipFill>
        <p:spPr bwMode="auto">
          <a:xfrm>
            <a:off x="6659563" y="1700212"/>
            <a:ext cx="1728787" cy="2033587"/>
          </a:xfrm>
          <a:prstGeom prst="rect">
            <a:avLst/>
          </a:prstGeom>
          <a:noFill/>
          <a:ln w="76200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7" name="Text Box 7"/>
          <p:cNvSpPr>
            <a:spLocks/>
          </p:cNvSpPr>
          <p:nvPr/>
        </p:nvSpPr>
        <p:spPr bwMode="auto">
          <a:xfrm>
            <a:off x="2987675" y="2708275"/>
            <a:ext cx="3455988" cy="9763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>
                <a:solidFill>
                  <a:srgbClr val="800000"/>
                </a:solidFill>
                <a:latin typeface="Bookman Old Style"/>
              </a:rPr>
              <a:t>Аристотель </a:t>
            </a:r>
            <a:br>
              <a:rPr lang="ru-RU" sz="2000" b="1">
                <a:solidFill>
                  <a:srgbClr val="800000"/>
                </a:solidFill>
                <a:latin typeface="Bookman Old Style"/>
              </a:rPr>
            </a:br>
            <a:r>
              <a:rPr lang="ru-RU" sz="2000" b="1">
                <a:solidFill>
                  <a:srgbClr val="800000"/>
                </a:solidFill>
                <a:latin typeface="Bookman Old Style"/>
              </a:rPr>
              <a:t>(384-328 гг. до н.э.)</a:t>
            </a:r>
            <a:br>
              <a:rPr lang="ru-RU" sz="2000" b="1">
                <a:solidFill>
                  <a:srgbClr val="800000"/>
                </a:solidFill>
                <a:latin typeface="Bookman Old Style"/>
              </a:rPr>
            </a:br>
            <a:endParaRPr lang="ru-RU"/>
          </a:p>
        </p:txBody>
      </p:sp>
      <p:sp>
        <p:nvSpPr>
          <p:cNvPr id="8" name="Text Box 8"/>
          <p:cNvSpPr>
            <a:spLocks/>
          </p:cNvSpPr>
          <p:nvPr/>
        </p:nvSpPr>
        <p:spPr bwMode="auto">
          <a:xfrm>
            <a:off x="323850" y="4365625"/>
            <a:ext cx="2879725" cy="9159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ru-RU" b="1">
                <a:solidFill>
                  <a:srgbClr val="800000"/>
                </a:solidFill>
                <a:latin typeface="Bookman Old Style"/>
              </a:rPr>
              <a:t>Готфрид Вильгельм</a:t>
            </a:r>
            <a:r>
              <a:rPr lang="ru-RU"/>
              <a:t> </a:t>
            </a:r>
            <a:r>
              <a:rPr lang="ru-RU" b="1">
                <a:solidFill>
                  <a:srgbClr val="800000"/>
                </a:solidFill>
                <a:latin typeface="Bookman Old Style"/>
              </a:rPr>
              <a:t>Лейбниц </a:t>
            </a:r>
            <a:br>
              <a:rPr lang="ru-RU" b="1">
                <a:solidFill>
                  <a:srgbClr val="800000"/>
                </a:solidFill>
                <a:latin typeface="Bookman Old Style"/>
              </a:rPr>
            </a:br>
            <a:r>
              <a:rPr lang="ru-RU" b="1">
                <a:solidFill>
                  <a:srgbClr val="800000"/>
                </a:solidFill>
                <a:latin typeface="Bookman Old Style"/>
              </a:rPr>
              <a:t>(1642-1716 гг.)</a:t>
            </a:r>
            <a:endParaRPr/>
          </a:p>
        </p:txBody>
      </p:sp>
      <p:sp>
        <p:nvSpPr>
          <p:cNvPr id="9" name="Text Box 9"/>
          <p:cNvSpPr>
            <a:spLocks/>
          </p:cNvSpPr>
          <p:nvPr/>
        </p:nvSpPr>
        <p:spPr bwMode="auto">
          <a:xfrm>
            <a:off x="6443663" y="3933824"/>
            <a:ext cx="2089150" cy="6413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ru-RU" b="1">
                <a:solidFill>
                  <a:srgbClr val="800000"/>
                </a:solidFill>
                <a:latin typeface="Bookman Old Style"/>
              </a:rPr>
              <a:t>Джордж Буль (1815-1864 гг.)</a:t>
            </a:r>
            <a:endParaRPr/>
          </a:p>
        </p:txBody>
      </p:sp>
      <p:sp>
        <p:nvSpPr>
          <p:cNvPr id="10" name="Text Box 10"/>
          <p:cNvSpPr>
            <a:spLocks/>
          </p:cNvSpPr>
          <p:nvPr/>
        </p:nvSpPr>
        <p:spPr bwMode="auto">
          <a:xfrm>
            <a:off x="1476375" y="5373688"/>
            <a:ext cx="6696075" cy="3365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ts val="0"/>
              </a:spcBef>
              <a:defRPr/>
            </a:pPr>
            <a:r>
              <a:rPr lang="ru-RU" sz="2000" b="1">
                <a:solidFill>
                  <a:srgbClr val="990000"/>
                </a:solidFill>
                <a:latin typeface="Arial"/>
              </a:rPr>
              <a:t>Логика </a:t>
            </a:r>
            <a:r>
              <a:rPr lang="ru-RU" sz="2000">
                <a:solidFill>
                  <a:srgbClr val="990000"/>
                </a:solidFill>
                <a:latin typeface="Arial"/>
              </a:rPr>
              <a:t>— это наука о формах и способах мышления.</a:t>
            </a:r>
            <a:endParaRPr/>
          </a:p>
        </p:txBody>
      </p:sp>
      <p:sp>
        <p:nvSpPr>
          <p:cNvPr id="11" name="Text Box 11"/>
          <p:cNvSpPr>
            <a:spLocks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ru-RU" sz="1600"/>
              <a:t>Дальнейшее изучение курса информатики связано с трудами трёх великих учёных. </a:t>
            </a:r>
            <a:endParaRPr/>
          </a:p>
        </p:txBody>
      </p:sp>
      <p:sp>
        <p:nvSpPr>
          <p:cNvPr id="12" name="Text Box 12"/>
          <p:cNvSpPr>
            <a:spLocks/>
          </p:cNvSpPr>
          <p:nvPr/>
        </p:nvSpPr>
        <p:spPr bwMode="auto">
          <a:xfrm>
            <a:off x="2987675" y="3933824"/>
            <a:ext cx="3313113" cy="14652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ru-RU"/>
              <a:t>Они являются основоположниками </a:t>
            </a:r>
            <a:br>
              <a:rPr lang="ru-RU"/>
            </a:br>
            <a:r>
              <a:rPr lang="ru-RU"/>
              <a:t>серьёзной науки, </a:t>
            </a:r>
            <a:br>
              <a:rPr lang="ru-RU"/>
            </a:br>
            <a:r>
              <a:rPr lang="ru-RU"/>
              <a:t>которая называется </a:t>
            </a:r>
            <a:br>
              <a:rPr lang="ru-RU"/>
            </a:br>
            <a:r>
              <a:rPr lang="ru-RU"/>
              <a:t>ЛОГИКА.</a:t>
            </a:r>
            <a:endParaRPr/>
          </a:p>
        </p:txBody>
      </p:sp>
      <p:sp>
        <p:nvSpPr>
          <p:cNvPr id="13" name="Text Box 13"/>
          <p:cNvSpPr>
            <a:spLocks/>
          </p:cNvSpPr>
          <p:nvPr/>
        </p:nvSpPr>
        <p:spPr bwMode="auto">
          <a:xfrm>
            <a:off x="3349625" y="3573463"/>
            <a:ext cx="2590800" cy="3667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ru-RU"/>
              <a:t>Назовите их имена?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tangle 100"/>
          <p:cNvSpPr>
            <a:spLocks noChangeArrowheads="1"/>
          </p:cNvSpPr>
          <p:nvPr/>
        </p:nvSpPr>
        <p:spPr bwMode="auto">
          <a:xfrm>
            <a:off x="250825" y="2636838"/>
            <a:ext cx="8713788" cy="42211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9pPr>
          </a:lstStyle>
          <a:p>
            <a:pPr>
              <a:defRPr/>
            </a:pPr>
            <a:endParaRPr lang="ru-RU"/>
          </a:p>
        </p:txBody>
      </p:sp>
      <p:graphicFrame>
        <p:nvGraphicFramePr>
          <p:cNvPr id="5" name="Group 101"/>
          <p:cNvGraphicFramePr>
            <a:graphicFrameLocks noGrp="1"/>
          </p:cNvGraphicFramePr>
          <p:nvPr>
            <p:ph sz="half" idx="2"/>
          </p:nvPr>
        </p:nvGraphicFramePr>
        <p:xfrm>
          <a:off x="250825" y="2133600"/>
          <a:ext cx="8713788" cy="4756379"/>
        </p:xfrm>
        <a:graphic>
          <a:graphicData uri="http://schemas.openxmlformats.org/drawingml/2006/table">
            <a:tbl>
              <a:tblPr/>
              <a:tblGrid>
                <a:gridCol w="649288"/>
                <a:gridCol w="792162"/>
                <a:gridCol w="647700"/>
                <a:gridCol w="1223963"/>
                <a:gridCol w="1728787"/>
                <a:gridCol w="1800225"/>
                <a:gridCol w="1871663"/>
              </a:tblGrid>
              <a:tr h="518125"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2800" b="0" i="1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2800" b="1" i="1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2800" b="1" i="1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2800" b="1" i="1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2800" b="1" i="1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2800" b="1" i="1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2800" b="1" i="1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T="45717" marB="45717"/>
                </a:tc>
              </a:tr>
              <a:tr h="518125"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800" u="none" strike="noStrike" cap="none">
                          <a:ln>
                            <a:noFill/>
                          </a:ln>
                        </a:rPr>
                        <a:t>1</a:t>
                      </a:r>
                      <a:endParaRPr lang="ru-RU" sz="2800" b="1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800" u="none" strike="noStrike" cap="none">
                          <a:ln>
                            <a:noFill/>
                          </a:ln>
                        </a:rPr>
                        <a:t>1</a:t>
                      </a:r>
                      <a:endParaRPr lang="ru-RU" sz="2800" b="1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800" u="none" strike="noStrike" cap="none">
                          <a:ln>
                            <a:noFill/>
                          </a:ln>
                        </a:rPr>
                        <a:t>1</a:t>
                      </a:r>
                      <a:endParaRPr lang="ru-RU" sz="2800" b="1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2800" b="1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2800" b="1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2800" b="1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2800" b="1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45717" marB="45717"/>
                </a:tc>
              </a:tr>
              <a:tr h="518125"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800" u="none" strike="noStrike" cap="none">
                          <a:ln>
                            <a:noFill/>
                          </a:ln>
                        </a:rPr>
                        <a:t>1</a:t>
                      </a:r>
                      <a:endParaRPr lang="ru-RU" sz="2800" b="1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800" u="none" strike="noStrike" cap="none">
                          <a:ln>
                            <a:noFill/>
                          </a:ln>
                        </a:rPr>
                        <a:t>1</a:t>
                      </a:r>
                      <a:endParaRPr lang="ru-RU" sz="2800" b="1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800" u="none" strike="noStrike" cap="none">
                          <a:ln>
                            <a:noFill/>
                          </a:ln>
                        </a:rPr>
                        <a:t>0</a:t>
                      </a:r>
                      <a:endParaRPr lang="ru-RU" sz="2800" b="1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2800" b="1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2800" b="1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2800" b="1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2800" b="1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45717" marB="45717"/>
                </a:tc>
              </a:tr>
              <a:tr h="518125"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800" u="none" strike="noStrike" cap="none">
                          <a:ln>
                            <a:noFill/>
                          </a:ln>
                        </a:rPr>
                        <a:t>1</a:t>
                      </a:r>
                      <a:endParaRPr lang="ru-RU" sz="2800" b="1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800" u="none" strike="noStrike" cap="none">
                          <a:ln>
                            <a:noFill/>
                          </a:ln>
                        </a:rPr>
                        <a:t>0</a:t>
                      </a:r>
                      <a:endParaRPr lang="ru-RU" sz="2800" b="1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800" u="none" strike="noStrike" cap="none">
                          <a:ln>
                            <a:noFill/>
                          </a:ln>
                        </a:rPr>
                        <a:t>1</a:t>
                      </a:r>
                      <a:endParaRPr lang="ru-RU" sz="2800" b="1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2800" b="1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2800" b="1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2800" b="1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2800" b="1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45717" marB="45717"/>
                </a:tc>
              </a:tr>
              <a:tr h="518125"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800" u="none" strike="noStrike" cap="none">
                          <a:ln>
                            <a:noFill/>
                          </a:ln>
                        </a:rPr>
                        <a:t>1</a:t>
                      </a:r>
                      <a:endParaRPr lang="ru-RU" sz="2800" b="1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800" u="none" strike="noStrike" cap="none">
                          <a:ln>
                            <a:noFill/>
                          </a:ln>
                        </a:rPr>
                        <a:t>0</a:t>
                      </a:r>
                      <a:endParaRPr lang="ru-RU" sz="2800" b="1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800" u="none" strike="noStrike" cap="none">
                          <a:ln>
                            <a:noFill/>
                          </a:ln>
                        </a:rPr>
                        <a:t>0</a:t>
                      </a:r>
                      <a:endParaRPr lang="ru-RU" sz="2800" b="1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2800" b="1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2800" b="1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2800" b="1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2800" b="1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45717" marB="45717"/>
                </a:tc>
              </a:tr>
              <a:tr h="518125"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800" u="none" strike="noStrike" cap="none">
                          <a:ln>
                            <a:noFill/>
                          </a:ln>
                        </a:rPr>
                        <a:t>0</a:t>
                      </a:r>
                      <a:endParaRPr lang="ru-RU" sz="2800" b="1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800" u="none" strike="noStrike" cap="none">
                          <a:ln>
                            <a:noFill/>
                          </a:ln>
                        </a:rPr>
                        <a:t>1</a:t>
                      </a:r>
                      <a:endParaRPr lang="ru-RU" sz="2800" b="1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800" u="none" strike="noStrike" cap="none">
                          <a:ln>
                            <a:noFill/>
                          </a:ln>
                        </a:rPr>
                        <a:t>1</a:t>
                      </a:r>
                      <a:endParaRPr lang="ru-RU" sz="2800" b="1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2800" b="1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2800" b="1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2800" b="1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2800" b="1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45717" marB="45717"/>
                </a:tc>
              </a:tr>
              <a:tr h="518125"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800" u="none" strike="noStrike" cap="none">
                          <a:ln>
                            <a:noFill/>
                          </a:ln>
                        </a:rPr>
                        <a:t>0</a:t>
                      </a:r>
                      <a:endParaRPr lang="ru-RU" sz="2800" b="1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800" u="none" strike="noStrike" cap="none">
                          <a:ln>
                            <a:noFill/>
                          </a:ln>
                        </a:rPr>
                        <a:t>1</a:t>
                      </a:r>
                      <a:endParaRPr lang="ru-RU" sz="2800" b="1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800" u="none" strike="noStrike" cap="none">
                          <a:ln>
                            <a:noFill/>
                          </a:ln>
                        </a:rPr>
                        <a:t>0</a:t>
                      </a:r>
                      <a:endParaRPr lang="ru-RU" sz="2800" b="1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2800" b="1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2800" b="1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2800" b="1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2800" b="1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45717" marB="45717"/>
                </a:tc>
              </a:tr>
              <a:tr h="518125"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800" u="none" strike="noStrike" cap="none">
                          <a:ln>
                            <a:noFill/>
                          </a:ln>
                        </a:rPr>
                        <a:t>0</a:t>
                      </a:r>
                      <a:endParaRPr lang="ru-RU" sz="2800" b="1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800" u="none" strike="noStrike" cap="none">
                          <a:ln>
                            <a:noFill/>
                          </a:ln>
                        </a:rPr>
                        <a:t>0</a:t>
                      </a:r>
                      <a:endParaRPr lang="ru-RU" sz="2800" b="1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800" u="none" strike="noStrike" cap="none">
                          <a:ln>
                            <a:noFill/>
                          </a:ln>
                        </a:rPr>
                        <a:t>1</a:t>
                      </a:r>
                      <a:endParaRPr lang="ru-RU" sz="2800" b="1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2800" b="1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2800" b="1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2800" b="1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2800" b="1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45717" marB="45717"/>
                </a:tc>
              </a:tr>
              <a:tr h="611147"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800" u="none" strike="noStrike" cap="none">
                          <a:ln>
                            <a:noFill/>
                          </a:ln>
                        </a:rPr>
                        <a:t>0</a:t>
                      </a:r>
                      <a:endParaRPr lang="ru-RU" sz="2800" b="1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800" u="none" strike="noStrike" cap="none">
                          <a:ln>
                            <a:noFill/>
                          </a:ln>
                        </a:rPr>
                        <a:t>0</a:t>
                      </a:r>
                      <a:endParaRPr lang="ru-RU" sz="2800" b="1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800" u="none" strike="noStrike" cap="none">
                          <a:ln>
                            <a:noFill/>
                          </a:ln>
                        </a:rPr>
                        <a:t>0</a:t>
                      </a:r>
                      <a:endParaRPr lang="ru-RU" sz="2800" b="1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2800" b="1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2800" b="1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2800" b="1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2800" b="1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45717" marB="45717"/>
                </a:tc>
              </a:tr>
            </a:tbl>
          </a:graphicData>
        </a:graphic>
      </p:graphicFrame>
      <p:sp>
        <p:nvSpPr>
          <p:cNvPr id="6" name="Rectangle 88"/>
          <p:cNvSpPr>
            <a:spLocks noChangeArrowheads="1"/>
          </p:cNvSpPr>
          <p:nvPr/>
        </p:nvSpPr>
        <p:spPr bwMode="auto">
          <a:xfrm>
            <a:off x="0" y="3319463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9pPr>
          </a:lstStyle>
          <a:p>
            <a:pPr>
              <a:defRPr/>
            </a:pPr>
            <a:endParaRPr lang="ru-RU"/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7879785"/>
              </p:ext>
            </p:extLst>
          </p:nvPr>
        </p:nvGraphicFramePr>
        <p:xfrm>
          <a:off x="2773363" y="2133600"/>
          <a:ext cx="719137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" name="oleObj" r:id="rId3" imgW="113665" imgH="215265" progId="Equation.3">
                  <p:embed/>
                </p:oleObj>
              </mc:Choice>
              <mc:Fallback>
                <p:oleObj name="oleObj" r:id="rId3" imgW="113665" imgH="215265" progId="Equation.3">
                  <p:embed/>
                  <p:pic>
                    <p:nvPicPr>
                      <p:cNvPr id="7" name=""/>
                      <p:cNvPicPr/>
                      <p:nvPr/>
                    </p:nvPicPr>
                    <p:blipFill>
                      <a:blip r:embed="rId4"/>
                      <a:stretch/>
                    </p:blipFill>
                    <p:spPr bwMode="auto">
                      <a:xfrm>
                        <a:off x="2773363" y="2133600"/>
                        <a:ext cx="719137" cy="5032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Box 90"/>
          <p:cNvSpPr>
            <a:spLocks/>
          </p:cNvSpPr>
          <p:nvPr/>
        </p:nvSpPr>
        <p:spPr bwMode="auto">
          <a:xfrm>
            <a:off x="250825" y="2133600"/>
            <a:ext cx="2736850" cy="5191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en-US" sz="2800" b="1" i="1">
                <a:latin typeface="Times New Roman"/>
              </a:rPr>
              <a:t>a       b       c</a:t>
            </a:r>
            <a:endParaRPr lang="ru-RU" sz="2800" b="1" i="1">
              <a:latin typeface="Times New Roman"/>
            </a:endParaRPr>
          </a:p>
        </p:txBody>
      </p:sp>
      <p:sp>
        <p:nvSpPr>
          <p:cNvPr id="9" name="Rectangle 91"/>
          <p:cNvSpPr>
            <a:spLocks noChangeArrowheads="1"/>
          </p:cNvSpPr>
          <p:nvPr/>
        </p:nvSpPr>
        <p:spPr bwMode="auto">
          <a:xfrm>
            <a:off x="0" y="3357563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9pPr>
          </a:lstStyle>
          <a:p>
            <a:pPr>
              <a:defRPr/>
            </a:pPr>
            <a:endParaRPr lang="ru-RU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7879785"/>
              </p:ext>
            </p:extLst>
          </p:nvPr>
        </p:nvGraphicFramePr>
        <p:xfrm>
          <a:off x="3851275" y="2276475"/>
          <a:ext cx="1150938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" name="oleObj" r:id="rId5" imgW="419100" imgH="139700" progId="Equation.3">
                  <p:embed/>
                </p:oleObj>
              </mc:Choice>
              <mc:Fallback>
                <p:oleObj name="oleObj" r:id="rId5" imgW="419100" imgH="139700" progId="Equation.3">
                  <p:embed/>
                  <p:pic>
                    <p:nvPicPr>
                      <p:cNvPr id="10" name=""/>
                      <p:cNvPicPr/>
                      <p:nvPr/>
                    </p:nvPicPr>
                    <p:blipFill>
                      <a:blip r:embed="rId6"/>
                      <a:stretch/>
                    </p:blipFill>
                    <p:spPr bwMode="auto">
                      <a:xfrm>
                        <a:off x="3851275" y="2276475"/>
                        <a:ext cx="1150938" cy="3921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93"/>
          <p:cNvSpPr>
            <a:spLocks noChangeArrowheads="1"/>
          </p:cNvSpPr>
          <p:nvPr/>
        </p:nvSpPr>
        <p:spPr bwMode="auto">
          <a:xfrm>
            <a:off x="0" y="3319463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9pPr>
          </a:lstStyle>
          <a:p>
            <a:pPr>
              <a:defRPr/>
            </a:pPr>
            <a:endParaRPr lang="ru-RU"/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7879785"/>
              </p:ext>
            </p:extLst>
          </p:nvPr>
        </p:nvGraphicFramePr>
        <p:xfrm>
          <a:off x="5435600" y="2133600"/>
          <a:ext cx="1368425" cy="50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2" name="oleObj" r:id="rId7" imgW="418465" imgH="215265" progId="Equation.3">
                  <p:embed/>
                </p:oleObj>
              </mc:Choice>
              <mc:Fallback>
                <p:oleObj name="oleObj" r:id="rId7" imgW="418465" imgH="215265" progId="Equation.3">
                  <p:embed/>
                  <p:pic>
                    <p:nvPicPr>
                      <p:cNvPr id="12" name=""/>
                      <p:cNvPicPr/>
                      <p:nvPr/>
                    </p:nvPicPr>
                    <p:blipFill>
                      <a:blip r:embed="rId8"/>
                      <a:stretch/>
                    </p:blipFill>
                    <p:spPr bwMode="auto">
                      <a:xfrm>
                        <a:off x="5435600" y="2133600"/>
                        <a:ext cx="1368425" cy="5000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95"/>
          <p:cNvSpPr>
            <a:spLocks noChangeArrowheads="1"/>
          </p:cNvSpPr>
          <p:nvPr/>
        </p:nvSpPr>
        <p:spPr bwMode="auto">
          <a:xfrm>
            <a:off x="0" y="3357563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9pPr>
          </a:lstStyle>
          <a:p>
            <a:pPr>
              <a:defRPr/>
            </a:pPr>
            <a:endParaRPr lang="ru-RU"/>
          </a:p>
        </p:txBody>
      </p:sp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7879785"/>
              </p:ext>
            </p:extLst>
          </p:nvPr>
        </p:nvGraphicFramePr>
        <p:xfrm>
          <a:off x="7451725" y="2276475"/>
          <a:ext cx="936625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3" name="oleObj" r:id="rId9" imgW="393065" imgH="139065" progId="Equation.3">
                  <p:embed/>
                </p:oleObj>
              </mc:Choice>
              <mc:Fallback>
                <p:oleObj name="oleObj" r:id="rId9" imgW="393065" imgH="139065" progId="Equation.3">
                  <p:embed/>
                  <p:pic>
                    <p:nvPicPr>
                      <p:cNvPr id="14" name=""/>
                      <p:cNvPicPr/>
                      <p:nvPr/>
                    </p:nvPicPr>
                    <p:blipFill>
                      <a:blip r:embed="rId10"/>
                      <a:stretch/>
                    </p:blipFill>
                    <p:spPr bwMode="auto">
                      <a:xfrm>
                        <a:off x="7451725" y="2276475"/>
                        <a:ext cx="936625" cy="342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5" name="Group 102"/>
          <p:cNvGrpSpPr/>
          <p:nvPr/>
        </p:nvGrpSpPr>
        <p:grpSpPr bwMode="auto">
          <a:xfrm>
            <a:off x="4572000" y="2159000"/>
            <a:ext cx="647700" cy="549275"/>
            <a:chOff x="2880" y="1315"/>
            <a:chExt cx="408" cy="346"/>
          </a:xfrm>
        </p:grpSpPr>
        <p:sp>
          <p:nvSpPr>
            <p:cNvPr id="16" name="Rectangle 103"/>
            <p:cNvSpPr>
              <a:spLocks noChangeArrowheads="1"/>
            </p:cNvSpPr>
            <p:nvPr/>
          </p:nvSpPr>
          <p:spPr bwMode="auto">
            <a:xfrm>
              <a:off x="2925" y="1434"/>
              <a:ext cx="363" cy="1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/>
                </a:defRPr>
              </a:lvl5pPr>
              <a:lvl6pPr marL="2514600" indent="-228600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</a:defRPr>
              </a:lvl6pPr>
              <a:lvl7pPr marL="2971800" indent="-228600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</a:defRPr>
              </a:lvl7pPr>
              <a:lvl8pPr marL="3429000" indent="-228600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</a:defRPr>
              </a:lvl8pPr>
              <a:lvl9pPr marL="3886200" indent="-228600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17" name="Text Box 104"/>
            <p:cNvSpPr>
              <a:spLocks/>
            </p:cNvSpPr>
            <p:nvPr/>
          </p:nvSpPr>
          <p:spPr bwMode="auto">
            <a:xfrm>
              <a:off x="2880" y="1315"/>
              <a:ext cx="317" cy="346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/>
                </a:defRPr>
              </a:lvl5pPr>
              <a:lvl6pPr marL="2514600" indent="-228600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</a:defRPr>
              </a:lvl6pPr>
              <a:lvl7pPr marL="2971800" indent="-228600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</a:defRPr>
              </a:lvl7pPr>
              <a:lvl8pPr marL="3429000" indent="-228600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</a:defRPr>
              </a:lvl8pPr>
              <a:lvl9pPr marL="3886200" indent="-228600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</a:defRPr>
              </a:lvl9pPr>
            </a:lstStyle>
            <a:p>
              <a:pPr>
                <a:spcBef>
                  <a:spcPts val="0"/>
                </a:spcBef>
                <a:defRPr/>
              </a:pPr>
              <a:r>
                <a:rPr lang="en-US" sz="3000" i="1">
                  <a:latin typeface="Times New Roman"/>
                </a:rPr>
                <a:t>b</a:t>
              </a:r>
              <a:endParaRPr lang="ru-RU" sz="3000" i="1">
                <a:latin typeface="Times New Roman"/>
              </a:endParaRPr>
            </a:p>
          </p:txBody>
        </p:sp>
      </p:grpSp>
      <p:grpSp>
        <p:nvGrpSpPr>
          <p:cNvPr id="18" name="Group 105"/>
          <p:cNvGrpSpPr/>
          <p:nvPr/>
        </p:nvGrpSpPr>
        <p:grpSpPr bwMode="auto">
          <a:xfrm>
            <a:off x="6227763" y="2133600"/>
            <a:ext cx="647700" cy="549275"/>
            <a:chOff x="2880" y="1315"/>
            <a:chExt cx="408" cy="346"/>
          </a:xfrm>
        </p:grpSpPr>
        <p:sp>
          <p:nvSpPr>
            <p:cNvPr id="19" name="Rectangle 106"/>
            <p:cNvSpPr>
              <a:spLocks noChangeArrowheads="1"/>
            </p:cNvSpPr>
            <p:nvPr/>
          </p:nvSpPr>
          <p:spPr bwMode="auto">
            <a:xfrm>
              <a:off x="2925" y="1434"/>
              <a:ext cx="363" cy="1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/>
                </a:defRPr>
              </a:lvl5pPr>
              <a:lvl6pPr marL="2514600" indent="-228600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</a:defRPr>
              </a:lvl6pPr>
              <a:lvl7pPr marL="2971800" indent="-228600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</a:defRPr>
              </a:lvl7pPr>
              <a:lvl8pPr marL="3429000" indent="-228600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</a:defRPr>
              </a:lvl8pPr>
              <a:lvl9pPr marL="3886200" indent="-228600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20" name="Text Box 107"/>
            <p:cNvSpPr>
              <a:spLocks/>
            </p:cNvSpPr>
            <p:nvPr/>
          </p:nvSpPr>
          <p:spPr bwMode="auto">
            <a:xfrm>
              <a:off x="2880" y="1315"/>
              <a:ext cx="317" cy="346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/>
                </a:defRPr>
              </a:lvl5pPr>
              <a:lvl6pPr marL="2514600" indent="-228600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</a:defRPr>
              </a:lvl6pPr>
              <a:lvl7pPr marL="2971800" indent="-228600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</a:defRPr>
              </a:lvl7pPr>
              <a:lvl8pPr marL="3429000" indent="-228600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</a:defRPr>
              </a:lvl8pPr>
              <a:lvl9pPr marL="3886200" indent="-228600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</a:defRPr>
              </a:lvl9pPr>
            </a:lstStyle>
            <a:p>
              <a:pPr>
                <a:spcBef>
                  <a:spcPts val="0"/>
                </a:spcBef>
                <a:defRPr/>
              </a:pPr>
              <a:r>
                <a:rPr lang="en-US" sz="3000" i="1">
                  <a:latin typeface="Times New Roman"/>
                </a:rPr>
                <a:t>b</a:t>
              </a:r>
              <a:endParaRPr lang="ru-RU" sz="3000" i="1">
                <a:latin typeface="Times New Roman"/>
              </a:endParaRPr>
            </a:p>
          </p:txBody>
        </p:sp>
      </p:grpSp>
      <p:sp>
        <p:nvSpPr>
          <p:cNvPr id="2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-17145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ru-RU" sz="3400" b="1" i="1">
                <a:latin typeface="+mn-lt"/>
              </a:rPr>
              <a:t>Алгоритм построения ТИ для формулы</a:t>
            </a:r>
            <a:endParaRPr/>
          </a:p>
        </p:txBody>
      </p:sp>
      <p:graphicFrame>
        <p:nvGraphicFramePr>
          <p:cNvPr id="12" name="Объект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7879785"/>
              </p:ext>
            </p:extLst>
          </p:nvPr>
        </p:nvGraphicFramePr>
        <p:xfrm>
          <a:off x="3059113" y="620713"/>
          <a:ext cx="3384550" cy="72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4" name="oleObj" r:id="rId11" imgW="647065" imgH="215265" progId="Equation.3">
                  <p:embed/>
                </p:oleObj>
              </mc:Choice>
              <mc:Fallback>
                <p:oleObj name="oleObj" r:id="rId11" imgW="647065" imgH="215265" progId="Equation.3">
                  <p:embed/>
                  <p:pic>
                    <p:nvPicPr>
                      <p:cNvPr id="22" name=""/>
                      <p:cNvPicPr/>
                      <p:nvPr/>
                    </p:nvPicPr>
                    <p:blipFill>
                      <a:blip r:embed="rId12"/>
                      <a:stretch/>
                    </p:blipFill>
                    <p:spPr bwMode="auto">
                      <a:xfrm>
                        <a:off x="3059113" y="620713"/>
                        <a:ext cx="3384550" cy="727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 Box 99"/>
          <p:cNvSpPr>
            <a:spLocks/>
          </p:cNvSpPr>
          <p:nvPr/>
        </p:nvSpPr>
        <p:spPr bwMode="auto">
          <a:xfrm>
            <a:off x="2771775" y="1477963"/>
            <a:ext cx="5472113" cy="3667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en-US" b="1" i="1">
                <a:latin typeface="+mn-lt"/>
              </a:rPr>
              <a:t>n                                                m</a:t>
            </a:r>
            <a:endParaRPr lang="ru-RU" b="1" i="1">
              <a:latin typeface="+mn-lt"/>
            </a:endParaRPr>
          </a:p>
        </p:txBody>
      </p:sp>
      <p:sp>
        <p:nvSpPr>
          <p:cNvPr id="24" name="AutoShape 97"/>
          <p:cNvSpPr/>
          <p:nvPr/>
        </p:nvSpPr>
        <p:spPr bwMode="auto">
          <a:xfrm rot="5400000">
            <a:off x="2844007" y="1556544"/>
            <a:ext cx="109537" cy="828675"/>
          </a:xfrm>
          <a:prstGeom prst="leftBrace">
            <a:avLst>
              <a:gd name="adj1" fmla="val 63044"/>
              <a:gd name="adj2" fmla="val 49134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9pPr>
          </a:lstStyle>
          <a:p>
            <a:pPr>
              <a:defRPr/>
            </a:pPr>
            <a:endParaRPr lang="ru-RU">
              <a:latin typeface="+mn-lt"/>
            </a:endParaRPr>
          </a:p>
        </p:txBody>
      </p:sp>
      <p:sp>
        <p:nvSpPr>
          <p:cNvPr id="25" name="AutoShape 98"/>
          <p:cNvSpPr/>
          <p:nvPr/>
        </p:nvSpPr>
        <p:spPr bwMode="auto">
          <a:xfrm rot="5400000">
            <a:off x="6084094" y="1269206"/>
            <a:ext cx="180975" cy="1331913"/>
          </a:xfrm>
          <a:prstGeom prst="leftBrace">
            <a:avLst>
              <a:gd name="adj1" fmla="val 61330"/>
              <a:gd name="adj2" fmla="val 49134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9pPr>
          </a:lstStyle>
          <a:p>
            <a:pPr>
              <a:defRPr/>
            </a:pPr>
            <a:endParaRPr lang="ru-RU"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tangle 188"/>
          <p:cNvSpPr>
            <a:spLocks noChangeArrowheads="1"/>
          </p:cNvSpPr>
          <p:nvPr/>
        </p:nvSpPr>
        <p:spPr bwMode="auto">
          <a:xfrm>
            <a:off x="250825" y="2636838"/>
            <a:ext cx="8713788" cy="42211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5" name="Rectangle 185"/>
          <p:cNvSpPr>
            <a:spLocks noChangeArrowheads="1"/>
          </p:cNvSpPr>
          <p:nvPr/>
        </p:nvSpPr>
        <p:spPr bwMode="auto">
          <a:xfrm>
            <a:off x="1692275" y="2133600"/>
            <a:ext cx="647700" cy="472439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6" name="Text Box 4"/>
          <p:cNvSpPr>
            <a:spLocks/>
          </p:cNvSpPr>
          <p:nvPr/>
        </p:nvSpPr>
        <p:spPr bwMode="auto">
          <a:xfrm>
            <a:off x="323850" y="1557337"/>
            <a:ext cx="8569325" cy="3667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9pPr>
          </a:lstStyle>
          <a:p>
            <a:pPr>
              <a:spcBef>
                <a:spcPts val="0"/>
              </a:spcBef>
              <a:defRPr/>
            </a:pPr>
            <a:endParaRPr lang="ru-RU"/>
          </a:p>
        </p:txBody>
      </p:sp>
      <p:graphicFrame>
        <p:nvGraphicFramePr>
          <p:cNvPr id="7" name="Group 198"/>
          <p:cNvGraphicFramePr>
            <a:graphicFrameLocks noGrp="1"/>
          </p:cNvGraphicFramePr>
          <p:nvPr>
            <p:ph sz="half" idx="2"/>
          </p:nvPr>
        </p:nvGraphicFramePr>
        <p:xfrm>
          <a:off x="250825" y="2133600"/>
          <a:ext cx="8713788" cy="4756379"/>
        </p:xfrm>
        <a:graphic>
          <a:graphicData uri="http://schemas.openxmlformats.org/drawingml/2006/table">
            <a:tbl>
              <a:tblPr/>
              <a:tblGrid>
                <a:gridCol w="649288"/>
                <a:gridCol w="792162"/>
                <a:gridCol w="647700"/>
                <a:gridCol w="1223963"/>
                <a:gridCol w="1728787"/>
                <a:gridCol w="1800225"/>
                <a:gridCol w="1871663"/>
              </a:tblGrid>
              <a:tr h="518125"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2800" b="0" i="1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2800" b="1" i="1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2800" b="1" i="1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2800" b="1" i="1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2800" b="1" i="1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2800" b="1" i="1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2800" b="1" i="1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T="45717" marB="45717"/>
                </a:tc>
              </a:tr>
              <a:tr h="518125"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800" u="none" strike="noStrike" cap="none">
                          <a:ln>
                            <a:noFill/>
                          </a:ln>
                        </a:rPr>
                        <a:t>1</a:t>
                      </a:r>
                      <a:endParaRPr lang="ru-RU" sz="2800" b="1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800" u="none" strike="noStrike" cap="none">
                          <a:ln>
                            <a:noFill/>
                          </a:ln>
                        </a:rPr>
                        <a:t>1</a:t>
                      </a:r>
                      <a:endParaRPr lang="ru-RU" sz="2800" b="1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800" u="none" strike="noStrike" cap="none">
                          <a:ln>
                            <a:noFill/>
                          </a:ln>
                        </a:rPr>
                        <a:t>1</a:t>
                      </a:r>
                      <a:endParaRPr lang="ru-RU" sz="2800" b="1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800" u="none" strike="noStrike" cap="none">
                          <a:ln>
                            <a:noFill/>
                          </a:ln>
                        </a:rPr>
                        <a:t>0</a:t>
                      </a:r>
                      <a:endParaRPr lang="ru-RU" sz="2800" b="1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2800" b="1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2800" b="1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2800" b="1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45717" marB="45717"/>
                </a:tc>
              </a:tr>
              <a:tr h="518125"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800" u="none" strike="noStrike" cap="none">
                          <a:ln>
                            <a:noFill/>
                          </a:ln>
                        </a:rPr>
                        <a:t>1</a:t>
                      </a:r>
                      <a:endParaRPr lang="ru-RU" sz="2800" b="1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800" u="none" strike="noStrike" cap="none">
                          <a:ln>
                            <a:noFill/>
                          </a:ln>
                        </a:rPr>
                        <a:t>1</a:t>
                      </a:r>
                      <a:endParaRPr lang="ru-RU" sz="2800" b="1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800" u="none" strike="noStrike" cap="none">
                          <a:ln>
                            <a:noFill/>
                          </a:ln>
                        </a:rPr>
                        <a:t>0</a:t>
                      </a:r>
                      <a:endParaRPr lang="ru-RU" sz="2800" b="1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800" u="none" strike="noStrike" cap="none">
                          <a:ln>
                            <a:noFill/>
                          </a:ln>
                        </a:rPr>
                        <a:t>1</a:t>
                      </a:r>
                      <a:endParaRPr lang="ru-RU" sz="2800" b="1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2800" b="1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2800" b="1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2800" b="1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45717" marB="45717"/>
                </a:tc>
              </a:tr>
              <a:tr h="518125"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800" u="none" strike="noStrike" cap="none">
                          <a:ln>
                            <a:noFill/>
                          </a:ln>
                        </a:rPr>
                        <a:t>1</a:t>
                      </a:r>
                      <a:endParaRPr lang="ru-RU" sz="2800" b="1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800" u="none" strike="noStrike" cap="none">
                          <a:ln>
                            <a:noFill/>
                          </a:ln>
                        </a:rPr>
                        <a:t>0</a:t>
                      </a:r>
                      <a:endParaRPr lang="ru-RU" sz="2800" b="1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800" u="none" strike="noStrike" cap="none">
                          <a:ln>
                            <a:noFill/>
                          </a:ln>
                        </a:rPr>
                        <a:t>1</a:t>
                      </a:r>
                      <a:endParaRPr lang="ru-RU" sz="2800" b="1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800" u="none" strike="noStrike" cap="none">
                          <a:ln>
                            <a:noFill/>
                          </a:ln>
                        </a:rPr>
                        <a:t>0</a:t>
                      </a:r>
                      <a:endParaRPr lang="ru-RU" sz="2800" b="1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2800" b="1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2800" b="1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2800" b="1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45717" marB="45717"/>
                </a:tc>
              </a:tr>
              <a:tr h="518125"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800" u="none" strike="noStrike" cap="none">
                          <a:ln>
                            <a:noFill/>
                          </a:ln>
                        </a:rPr>
                        <a:t>1</a:t>
                      </a:r>
                      <a:endParaRPr lang="ru-RU" sz="2800" b="1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800" u="none" strike="noStrike" cap="none">
                          <a:ln>
                            <a:noFill/>
                          </a:ln>
                        </a:rPr>
                        <a:t>0</a:t>
                      </a:r>
                      <a:endParaRPr lang="ru-RU" sz="2800" b="1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800" u="none" strike="noStrike" cap="none">
                          <a:ln>
                            <a:noFill/>
                          </a:ln>
                        </a:rPr>
                        <a:t>0</a:t>
                      </a:r>
                      <a:endParaRPr lang="ru-RU" sz="2800" b="1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800" u="none" strike="noStrike" cap="none">
                          <a:ln>
                            <a:noFill/>
                          </a:ln>
                        </a:rPr>
                        <a:t>1</a:t>
                      </a:r>
                      <a:endParaRPr lang="ru-RU" sz="2800" b="1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2800" b="1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2800" b="1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2800" b="1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45717" marB="45717"/>
                </a:tc>
              </a:tr>
              <a:tr h="518125"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800" u="none" strike="noStrike" cap="none">
                          <a:ln>
                            <a:noFill/>
                          </a:ln>
                        </a:rPr>
                        <a:t>0</a:t>
                      </a:r>
                      <a:endParaRPr lang="ru-RU" sz="2800" b="1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800" u="none" strike="noStrike" cap="none">
                          <a:ln>
                            <a:noFill/>
                          </a:ln>
                        </a:rPr>
                        <a:t>1</a:t>
                      </a:r>
                      <a:endParaRPr lang="ru-RU" sz="2800" b="1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800" u="none" strike="noStrike" cap="none">
                          <a:ln>
                            <a:noFill/>
                          </a:ln>
                        </a:rPr>
                        <a:t>1</a:t>
                      </a:r>
                      <a:endParaRPr lang="ru-RU" sz="2800" b="1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800" u="none" strike="noStrike" cap="none">
                          <a:ln>
                            <a:noFill/>
                          </a:ln>
                        </a:rPr>
                        <a:t>0</a:t>
                      </a:r>
                      <a:endParaRPr lang="ru-RU" sz="2800" b="1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2800" b="1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2800" b="1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2800" b="1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45717" marB="45717"/>
                </a:tc>
              </a:tr>
              <a:tr h="518125"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800" u="none" strike="noStrike" cap="none">
                          <a:ln>
                            <a:noFill/>
                          </a:ln>
                        </a:rPr>
                        <a:t>0</a:t>
                      </a:r>
                      <a:endParaRPr lang="ru-RU" sz="2800" b="1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800" u="none" strike="noStrike" cap="none">
                          <a:ln>
                            <a:noFill/>
                          </a:ln>
                        </a:rPr>
                        <a:t>1</a:t>
                      </a:r>
                      <a:endParaRPr lang="ru-RU" sz="2800" b="1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800" u="none" strike="noStrike" cap="none">
                          <a:ln>
                            <a:noFill/>
                          </a:ln>
                        </a:rPr>
                        <a:t>0</a:t>
                      </a:r>
                      <a:endParaRPr lang="ru-RU" sz="2800" b="1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800" u="none" strike="noStrike" cap="none">
                          <a:ln>
                            <a:noFill/>
                          </a:ln>
                        </a:rPr>
                        <a:t>1</a:t>
                      </a:r>
                      <a:endParaRPr lang="ru-RU" sz="2800" b="1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2800" b="1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2800" b="1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2800" b="1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45717" marB="45717"/>
                </a:tc>
              </a:tr>
              <a:tr h="518125"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800" u="none" strike="noStrike" cap="none">
                          <a:ln>
                            <a:noFill/>
                          </a:ln>
                        </a:rPr>
                        <a:t>0</a:t>
                      </a:r>
                      <a:endParaRPr lang="ru-RU" sz="2800" b="1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800" u="none" strike="noStrike" cap="none">
                          <a:ln>
                            <a:noFill/>
                          </a:ln>
                        </a:rPr>
                        <a:t>0</a:t>
                      </a:r>
                      <a:endParaRPr lang="ru-RU" sz="2800" b="1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800" u="none" strike="noStrike" cap="none">
                          <a:ln>
                            <a:noFill/>
                          </a:ln>
                        </a:rPr>
                        <a:t>1</a:t>
                      </a:r>
                      <a:endParaRPr lang="ru-RU" sz="2800" b="1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800" u="none" strike="noStrike" cap="none">
                          <a:ln>
                            <a:noFill/>
                          </a:ln>
                        </a:rPr>
                        <a:t>0</a:t>
                      </a:r>
                      <a:endParaRPr lang="ru-RU" sz="2800" b="1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2800" b="1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2800" b="1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2800" b="1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45717" marB="45717"/>
                </a:tc>
              </a:tr>
              <a:tr h="611147"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800" u="none" strike="noStrike" cap="none">
                          <a:ln>
                            <a:noFill/>
                          </a:ln>
                        </a:rPr>
                        <a:t>0</a:t>
                      </a:r>
                      <a:endParaRPr lang="ru-RU" sz="2800" b="1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800" u="none" strike="noStrike" cap="none">
                          <a:ln>
                            <a:noFill/>
                          </a:ln>
                        </a:rPr>
                        <a:t>0</a:t>
                      </a:r>
                      <a:endParaRPr lang="ru-RU" sz="2800" b="1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800" u="none" strike="noStrike" cap="none">
                          <a:ln>
                            <a:noFill/>
                          </a:ln>
                        </a:rPr>
                        <a:t>0</a:t>
                      </a:r>
                      <a:endParaRPr lang="ru-RU" sz="2800" b="1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800" u="none" strike="noStrike" cap="none">
                          <a:ln>
                            <a:noFill/>
                          </a:ln>
                        </a:rPr>
                        <a:t>1</a:t>
                      </a:r>
                      <a:endParaRPr lang="ru-RU" sz="2800" b="1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2800" b="1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2800" b="1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2800" b="1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45717" marB="45717"/>
                </a:tc>
              </a:tr>
            </a:tbl>
          </a:graphicData>
        </a:graphic>
      </p:graphicFrame>
      <p:sp>
        <p:nvSpPr>
          <p:cNvPr id="8" name="Rectangle 88"/>
          <p:cNvSpPr>
            <a:spLocks noChangeArrowheads="1"/>
          </p:cNvSpPr>
          <p:nvPr/>
        </p:nvSpPr>
        <p:spPr bwMode="auto">
          <a:xfrm>
            <a:off x="0" y="3319463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9pPr>
          </a:lstStyle>
          <a:p>
            <a:pPr>
              <a:defRPr/>
            </a:pPr>
            <a:endParaRPr lang="ru-RU"/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7879785"/>
              </p:ext>
            </p:extLst>
          </p:nvPr>
        </p:nvGraphicFramePr>
        <p:xfrm>
          <a:off x="2773363" y="2133600"/>
          <a:ext cx="719137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" name="oleObj" r:id="rId3" imgW="113665" imgH="215265" progId="Equation.3">
                  <p:embed/>
                </p:oleObj>
              </mc:Choice>
              <mc:Fallback>
                <p:oleObj name="oleObj" r:id="rId3" imgW="113665" imgH="215265" progId="Equation.3">
                  <p:embed/>
                  <p:pic>
                    <p:nvPicPr>
                      <p:cNvPr id="9" name=""/>
                      <p:cNvPicPr/>
                      <p:nvPr/>
                    </p:nvPicPr>
                    <p:blipFill>
                      <a:blip r:embed="rId4"/>
                      <a:stretch/>
                    </p:blipFill>
                    <p:spPr bwMode="auto">
                      <a:xfrm>
                        <a:off x="2773363" y="2133600"/>
                        <a:ext cx="719137" cy="5032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 Box 90"/>
          <p:cNvSpPr>
            <a:spLocks/>
          </p:cNvSpPr>
          <p:nvPr/>
        </p:nvSpPr>
        <p:spPr bwMode="auto">
          <a:xfrm>
            <a:off x="250825" y="2133600"/>
            <a:ext cx="2736850" cy="5191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en-US" sz="2800" b="1" i="1">
                <a:latin typeface="Times New Roman"/>
              </a:rPr>
              <a:t>a       b       c</a:t>
            </a:r>
            <a:endParaRPr lang="ru-RU" sz="2800" b="1" i="1">
              <a:latin typeface="Times New Roman"/>
            </a:endParaRPr>
          </a:p>
        </p:txBody>
      </p:sp>
      <p:sp>
        <p:nvSpPr>
          <p:cNvPr id="11" name="Rectangle 91"/>
          <p:cNvSpPr>
            <a:spLocks noChangeArrowheads="1"/>
          </p:cNvSpPr>
          <p:nvPr/>
        </p:nvSpPr>
        <p:spPr bwMode="auto">
          <a:xfrm>
            <a:off x="0" y="3357563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9pPr>
          </a:lstStyle>
          <a:p>
            <a:pPr>
              <a:defRPr/>
            </a:pPr>
            <a:endParaRPr lang="ru-RU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7879785"/>
              </p:ext>
            </p:extLst>
          </p:nvPr>
        </p:nvGraphicFramePr>
        <p:xfrm>
          <a:off x="3851275" y="2276475"/>
          <a:ext cx="1150938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5" name="oleObj" r:id="rId5" imgW="419100" imgH="139700" progId="Equation.3">
                  <p:embed/>
                </p:oleObj>
              </mc:Choice>
              <mc:Fallback>
                <p:oleObj name="oleObj" r:id="rId5" imgW="419100" imgH="139700" progId="Equation.3">
                  <p:embed/>
                  <p:pic>
                    <p:nvPicPr>
                      <p:cNvPr id="12" name=""/>
                      <p:cNvPicPr/>
                      <p:nvPr/>
                    </p:nvPicPr>
                    <p:blipFill>
                      <a:blip r:embed="rId6"/>
                      <a:stretch/>
                    </p:blipFill>
                    <p:spPr bwMode="auto">
                      <a:xfrm>
                        <a:off x="3851275" y="2276475"/>
                        <a:ext cx="1150938" cy="3921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93"/>
          <p:cNvSpPr>
            <a:spLocks noChangeArrowheads="1"/>
          </p:cNvSpPr>
          <p:nvPr/>
        </p:nvSpPr>
        <p:spPr bwMode="auto">
          <a:xfrm>
            <a:off x="0" y="3319463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9pPr>
          </a:lstStyle>
          <a:p>
            <a:pPr>
              <a:defRPr/>
            </a:pPr>
            <a:endParaRPr lang="ru-RU"/>
          </a:p>
        </p:txBody>
      </p:sp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7879785"/>
              </p:ext>
            </p:extLst>
          </p:nvPr>
        </p:nvGraphicFramePr>
        <p:xfrm>
          <a:off x="5435600" y="2133600"/>
          <a:ext cx="1368425" cy="50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6" name="oleObj" r:id="rId7" imgW="418465" imgH="215265" progId="Equation.3">
                  <p:embed/>
                </p:oleObj>
              </mc:Choice>
              <mc:Fallback>
                <p:oleObj name="oleObj" r:id="rId7" imgW="418465" imgH="215265" progId="Equation.3">
                  <p:embed/>
                  <p:pic>
                    <p:nvPicPr>
                      <p:cNvPr id="14" name=""/>
                      <p:cNvPicPr/>
                      <p:nvPr/>
                    </p:nvPicPr>
                    <p:blipFill>
                      <a:blip r:embed="rId8"/>
                      <a:stretch/>
                    </p:blipFill>
                    <p:spPr bwMode="auto">
                      <a:xfrm>
                        <a:off x="5435600" y="2133600"/>
                        <a:ext cx="1368425" cy="5000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95"/>
          <p:cNvSpPr>
            <a:spLocks noChangeArrowheads="1"/>
          </p:cNvSpPr>
          <p:nvPr/>
        </p:nvSpPr>
        <p:spPr bwMode="auto">
          <a:xfrm>
            <a:off x="0" y="3357563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9pPr>
          </a:lstStyle>
          <a:p>
            <a:pPr>
              <a:defRPr/>
            </a:pPr>
            <a:endParaRPr lang="ru-RU"/>
          </a:p>
        </p:txBody>
      </p:sp>
      <p:graphicFrame>
        <p:nvGraphicFramePr>
          <p:cNvPr id="12" name="Объект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7879785"/>
              </p:ext>
            </p:extLst>
          </p:nvPr>
        </p:nvGraphicFramePr>
        <p:xfrm>
          <a:off x="7451725" y="2276475"/>
          <a:ext cx="936625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7" name="oleObj" r:id="rId9" imgW="393065" imgH="139065" progId="Equation.3">
                  <p:embed/>
                </p:oleObj>
              </mc:Choice>
              <mc:Fallback>
                <p:oleObj name="oleObj" r:id="rId9" imgW="393065" imgH="139065" progId="Equation.3">
                  <p:embed/>
                  <p:pic>
                    <p:nvPicPr>
                      <p:cNvPr id="16" name=""/>
                      <p:cNvPicPr/>
                      <p:nvPr/>
                    </p:nvPicPr>
                    <p:blipFill>
                      <a:blip r:embed="rId10"/>
                      <a:stretch/>
                    </p:blipFill>
                    <p:spPr bwMode="auto">
                      <a:xfrm>
                        <a:off x="7451725" y="2276475"/>
                        <a:ext cx="936625" cy="342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7" name="Group 197"/>
          <p:cNvGrpSpPr/>
          <p:nvPr/>
        </p:nvGrpSpPr>
        <p:grpSpPr bwMode="auto">
          <a:xfrm>
            <a:off x="2339975" y="2636838"/>
            <a:ext cx="1223963" cy="4221162"/>
            <a:chOff x="1474" y="1661"/>
            <a:chExt cx="771" cy="2631"/>
          </a:xfrm>
        </p:grpSpPr>
        <p:sp>
          <p:nvSpPr>
            <p:cNvPr id="18" name="Rectangle 189"/>
            <p:cNvSpPr>
              <a:spLocks noChangeArrowheads="1"/>
            </p:cNvSpPr>
            <p:nvPr/>
          </p:nvSpPr>
          <p:spPr bwMode="auto">
            <a:xfrm>
              <a:off x="1474" y="1661"/>
              <a:ext cx="771" cy="363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/>
                </a:defRPr>
              </a:lvl5pPr>
              <a:lvl6pPr marL="2514600" indent="-228600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</a:defRPr>
              </a:lvl6pPr>
              <a:lvl7pPr marL="2971800" indent="-228600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</a:defRPr>
              </a:lvl7pPr>
              <a:lvl8pPr marL="3429000" indent="-228600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</a:defRPr>
              </a:lvl8pPr>
              <a:lvl9pPr marL="3886200" indent="-228600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19" name="Rectangle 190"/>
            <p:cNvSpPr>
              <a:spLocks noChangeArrowheads="1"/>
            </p:cNvSpPr>
            <p:nvPr/>
          </p:nvSpPr>
          <p:spPr bwMode="auto">
            <a:xfrm>
              <a:off x="1474" y="1979"/>
              <a:ext cx="771" cy="362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/>
                </a:defRPr>
              </a:lvl5pPr>
              <a:lvl6pPr marL="2514600" indent="-228600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</a:defRPr>
              </a:lvl6pPr>
              <a:lvl7pPr marL="2971800" indent="-228600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</a:defRPr>
              </a:lvl7pPr>
              <a:lvl8pPr marL="3429000" indent="-228600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</a:defRPr>
              </a:lvl8pPr>
              <a:lvl9pPr marL="3886200" indent="-228600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20" name="Rectangle 191"/>
            <p:cNvSpPr>
              <a:spLocks noChangeArrowheads="1"/>
            </p:cNvSpPr>
            <p:nvPr/>
          </p:nvSpPr>
          <p:spPr bwMode="auto">
            <a:xfrm>
              <a:off x="1474" y="2297"/>
              <a:ext cx="771" cy="362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/>
                </a:defRPr>
              </a:lvl5pPr>
              <a:lvl6pPr marL="2514600" indent="-228600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</a:defRPr>
              </a:lvl6pPr>
              <a:lvl7pPr marL="2971800" indent="-228600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</a:defRPr>
              </a:lvl7pPr>
              <a:lvl8pPr marL="3429000" indent="-228600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</a:defRPr>
              </a:lvl8pPr>
              <a:lvl9pPr marL="3886200" indent="-228600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21" name="Rectangle 192"/>
            <p:cNvSpPr>
              <a:spLocks noChangeArrowheads="1"/>
            </p:cNvSpPr>
            <p:nvPr/>
          </p:nvSpPr>
          <p:spPr bwMode="auto">
            <a:xfrm>
              <a:off x="1474" y="2659"/>
              <a:ext cx="771" cy="363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/>
                </a:defRPr>
              </a:lvl5pPr>
              <a:lvl6pPr marL="2514600" indent="-228600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</a:defRPr>
              </a:lvl6pPr>
              <a:lvl7pPr marL="2971800" indent="-228600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</a:defRPr>
              </a:lvl7pPr>
              <a:lvl8pPr marL="3429000" indent="-228600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</a:defRPr>
              </a:lvl8pPr>
              <a:lvl9pPr marL="3886200" indent="-228600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22" name="Rectangle 193"/>
            <p:cNvSpPr>
              <a:spLocks noChangeArrowheads="1"/>
            </p:cNvSpPr>
            <p:nvPr/>
          </p:nvSpPr>
          <p:spPr bwMode="auto">
            <a:xfrm>
              <a:off x="1474" y="2977"/>
              <a:ext cx="771" cy="362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/>
                </a:defRPr>
              </a:lvl5pPr>
              <a:lvl6pPr marL="2514600" indent="-228600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</a:defRPr>
              </a:lvl6pPr>
              <a:lvl7pPr marL="2971800" indent="-228600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</a:defRPr>
              </a:lvl7pPr>
              <a:lvl8pPr marL="3429000" indent="-228600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</a:defRPr>
              </a:lvl8pPr>
              <a:lvl9pPr marL="3886200" indent="-228600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23" name="Rectangle 194"/>
            <p:cNvSpPr>
              <a:spLocks noChangeArrowheads="1"/>
            </p:cNvSpPr>
            <p:nvPr/>
          </p:nvSpPr>
          <p:spPr bwMode="auto">
            <a:xfrm>
              <a:off x="1474" y="3295"/>
              <a:ext cx="771" cy="362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/>
                </a:defRPr>
              </a:lvl5pPr>
              <a:lvl6pPr marL="2514600" indent="-228600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</a:defRPr>
              </a:lvl6pPr>
              <a:lvl7pPr marL="2971800" indent="-228600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</a:defRPr>
              </a:lvl7pPr>
              <a:lvl8pPr marL="3429000" indent="-228600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</a:defRPr>
              </a:lvl8pPr>
              <a:lvl9pPr marL="3886200" indent="-228600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24" name="Rectangle 195"/>
            <p:cNvSpPr>
              <a:spLocks noChangeArrowheads="1"/>
            </p:cNvSpPr>
            <p:nvPr/>
          </p:nvSpPr>
          <p:spPr bwMode="auto">
            <a:xfrm>
              <a:off x="1474" y="3612"/>
              <a:ext cx="771" cy="363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/>
                </a:defRPr>
              </a:lvl5pPr>
              <a:lvl6pPr marL="2514600" indent="-228600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</a:defRPr>
              </a:lvl6pPr>
              <a:lvl7pPr marL="2971800" indent="-228600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</a:defRPr>
              </a:lvl7pPr>
              <a:lvl8pPr marL="3429000" indent="-228600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</a:defRPr>
              </a:lvl8pPr>
              <a:lvl9pPr marL="3886200" indent="-228600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25" name="Rectangle 196"/>
            <p:cNvSpPr>
              <a:spLocks noChangeArrowheads="1"/>
            </p:cNvSpPr>
            <p:nvPr/>
          </p:nvSpPr>
          <p:spPr bwMode="auto">
            <a:xfrm>
              <a:off x="1474" y="3930"/>
              <a:ext cx="771" cy="362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/>
                </a:defRPr>
              </a:lvl5pPr>
              <a:lvl6pPr marL="2514600" indent="-228600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</a:defRPr>
              </a:lvl6pPr>
              <a:lvl7pPr marL="2971800" indent="-228600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</a:defRPr>
              </a:lvl7pPr>
              <a:lvl8pPr marL="3429000" indent="-228600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</a:defRPr>
              </a:lvl8pPr>
              <a:lvl9pPr marL="3886200" indent="-228600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</p:grpSp>
      <p:grpSp>
        <p:nvGrpSpPr>
          <p:cNvPr id="26" name="Group 199"/>
          <p:cNvGrpSpPr/>
          <p:nvPr/>
        </p:nvGrpSpPr>
        <p:grpSpPr bwMode="auto">
          <a:xfrm>
            <a:off x="4572000" y="2159000"/>
            <a:ext cx="647700" cy="549275"/>
            <a:chOff x="2880" y="1315"/>
            <a:chExt cx="408" cy="346"/>
          </a:xfrm>
        </p:grpSpPr>
        <p:sp>
          <p:nvSpPr>
            <p:cNvPr id="27" name="Rectangle 200"/>
            <p:cNvSpPr>
              <a:spLocks noChangeArrowheads="1"/>
            </p:cNvSpPr>
            <p:nvPr/>
          </p:nvSpPr>
          <p:spPr bwMode="auto">
            <a:xfrm>
              <a:off x="2925" y="1434"/>
              <a:ext cx="363" cy="1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/>
                </a:defRPr>
              </a:lvl5pPr>
              <a:lvl6pPr marL="2514600" indent="-228600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</a:defRPr>
              </a:lvl6pPr>
              <a:lvl7pPr marL="2971800" indent="-228600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</a:defRPr>
              </a:lvl7pPr>
              <a:lvl8pPr marL="3429000" indent="-228600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</a:defRPr>
              </a:lvl8pPr>
              <a:lvl9pPr marL="3886200" indent="-228600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28" name="Text Box 201"/>
            <p:cNvSpPr>
              <a:spLocks/>
            </p:cNvSpPr>
            <p:nvPr/>
          </p:nvSpPr>
          <p:spPr bwMode="auto">
            <a:xfrm>
              <a:off x="2880" y="1315"/>
              <a:ext cx="317" cy="346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/>
                </a:defRPr>
              </a:lvl5pPr>
              <a:lvl6pPr marL="2514600" indent="-228600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</a:defRPr>
              </a:lvl6pPr>
              <a:lvl7pPr marL="2971800" indent="-228600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</a:defRPr>
              </a:lvl7pPr>
              <a:lvl8pPr marL="3429000" indent="-228600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</a:defRPr>
              </a:lvl8pPr>
              <a:lvl9pPr marL="3886200" indent="-228600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</a:defRPr>
              </a:lvl9pPr>
            </a:lstStyle>
            <a:p>
              <a:pPr>
                <a:spcBef>
                  <a:spcPts val="0"/>
                </a:spcBef>
                <a:defRPr/>
              </a:pPr>
              <a:r>
                <a:rPr lang="en-US" sz="3000" i="1">
                  <a:latin typeface="Times New Roman"/>
                </a:rPr>
                <a:t>b</a:t>
              </a:r>
              <a:endParaRPr lang="ru-RU" sz="3000" i="1">
                <a:latin typeface="Times New Roman"/>
              </a:endParaRPr>
            </a:p>
          </p:txBody>
        </p:sp>
      </p:grpSp>
      <p:grpSp>
        <p:nvGrpSpPr>
          <p:cNvPr id="29" name="Group 202"/>
          <p:cNvGrpSpPr/>
          <p:nvPr/>
        </p:nvGrpSpPr>
        <p:grpSpPr bwMode="auto">
          <a:xfrm>
            <a:off x="6227763" y="2133600"/>
            <a:ext cx="647700" cy="549275"/>
            <a:chOff x="2880" y="1315"/>
            <a:chExt cx="408" cy="346"/>
          </a:xfrm>
        </p:grpSpPr>
        <p:sp>
          <p:nvSpPr>
            <p:cNvPr id="30" name="Rectangle 203"/>
            <p:cNvSpPr>
              <a:spLocks noChangeArrowheads="1"/>
            </p:cNvSpPr>
            <p:nvPr/>
          </p:nvSpPr>
          <p:spPr bwMode="auto">
            <a:xfrm>
              <a:off x="2925" y="1434"/>
              <a:ext cx="363" cy="1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/>
                </a:defRPr>
              </a:lvl5pPr>
              <a:lvl6pPr marL="2514600" indent="-228600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</a:defRPr>
              </a:lvl6pPr>
              <a:lvl7pPr marL="2971800" indent="-228600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</a:defRPr>
              </a:lvl7pPr>
              <a:lvl8pPr marL="3429000" indent="-228600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</a:defRPr>
              </a:lvl8pPr>
              <a:lvl9pPr marL="3886200" indent="-228600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31" name="Text Box 204"/>
            <p:cNvSpPr>
              <a:spLocks/>
            </p:cNvSpPr>
            <p:nvPr/>
          </p:nvSpPr>
          <p:spPr bwMode="auto">
            <a:xfrm>
              <a:off x="2880" y="1315"/>
              <a:ext cx="317" cy="346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/>
                </a:defRPr>
              </a:lvl5pPr>
              <a:lvl6pPr marL="2514600" indent="-228600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</a:defRPr>
              </a:lvl6pPr>
              <a:lvl7pPr marL="2971800" indent="-228600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</a:defRPr>
              </a:lvl7pPr>
              <a:lvl8pPr marL="3429000" indent="-228600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</a:defRPr>
              </a:lvl8pPr>
              <a:lvl9pPr marL="3886200" indent="-228600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</a:defRPr>
              </a:lvl9pPr>
            </a:lstStyle>
            <a:p>
              <a:pPr>
                <a:spcBef>
                  <a:spcPts val="0"/>
                </a:spcBef>
                <a:defRPr/>
              </a:pPr>
              <a:r>
                <a:rPr lang="en-US" sz="3000" i="1">
                  <a:latin typeface="Times New Roman"/>
                </a:rPr>
                <a:t>b</a:t>
              </a:r>
              <a:endParaRPr lang="ru-RU" sz="3000" i="1">
                <a:latin typeface="Times New Roman"/>
              </a:endParaRPr>
            </a:p>
          </p:txBody>
        </p:sp>
      </p:grpSp>
      <p:pic>
        <p:nvPicPr>
          <p:cNvPr id="32" name="Picture 205"/>
          <p:cNvPicPr>
            <a:picLocks noChangeAspect="1" noChangeArrowheads="1"/>
          </p:cNvPicPr>
          <p:nvPr/>
        </p:nvPicPr>
        <p:blipFill>
          <a:blip r:embed="rId11"/>
          <a:srcRect l="55295" t="16972" r="36555" b="66492"/>
          <a:stretch/>
        </p:blipFill>
        <p:spPr bwMode="auto">
          <a:xfrm>
            <a:off x="7380288" y="3213100"/>
            <a:ext cx="1238250" cy="1441449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-17145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ru-RU" sz="3400" b="1" i="1">
                <a:latin typeface="+mn-lt"/>
              </a:rPr>
              <a:t>Алгоритм построения ТИ для формулы</a:t>
            </a:r>
            <a:endParaRPr/>
          </a:p>
        </p:txBody>
      </p:sp>
      <p:graphicFrame>
        <p:nvGraphicFramePr>
          <p:cNvPr id="14" name="Объект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7879785"/>
              </p:ext>
            </p:extLst>
          </p:nvPr>
        </p:nvGraphicFramePr>
        <p:xfrm>
          <a:off x="3059113" y="620713"/>
          <a:ext cx="3384550" cy="72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8" name="oleObj" r:id="rId12" imgW="647065" imgH="215265" progId="Equation.3">
                  <p:embed/>
                </p:oleObj>
              </mc:Choice>
              <mc:Fallback>
                <p:oleObj name="oleObj" r:id="rId12" imgW="647065" imgH="215265" progId="Equation.3">
                  <p:embed/>
                  <p:pic>
                    <p:nvPicPr>
                      <p:cNvPr id="34" name=""/>
                      <p:cNvPicPr/>
                      <p:nvPr/>
                    </p:nvPicPr>
                    <p:blipFill>
                      <a:blip r:embed="rId13"/>
                      <a:stretch/>
                    </p:blipFill>
                    <p:spPr bwMode="auto">
                      <a:xfrm>
                        <a:off x="3059113" y="620713"/>
                        <a:ext cx="3384550" cy="727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Text Box 99"/>
          <p:cNvSpPr>
            <a:spLocks/>
          </p:cNvSpPr>
          <p:nvPr/>
        </p:nvSpPr>
        <p:spPr bwMode="auto">
          <a:xfrm>
            <a:off x="2771775" y="1477963"/>
            <a:ext cx="5472113" cy="3667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en-US" b="1" i="1">
                <a:latin typeface="+mn-lt"/>
              </a:rPr>
              <a:t>n                                                m</a:t>
            </a:r>
            <a:endParaRPr lang="ru-RU" b="1" i="1">
              <a:latin typeface="+mn-lt"/>
            </a:endParaRPr>
          </a:p>
        </p:txBody>
      </p:sp>
      <p:sp>
        <p:nvSpPr>
          <p:cNvPr id="36" name="AutoShape 97"/>
          <p:cNvSpPr/>
          <p:nvPr/>
        </p:nvSpPr>
        <p:spPr bwMode="auto">
          <a:xfrm rot="5400000">
            <a:off x="2844007" y="1556544"/>
            <a:ext cx="109537" cy="828675"/>
          </a:xfrm>
          <a:prstGeom prst="leftBrace">
            <a:avLst>
              <a:gd name="adj1" fmla="val 63044"/>
              <a:gd name="adj2" fmla="val 49134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9pPr>
          </a:lstStyle>
          <a:p>
            <a:pPr>
              <a:defRPr/>
            </a:pPr>
            <a:endParaRPr lang="ru-RU">
              <a:latin typeface="+mn-lt"/>
            </a:endParaRPr>
          </a:p>
        </p:txBody>
      </p:sp>
      <p:sp>
        <p:nvSpPr>
          <p:cNvPr id="37" name="AutoShape 98"/>
          <p:cNvSpPr/>
          <p:nvPr/>
        </p:nvSpPr>
        <p:spPr bwMode="auto">
          <a:xfrm rot="5400000">
            <a:off x="6084094" y="1269206"/>
            <a:ext cx="180975" cy="1331913"/>
          </a:xfrm>
          <a:prstGeom prst="leftBrace">
            <a:avLst>
              <a:gd name="adj1" fmla="val 61330"/>
              <a:gd name="adj2" fmla="val 49134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9pPr>
          </a:lstStyle>
          <a:p>
            <a:pPr>
              <a:defRPr/>
            </a:pPr>
            <a:endParaRPr lang="ru-RU"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50825" y="2565400"/>
            <a:ext cx="8713788" cy="4292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900113" y="2133600"/>
            <a:ext cx="792162" cy="472439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52413" y="2133600"/>
            <a:ext cx="647700" cy="472439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7" name="Text Box 7"/>
          <p:cNvSpPr>
            <a:spLocks/>
          </p:cNvSpPr>
          <p:nvPr/>
        </p:nvSpPr>
        <p:spPr bwMode="auto">
          <a:xfrm>
            <a:off x="323850" y="1557337"/>
            <a:ext cx="8569325" cy="3667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9pPr>
          </a:lstStyle>
          <a:p>
            <a:pPr>
              <a:spcBef>
                <a:spcPts val="0"/>
              </a:spcBef>
              <a:defRPr/>
            </a:pPr>
            <a:endParaRPr lang="ru-RU"/>
          </a:p>
        </p:txBody>
      </p:sp>
      <p:graphicFrame>
        <p:nvGraphicFramePr>
          <p:cNvPr id="8" name="Group 9"/>
          <p:cNvGraphicFramePr>
            <a:graphicFrameLocks noGrp="1"/>
          </p:cNvGraphicFramePr>
          <p:nvPr>
            <p:ph sz="half" idx="2"/>
          </p:nvPr>
        </p:nvGraphicFramePr>
        <p:xfrm>
          <a:off x="252413" y="2155825"/>
          <a:ext cx="8640761" cy="4734155"/>
        </p:xfrm>
        <a:graphic>
          <a:graphicData uri="http://schemas.openxmlformats.org/drawingml/2006/table">
            <a:tbl>
              <a:tblPr/>
              <a:tblGrid>
                <a:gridCol w="644525"/>
                <a:gridCol w="784225"/>
                <a:gridCol w="642936"/>
                <a:gridCol w="1214438"/>
                <a:gridCol w="1712912"/>
                <a:gridCol w="1785938"/>
                <a:gridCol w="1855787"/>
              </a:tblGrid>
              <a:tr h="518125"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2800" b="0" i="1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2800" b="1" i="1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2800" b="1" i="1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2800" b="1" i="1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2800" b="1" i="1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2800" b="1" i="1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2800" b="1" i="1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T="45717" marB="45717"/>
                </a:tc>
              </a:tr>
              <a:tr h="518125"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800" u="none" strike="noStrike" cap="none">
                          <a:ln>
                            <a:noFill/>
                          </a:ln>
                        </a:rPr>
                        <a:t>1</a:t>
                      </a:r>
                      <a:endParaRPr lang="ru-RU" sz="2800" b="1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800" u="none" strike="noStrike" cap="none">
                          <a:ln>
                            <a:noFill/>
                          </a:ln>
                        </a:rPr>
                        <a:t>1</a:t>
                      </a:r>
                      <a:endParaRPr lang="ru-RU" sz="2800" b="1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800" u="none" strike="noStrike" cap="none">
                          <a:ln>
                            <a:noFill/>
                          </a:ln>
                        </a:rPr>
                        <a:t>1</a:t>
                      </a:r>
                      <a:endParaRPr lang="ru-RU" sz="2800" b="1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800" u="none" strike="noStrike" cap="none">
                          <a:ln>
                            <a:noFill/>
                          </a:ln>
                        </a:rPr>
                        <a:t>0</a:t>
                      </a:r>
                      <a:endParaRPr lang="ru-RU" sz="2800" b="1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800" u="none" strike="noStrike" cap="none">
                          <a:ln>
                            <a:noFill/>
                          </a:ln>
                        </a:rPr>
                        <a:t>1</a:t>
                      </a:r>
                      <a:endParaRPr lang="ru-RU" sz="2800" b="1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2800" b="1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2800" b="1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45717" marB="45717"/>
                </a:tc>
              </a:tr>
              <a:tr h="518125"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800" u="none" strike="noStrike" cap="none">
                          <a:ln>
                            <a:noFill/>
                          </a:ln>
                        </a:rPr>
                        <a:t>1</a:t>
                      </a:r>
                      <a:endParaRPr lang="ru-RU" sz="2800" b="1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800" u="none" strike="noStrike" cap="none">
                          <a:ln>
                            <a:noFill/>
                          </a:ln>
                        </a:rPr>
                        <a:t>1</a:t>
                      </a:r>
                      <a:endParaRPr lang="ru-RU" sz="2800" b="1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800" u="none" strike="noStrike" cap="none">
                          <a:ln>
                            <a:noFill/>
                          </a:ln>
                        </a:rPr>
                        <a:t>0</a:t>
                      </a:r>
                      <a:endParaRPr lang="ru-RU" sz="2800" b="1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800" u="none" strike="noStrike" cap="none">
                          <a:ln>
                            <a:noFill/>
                          </a:ln>
                        </a:rPr>
                        <a:t>1</a:t>
                      </a:r>
                      <a:endParaRPr lang="ru-RU" sz="2800" b="1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800" u="none" strike="noStrike" cap="none">
                          <a:ln>
                            <a:noFill/>
                          </a:ln>
                        </a:rPr>
                        <a:t>1</a:t>
                      </a:r>
                      <a:endParaRPr lang="ru-RU" sz="2800" b="1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2800" b="1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2800" b="1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45717" marB="45717"/>
                </a:tc>
              </a:tr>
              <a:tr h="518125"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800" u="none" strike="noStrike" cap="none">
                          <a:ln>
                            <a:noFill/>
                          </a:ln>
                        </a:rPr>
                        <a:t>1</a:t>
                      </a:r>
                      <a:endParaRPr lang="ru-RU" sz="2800" b="1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800" u="none" strike="noStrike" cap="none">
                          <a:ln>
                            <a:noFill/>
                          </a:ln>
                        </a:rPr>
                        <a:t>0</a:t>
                      </a:r>
                      <a:endParaRPr lang="ru-RU" sz="2800" b="1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800" u="none" strike="noStrike" cap="none">
                          <a:ln>
                            <a:noFill/>
                          </a:ln>
                        </a:rPr>
                        <a:t>1</a:t>
                      </a:r>
                      <a:endParaRPr lang="ru-RU" sz="2800" b="1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800" u="none" strike="noStrike" cap="none">
                          <a:ln>
                            <a:noFill/>
                          </a:ln>
                        </a:rPr>
                        <a:t>0</a:t>
                      </a:r>
                      <a:endParaRPr lang="ru-RU" sz="2800" b="1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800" u="none" strike="noStrike" cap="none">
                          <a:ln>
                            <a:noFill/>
                          </a:ln>
                        </a:rPr>
                        <a:t>0</a:t>
                      </a:r>
                      <a:endParaRPr lang="ru-RU" sz="2800" b="1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2800" b="1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2800" b="1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45717" marB="45717"/>
                </a:tc>
              </a:tr>
              <a:tr h="518125"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800" u="none" strike="noStrike" cap="none">
                          <a:ln>
                            <a:noFill/>
                          </a:ln>
                        </a:rPr>
                        <a:t>1</a:t>
                      </a:r>
                      <a:endParaRPr lang="ru-RU" sz="2800" b="1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800" u="none" strike="noStrike" cap="none">
                          <a:ln>
                            <a:noFill/>
                          </a:ln>
                        </a:rPr>
                        <a:t>0</a:t>
                      </a:r>
                      <a:endParaRPr lang="ru-RU" sz="2800" b="1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800" u="none" strike="noStrike" cap="none">
                          <a:ln>
                            <a:noFill/>
                          </a:ln>
                        </a:rPr>
                        <a:t>0</a:t>
                      </a:r>
                      <a:endParaRPr lang="ru-RU" sz="2800" b="1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800" u="none" strike="noStrike" cap="none">
                          <a:ln>
                            <a:noFill/>
                          </a:ln>
                        </a:rPr>
                        <a:t>1</a:t>
                      </a:r>
                      <a:endParaRPr lang="ru-RU" sz="2800" b="1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800" u="none" strike="noStrike" cap="none">
                          <a:ln>
                            <a:noFill/>
                          </a:ln>
                        </a:rPr>
                        <a:t>0</a:t>
                      </a:r>
                      <a:endParaRPr lang="ru-RU" sz="2800" b="1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2800" b="1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2800" b="1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45717" marB="45717"/>
                </a:tc>
              </a:tr>
              <a:tr h="518125"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800" u="none" strike="noStrike" cap="none">
                          <a:ln>
                            <a:noFill/>
                          </a:ln>
                        </a:rPr>
                        <a:t>0</a:t>
                      </a:r>
                      <a:endParaRPr lang="ru-RU" sz="2800" b="1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800" u="none" strike="noStrike" cap="none">
                          <a:ln>
                            <a:noFill/>
                          </a:ln>
                        </a:rPr>
                        <a:t>1</a:t>
                      </a:r>
                      <a:endParaRPr lang="ru-RU" sz="2800" b="1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800" u="none" strike="noStrike" cap="none">
                          <a:ln>
                            <a:noFill/>
                          </a:ln>
                        </a:rPr>
                        <a:t>1</a:t>
                      </a:r>
                      <a:endParaRPr lang="ru-RU" sz="2800" b="1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800" u="none" strike="noStrike" cap="none">
                          <a:ln>
                            <a:noFill/>
                          </a:ln>
                        </a:rPr>
                        <a:t>0</a:t>
                      </a:r>
                      <a:endParaRPr lang="ru-RU" sz="2800" b="1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800" u="none" strike="noStrike" cap="none">
                          <a:ln>
                            <a:noFill/>
                          </a:ln>
                        </a:rPr>
                        <a:t>1</a:t>
                      </a:r>
                      <a:endParaRPr lang="ru-RU" sz="2800" b="1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2800" b="1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2800" b="1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45717" marB="45717"/>
                </a:tc>
              </a:tr>
              <a:tr h="518125"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800" u="none" strike="noStrike" cap="none">
                          <a:ln>
                            <a:noFill/>
                          </a:ln>
                        </a:rPr>
                        <a:t>0</a:t>
                      </a:r>
                      <a:endParaRPr lang="ru-RU" sz="2800" b="1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800" u="none" strike="noStrike" cap="none">
                          <a:ln>
                            <a:noFill/>
                          </a:ln>
                        </a:rPr>
                        <a:t>1</a:t>
                      </a:r>
                      <a:endParaRPr lang="ru-RU" sz="2800" b="1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800" u="none" strike="noStrike" cap="none">
                          <a:ln>
                            <a:noFill/>
                          </a:ln>
                        </a:rPr>
                        <a:t>0</a:t>
                      </a:r>
                      <a:endParaRPr lang="ru-RU" sz="2800" b="1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800" u="none" strike="noStrike" cap="none">
                          <a:ln>
                            <a:noFill/>
                          </a:ln>
                        </a:rPr>
                        <a:t>1</a:t>
                      </a:r>
                      <a:endParaRPr lang="ru-RU" sz="2800" b="1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800" u="none" strike="noStrike" cap="none">
                          <a:ln>
                            <a:noFill/>
                          </a:ln>
                        </a:rPr>
                        <a:t>1</a:t>
                      </a:r>
                      <a:endParaRPr lang="ru-RU" sz="2800" b="1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2800" b="1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2800" b="1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45717" marB="45717"/>
                </a:tc>
              </a:tr>
              <a:tr h="518125"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800" u="none" strike="noStrike" cap="none">
                          <a:ln>
                            <a:noFill/>
                          </a:ln>
                        </a:rPr>
                        <a:t>0</a:t>
                      </a:r>
                      <a:endParaRPr lang="ru-RU" sz="2800" b="1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800" u="none" strike="noStrike" cap="none">
                          <a:ln>
                            <a:noFill/>
                          </a:ln>
                        </a:rPr>
                        <a:t>0</a:t>
                      </a:r>
                      <a:endParaRPr lang="ru-RU" sz="2800" b="1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800" u="none" strike="noStrike" cap="none">
                          <a:ln>
                            <a:noFill/>
                          </a:ln>
                        </a:rPr>
                        <a:t>1</a:t>
                      </a:r>
                      <a:endParaRPr lang="ru-RU" sz="2800" b="1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800" u="none" strike="noStrike" cap="none">
                          <a:ln>
                            <a:noFill/>
                          </a:ln>
                        </a:rPr>
                        <a:t>0</a:t>
                      </a:r>
                      <a:endParaRPr lang="ru-RU" sz="2800" b="1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800" u="none" strike="noStrike" cap="none">
                          <a:ln>
                            <a:noFill/>
                          </a:ln>
                        </a:rPr>
                        <a:t>1</a:t>
                      </a:r>
                      <a:endParaRPr lang="ru-RU" sz="2800" b="1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2800" b="1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2800" b="1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45717" marB="45717"/>
                </a:tc>
              </a:tr>
              <a:tr h="588923"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800" u="none" strike="noStrike" cap="none">
                          <a:ln>
                            <a:noFill/>
                          </a:ln>
                        </a:rPr>
                        <a:t>0</a:t>
                      </a:r>
                      <a:endParaRPr lang="ru-RU" sz="2800" b="1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800" u="none" strike="noStrike" cap="none">
                          <a:ln>
                            <a:noFill/>
                          </a:ln>
                        </a:rPr>
                        <a:t>0</a:t>
                      </a:r>
                      <a:endParaRPr lang="ru-RU" sz="2800" b="1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800" u="none" strike="noStrike" cap="none">
                          <a:ln>
                            <a:noFill/>
                          </a:ln>
                        </a:rPr>
                        <a:t>0</a:t>
                      </a:r>
                      <a:endParaRPr lang="ru-RU" sz="2800" b="1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800" u="none" strike="noStrike" cap="none">
                          <a:ln>
                            <a:noFill/>
                          </a:ln>
                        </a:rPr>
                        <a:t>1</a:t>
                      </a:r>
                      <a:endParaRPr lang="ru-RU" sz="2800" b="1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800" u="none" strike="noStrike" cap="none">
                          <a:ln>
                            <a:noFill/>
                          </a:ln>
                        </a:rPr>
                        <a:t>1</a:t>
                      </a:r>
                      <a:endParaRPr lang="ru-RU" sz="2800" b="1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2800" b="1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2800" b="1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45717" marB="45717"/>
                </a:tc>
              </a:tr>
            </a:tbl>
          </a:graphicData>
        </a:graphic>
      </p:graphicFrame>
      <p:sp>
        <p:nvSpPr>
          <p:cNvPr id="9" name="Rectangle 91"/>
          <p:cNvSpPr>
            <a:spLocks noChangeArrowheads="1"/>
          </p:cNvSpPr>
          <p:nvPr/>
        </p:nvSpPr>
        <p:spPr bwMode="auto">
          <a:xfrm>
            <a:off x="0" y="3319463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9pPr>
          </a:lstStyle>
          <a:p>
            <a:pPr>
              <a:defRPr/>
            </a:pPr>
            <a:endParaRPr lang="ru-RU"/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7879785"/>
              </p:ext>
            </p:extLst>
          </p:nvPr>
        </p:nvGraphicFramePr>
        <p:xfrm>
          <a:off x="2773363" y="2133600"/>
          <a:ext cx="719137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8" name="oleObj" r:id="rId3" imgW="113665" imgH="215265" progId="Equation.3">
                  <p:embed/>
                </p:oleObj>
              </mc:Choice>
              <mc:Fallback>
                <p:oleObj name="oleObj" r:id="rId3" imgW="113665" imgH="215265" progId="Equation.3">
                  <p:embed/>
                  <p:pic>
                    <p:nvPicPr>
                      <p:cNvPr id="10" name=""/>
                      <p:cNvPicPr/>
                      <p:nvPr/>
                    </p:nvPicPr>
                    <p:blipFill>
                      <a:blip r:embed="rId4"/>
                      <a:stretch/>
                    </p:blipFill>
                    <p:spPr bwMode="auto">
                      <a:xfrm>
                        <a:off x="2773363" y="2133600"/>
                        <a:ext cx="719137" cy="5032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 Box 93"/>
          <p:cNvSpPr>
            <a:spLocks/>
          </p:cNvSpPr>
          <p:nvPr/>
        </p:nvSpPr>
        <p:spPr bwMode="auto">
          <a:xfrm>
            <a:off x="250825" y="2133600"/>
            <a:ext cx="2736850" cy="5191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en-US" sz="2800" b="1" i="1">
                <a:latin typeface="Times New Roman"/>
              </a:rPr>
              <a:t>a       b       c</a:t>
            </a:r>
            <a:endParaRPr lang="ru-RU" sz="2800" b="1" i="1">
              <a:latin typeface="Times New Roman"/>
            </a:endParaRPr>
          </a:p>
        </p:txBody>
      </p:sp>
      <p:sp>
        <p:nvSpPr>
          <p:cNvPr id="12" name="Rectangle 94"/>
          <p:cNvSpPr>
            <a:spLocks noChangeArrowheads="1"/>
          </p:cNvSpPr>
          <p:nvPr/>
        </p:nvSpPr>
        <p:spPr bwMode="auto">
          <a:xfrm>
            <a:off x="0" y="3357563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9pPr>
          </a:lstStyle>
          <a:p>
            <a:pPr>
              <a:defRPr/>
            </a:pPr>
            <a:endParaRPr lang="ru-RU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7879785"/>
              </p:ext>
            </p:extLst>
          </p:nvPr>
        </p:nvGraphicFramePr>
        <p:xfrm>
          <a:off x="3851275" y="2276475"/>
          <a:ext cx="1150938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9" name="oleObj" r:id="rId5" imgW="419100" imgH="139700" progId="Equation.3">
                  <p:embed/>
                </p:oleObj>
              </mc:Choice>
              <mc:Fallback>
                <p:oleObj name="oleObj" r:id="rId5" imgW="419100" imgH="139700" progId="Equation.3">
                  <p:embed/>
                  <p:pic>
                    <p:nvPicPr>
                      <p:cNvPr id="13" name=""/>
                      <p:cNvPicPr/>
                      <p:nvPr/>
                    </p:nvPicPr>
                    <p:blipFill>
                      <a:blip r:embed="rId6"/>
                      <a:stretch/>
                    </p:blipFill>
                    <p:spPr bwMode="auto">
                      <a:xfrm>
                        <a:off x="3851275" y="2276475"/>
                        <a:ext cx="1150938" cy="3921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96"/>
          <p:cNvSpPr>
            <a:spLocks noChangeArrowheads="1"/>
          </p:cNvSpPr>
          <p:nvPr/>
        </p:nvSpPr>
        <p:spPr bwMode="auto">
          <a:xfrm>
            <a:off x="0" y="3319463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9pPr>
          </a:lstStyle>
          <a:p>
            <a:pPr>
              <a:defRPr/>
            </a:pPr>
            <a:endParaRPr lang="ru-RU"/>
          </a:p>
        </p:txBody>
      </p:sp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7879785"/>
              </p:ext>
            </p:extLst>
          </p:nvPr>
        </p:nvGraphicFramePr>
        <p:xfrm>
          <a:off x="5435600" y="2133600"/>
          <a:ext cx="1368425" cy="50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0" name="oleObj" r:id="rId7" imgW="418465" imgH="215265" progId="Equation.3">
                  <p:embed/>
                </p:oleObj>
              </mc:Choice>
              <mc:Fallback>
                <p:oleObj name="oleObj" r:id="rId7" imgW="418465" imgH="215265" progId="Equation.3">
                  <p:embed/>
                  <p:pic>
                    <p:nvPicPr>
                      <p:cNvPr id="15" name=""/>
                      <p:cNvPicPr/>
                      <p:nvPr/>
                    </p:nvPicPr>
                    <p:blipFill>
                      <a:blip r:embed="rId8"/>
                      <a:stretch/>
                    </p:blipFill>
                    <p:spPr bwMode="auto">
                      <a:xfrm>
                        <a:off x="5435600" y="2133600"/>
                        <a:ext cx="1368425" cy="5000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98"/>
          <p:cNvSpPr>
            <a:spLocks noChangeArrowheads="1"/>
          </p:cNvSpPr>
          <p:nvPr/>
        </p:nvSpPr>
        <p:spPr bwMode="auto">
          <a:xfrm>
            <a:off x="0" y="3357563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9pPr>
          </a:lstStyle>
          <a:p>
            <a:pPr>
              <a:defRPr/>
            </a:pPr>
            <a:endParaRPr lang="ru-RU"/>
          </a:p>
        </p:txBody>
      </p:sp>
      <p:graphicFrame>
        <p:nvGraphicFramePr>
          <p:cNvPr id="13" name="Объект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7879785"/>
              </p:ext>
            </p:extLst>
          </p:nvPr>
        </p:nvGraphicFramePr>
        <p:xfrm>
          <a:off x="7451725" y="2276475"/>
          <a:ext cx="936625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1" name="oleObj" r:id="rId9" imgW="393065" imgH="139065" progId="Equation.3">
                  <p:embed/>
                </p:oleObj>
              </mc:Choice>
              <mc:Fallback>
                <p:oleObj name="oleObj" r:id="rId9" imgW="393065" imgH="139065" progId="Equation.3">
                  <p:embed/>
                  <p:pic>
                    <p:nvPicPr>
                      <p:cNvPr id="17" name=""/>
                      <p:cNvPicPr/>
                      <p:nvPr/>
                    </p:nvPicPr>
                    <p:blipFill>
                      <a:blip r:embed="rId10"/>
                      <a:stretch/>
                    </p:blipFill>
                    <p:spPr bwMode="auto">
                      <a:xfrm>
                        <a:off x="7451725" y="2276475"/>
                        <a:ext cx="936625" cy="342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8" name="Group 103"/>
          <p:cNvGrpSpPr/>
          <p:nvPr/>
        </p:nvGrpSpPr>
        <p:grpSpPr bwMode="auto">
          <a:xfrm>
            <a:off x="4572000" y="2159000"/>
            <a:ext cx="647700" cy="549275"/>
            <a:chOff x="2880" y="1315"/>
            <a:chExt cx="408" cy="346"/>
          </a:xfrm>
        </p:grpSpPr>
        <p:sp>
          <p:nvSpPr>
            <p:cNvPr id="19" name="Rectangle 104"/>
            <p:cNvSpPr>
              <a:spLocks noChangeArrowheads="1"/>
            </p:cNvSpPr>
            <p:nvPr/>
          </p:nvSpPr>
          <p:spPr bwMode="auto">
            <a:xfrm>
              <a:off x="2925" y="1434"/>
              <a:ext cx="363" cy="1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/>
                </a:defRPr>
              </a:lvl5pPr>
              <a:lvl6pPr marL="2514600" indent="-228600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</a:defRPr>
              </a:lvl6pPr>
              <a:lvl7pPr marL="2971800" indent="-228600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</a:defRPr>
              </a:lvl7pPr>
              <a:lvl8pPr marL="3429000" indent="-228600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</a:defRPr>
              </a:lvl8pPr>
              <a:lvl9pPr marL="3886200" indent="-228600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20" name="Text Box 105"/>
            <p:cNvSpPr>
              <a:spLocks/>
            </p:cNvSpPr>
            <p:nvPr/>
          </p:nvSpPr>
          <p:spPr bwMode="auto">
            <a:xfrm>
              <a:off x="2880" y="1315"/>
              <a:ext cx="317" cy="346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/>
                </a:defRPr>
              </a:lvl5pPr>
              <a:lvl6pPr marL="2514600" indent="-228600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</a:defRPr>
              </a:lvl6pPr>
              <a:lvl7pPr marL="2971800" indent="-228600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</a:defRPr>
              </a:lvl7pPr>
              <a:lvl8pPr marL="3429000" indent="-228600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</a:defRPr>
              </a:lvl8pPr>
              <a:lvl9pPr marL="3886200" indent="-228600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</a:defRPr>
              </a:lvl9pPr>
            </a:lstStyle>
            <a:p>
              <a:pPr>
                <a:spcBef>
                  <a:spcPts val="0"/>
                </a:spcBef>
                <a:defRPr/>
              </a:pPr>
              <a:r>
                <a:rPr lang="en-US" sz="3000" i="1">
                  <a:latin typeface="Times New Roman"/>
                </a:rPr>
                <a:t>b</a:t>
              </a:r>
              <a:endParaRPr lang="ru-RU" sz="3000" i="1">
                <a:latin typeface="Times New Roman"/>
              </a:endParaRPr>
            </a:p>
          </p:txBody>
        </p:sp>
      </p:grpSp>
      <p:grpSp>
        <p:nvGrpSpPr>
          <p:cNvPr id="21" name="Group 106"/>
          <p:cNvGrpSpPr/>
          <p:nvPr/>
        </p:nvGrpSpPr>
        <p:grpSpPr bwMode="auto">
          <a:xfrm>
            <a:off x="6227763" y="2133600"/>
            <a:ext cx="647700" cy="549275"/>
            <a:chOff x="2880" y="1315"/>
            <a:chExt cx="408" cy="346"/>
          </a:xfrm>
        </p:grpSpPr>
        <p:sp>
          <p:nvSpPr>
            <p:cNvPr id="22" name="Rectangle 107"/>
            <p:cNvSpPr>
              <a:spLocks noChangeArrowheads="1"/>
            </p:cNvSpPr>
            <p:nvPr/>
          </p:nvSpPr>
          <p:spPr bwMode="auto">
            <a:xfrm>
              <a:off x="2925" y="1434"/>
              <a:ext cx="363" cy="1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/>
                </a:defRPr>
              </a:lvl5pPr>
              <a:lvl6pPr marL="2514600" indent="-228600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</a:defRPr>
              </a:lvl6pPr>
              <a:lvl7pPr marL="2971800" indent="-228600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</a:defRPr>
              </a:lvl7pPr>
              <a:lvl8pPr marL="3429000" indent="-228600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</a:defRPr>
              </a:lvl8pPr>
              <a:lvl9pPr marL="3886200" indent="-228600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23" name="Text Box 108"/>
            <p:cNvSpPr>
              <a:spLocks/>
            </p:cNvSpPr>
            <p:nvPr/>
          </p:nvSpPr>
          <p:spPr bwMode="auto">
            <a:xfrm>
              <a:off x="2880" y="1315"/>
              <a:ext cx="317" cy="346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/>
                </a:defRPr>
              </a:lvl5pPr>
              <a:lvl6pPr marL="2514600" indent="-228600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</a:defRPr>
              </a:lvl6pPr>
              <a:lvl7pPr marL="2971800" indent="-228600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</a:defRPr>
              </a:lvl7pPr>
              <a:lvl8pPr marL="3429000" indent="-228600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</a:defRPr>
              </a:lvl8pPr>
              <a:lvl9pPr marL="3886200" indent="-228600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</a:defRPr>
              </a:lvl9pPr>
            </a:lstStyle>
            <a:p>
              <a:pPr>
                <a:spcBef>
                  <a:spcPts val="0"/>
                </a:spcBef>
                <a:defRPr/>
              </a:pPr>
              <a:r>
                <a:rPr lang="en-US" sz="3000" i="1">
                  <a:latin typeface="Times New Roman"/>
                </a:rPr>
                <a:t>b</a:t>
              </a:r>
              <a:endParaRPr lang="ru-RU" sz="3000" i="1">
                <a:latin typeface="Times New Roman"/>
              </a:endParaRPr>
            </a:p>
          </p:txBody>
        </p:sp>
      </p:grpSp>
      <p:grpSp>
        <p:nvGrpSpPr>
          <p:cNvPr id="24" name="Group 109"/>
          <p:cNvGrpSpPr/>
          <p:nvPr/>
        </p:nvGrpSpPr>
        <p:grpSpPr bwMode="auto">
          <a:xfrm>
            <a:off x="3500438" y="2636912"/>
            <a:ext cx="1751012" cy="4232671"/>
            <a:chOff x="1474" y="1661"/>
            <a:chExt cx="771" cy="2631"/>
          </a:xfrm>
        </p:grpSpPr>
        <p:sp>
          <p:nvSpPr>
            <p:cNvPr id="25" name="Rectangle 110"/>
            <p:cNvSpPr>
              <a:spLocks noChangeArrowheads="1"/>
            </p:cNvSpPr>
            <p:nvPr/>
          </p:nvSpPr>
          <p:spPr bwMode="auto">
            <a:xfrm>
              <a:off x="1474" y="1661"/>
              <a:ext cx="771" cy="363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/>
                </a:defRPr>
              </a:lvl5pPr>
              <a:lvl6pPr marL="2514600" indent="-228600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</a:defRPr>
              </a:lvl6pPr>
              <a:lvl7pPr marL="2971800" indent="-228600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</a:defRPr>
              </a:lvl7pPr>
              <a:lvl8pPr marL="3429000" indent="-228600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</a:defRPr>
              </a:lvl8pPr>
              <a:lvl9pPr marL="3886200" indent="-228600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26" name="Rectangle 111"/>
            <p:cNvSpPr>
              <a:spLocks noChangeArrowheads="1"/>
            </p:cNvSpPr>
            <p:nvPr/>
          </p:nvSpPr>
          <p:spPr bwMode="auto">
            <a:xfrm>
              <a:off x="1474" y="1979"/>
              <a:ext cx="771" cy="362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/>
                </a:defRPr>
              </a:lvl5pPr>
              <a:lvl6pPr marL="2514600" indent="-228600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</a:defRPr>
              </a:lvl6pPr>
              <a:lvl7pPr marL="2971800" indent="-228600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</a:defRPr>
              </a:lvl7pPr>
              <a:lvl8pPr marL="3429000" indent="-228600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</a:defRPr>
              </a:lvl8pPr>
              <a:lvl9pPr marL="3886200" indent="-228600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27" name="Rectangle 112"/>
            <p:cNvSpPr>
              <a:spLocks noChangeArrowheads="1"/>
            </p:cNvSpPr>
            <p:nvPr/>
          </p:nvSpPr>
          <p:spPr bwMode="auto">
            <a:xfrm>
              <a:off x="1474" y="2297"/>
              <a:ext cx="771" cy="362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/>
                </a:defRPr>
              </a:lvl5pPr>
              <a:lvl6pPr marL="2514600" indent="-228600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</a:defRPr>
              </a:lvl6pPr>
              <a:lvl7pPr marL="2971800" indent="-228600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</a:defRPr>
              </a:lvl7pPr>
              <a:lvl8pPr marL="3429000" indent="-228600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</a:defRPr>
              </a:lvl8pPr>
              <a:lvl9pPr marL="3886200" indent="-228600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28" name="Rectangle 113"/>
            <p:cNvSpPr>
              <a:spLocks noChangeArrowheads="1"/>
            </p:cNvSpPr>
            <p:nvPr/>
          </p:nvSpPr>
          <p:spPr bwMode="auto">
            <a:xfrm>
              <a:off x="1474" y="2659"/>
              <a:ext cx="771" cy="363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/>
                </a:defRPr>
              </a:lvl5pPr>
              <a:lvl6pPr marL="2514600" indent="-228600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</a:defRPr>
              </a:lvl6pPr>
              <a:lvl7pPr marL="2971800" indent="-228600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</a:defRPr>
              </a:lvl7pPr>
              <a:lvl8pPr marL="3429000" indent="-228600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</a:defRPr>
              </a:lvl8pPr>
              <a:lvl9pPr marL="3886200" indent="-228600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29" name="Rectangle 114"/>
            <p:cNvSpPr>
              <a:spLocks noChangeArrowheads="1"/>
            </p:cNvSpPr>
            <p:nvPr/>
          </p:nvSpPr>
          <p:spPr bwMode="auto">
            <a:xfrm>
              <a:off x="1474" y="2977"/>
              <a:ext cx="771" cy="362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/>
                </a:defRPr>
              </a:lvl5pPr>
              <a:lvl6pPr marL="2514600" indent="-228600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</a:defRPr>
              </a:lvl6pPr>
              <a:lvl7pPr marL="2971800" indent="-228600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</a:defRPr>
              </a:lvl7pPr>
              <a:lvl8pPr marL="3429000" indent="-228600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</a:defRPr>
              </a:lvl8pPr>
              <a:lvl9pPr marL="3886200" indent="-228600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30" name="Rectangle 115"/>
            <p:cNvSpPr>
              <a:spLocks noChangeArrowheads="1"/>
            </p:cNvSpPr>
            <p:nvPr/>
          </p:nvSpPr>
          <p:spPr bwMode="auto">
            <a:xfrm>
              <a:off x="1474" y="3295"/>
              <a:ext cx="771" cy="362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/>
                </a:defRPr>
              </a:lvl5pPr>
              <a:lvl6pPr marL="2514600" indent="-228600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</a:defRPr>
              </a:lvl6pPr>
              <a:lvl7pPr marL="2971800" indent="-228600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</a:defRPr>
              </a:lvl7pPr>
              <a:lvl8pPr marL="3429000" indent="-228600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</a:defRPr>
              </a:lvl8pPr>
              <a:lvl9pPr marL="3886200" indent="-228600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31" name="Rectangle 116"/>
            <p:cNvSpPr>
              <a:spLocks noChangeArrowheads="1"/>
            </p:cNvSpPr>
            <p:nvPr/>
          </p:nvSpPr>
          <p:spPr bwMode="auto">
            <a:xfrm>
              <a:off x="1474" y="3612"/>
              <a:ext cx="771" cy="363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/>
                </a:defRPr>
              </a:lvl5pPr>
              <a:lvl6pPr marL="2514600" indent="-228600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</a:defRPr>
              </a:lvl6pPr>
              <a:lvl7pPr marL="2971800" indent="-228600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</a:defRPr>
              </a:lvl7pPr>
              <a:lvl8pPr marL="3429000" indent="-228600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</a:defRPr>
              </a:lvl8pPr>
              <a:lvl9pPr marL="3886200" indent="-228600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32" name="Rectangle 117"/>
            <p:cNvSpPr>
              <a:spLocks noChangeArrowheads="1"/>
            </p:cNvSpPr>
            <p:nvPr/>
          </p:nvSpPr>
          <p:spPr bwMode="auto">
            <a:xfrm>
              <a:off x="1474" y="3930"/>
              <a:ext cx="771" cy="362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/>
                </a:defRPr>
              </a:lvl5pPr>
              <a:lvl6pPr marL="2514600" indent="-228600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</a:defRPr>
              </a:lvl6pPr>
              <a:lvl7pPr marL="2971800" indent="-228600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</a:defRPr>
              </a:lvl7pPr>
              <a:lvl8pPr marL="3429000" indent="-228600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</a:defRPr>
              </a:lvl8pPr>
              <a:lvl9pPr marL="3886200" indent="-228600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</p:grpSp>
      <p:pic>
        <p:nvPicPr>
          <p:cNvPr id="33" name="Picture 118"/>
          <p:cNvPicPr>
            <a:picLocks noChangeAspect="1" noChangeArrowheads="1"/>
          </p:cNvPicPr>
          <p:nvPr/>
        </p:nvPicPr>
        <p:blipFill>
          <a:blip r:embed="rId11"/>
          <a:srcRect l="52875" t="21698" r="33937" b="54839"/>
          <a:stretch/>
        </p:blipFill>
        <p:spPr bwMode="auto">
          <a:xfrm>
            <a:off x="6659563" y="3860800"/>
            <a:ext cx="1790700" cy="1781175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-17145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ru-RU" sz="3400" b="1" i="1">
                <a:latin typeface="+mn-lt"/>
              </a:rPr>
              <a:t>Алгоритм построения ТИ для формулы</a:t>
            </a:r>
            <a:endParaRPr/>
          </a:p>
        </p:txBody>
      </p:sp>
      <p:graphicFrame>
        <p:nvGraphicFramePr>
          <p:cNvPr id="15" name="Объект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7879785"/>
              </p:ext>
            </p:extLst>
          </p:nvPr>
        </p:nvGraphicFramePr>
        <p:xfrm>
          <a:off x="3059113" y="620713"/>
          <a:ext cx="3384550" cy="72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2" name="oleObj" r:id="rId12" imgW="647065" imgH="215265" progId="Equation.3">
                  <p:embed/>
                </p:oleObj>
              </mc:Choice>
              <mc:Fallback>
                <p:oleObj name="oleObj" r:id="rId12" imgW="647065" imgH="215265" progId="Equation.3">
                  <p:embed/>
                  <p:pic>
                    <p:nvPicPr>
                      <p:cNvPr id="35" name=""/>
                      <p:cNvPicPr/>
                      <p:nvPr/>
                    </p:nvPicPr>
                    <p:blipFill>
                      <a:blip r:embed="rId13"/>
                      <a:stretch/>
                    </p:blipFill>
                    <p:spPr bwMode="auto">
                      <a:xfrm>
                        <a:off x="3059113" y="620713"/>
                        <a:ext cx="3384550" cy="727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Text Box 99"/>
          <p:cNvSpPr>
            <a:spLocks/>
          </p:cNvSpPr>
          <p:nvPr/>
        </p:nvSpPr>
        <p:spPr bwMode="auto">
          <a:xfrm>
            <a:off x="2771775" y="1477963"/>
            <a:ext cx="5472113" cy="3667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en-US" b="1" i="1">
                <a:latin typeface="+mn-lt"/>
              </a:rPr>
              <a:t>n                                                m</a:t>
            </a:r>
            <a:endParaRPr lang="ru-RU" b="1" i="1">
              <a:latin typeface="+mn-lt"/>
            </a:endParaRPr>
          </a:p>
        </p:txBody>
      </p:sp>
      <p:sp>
        <p:nvSpPr>
          <p:cNvPr id="37" name="AutoShape 97"/>
          <p:cNvSpPr/>
          <p:nvPr/>
        </p:nvSpPr>
        <p:spPr bwMode="auto">
          <a:xfrm rot="5400000">
            <a:off x="2844007" y="1556544"/>
            <a:ext cx="109537" cy="828675"/>
          </a:xfrm>
          <a:prstGeom prst="leftBrace">
            <a:avLst>
              <a:gd name="adj1" fmla="val 63044"/>
              <a:gd name="adj2" fmla="val 49134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9pPr>
          </a:lstStyle>
          <a:p>
            <a:pPr>
              <a:defRPr/>
            </a:pPr>
            <a:endParaRPr lang="ru-RU">
              <a:latin typeface="+mn-lt"/>
            </a:endParaRPr>
          </a:p>
        </p:txBody>
      </p:sp>
      <p:sp>
        <p:nvSpPr>
          <p:cNvPr id="38" name="AutoShape 98"/>
          <p:cNvSpPr/>
          <p:nvPr/>
        </p:nvSpPr>
        <p:spPr bwMode="auto">
          <a:xfrm rot="5400000">
            <a:off x="6084094" y="1269206"/>
            <a:ext cx="180975" cy="1331913"/>
          </a:xfrm>
          <a:prstGeom prst="leftBrace">
            <a:avLst>
              <a:gd name="adj1" fmla="val 61330"/>
              <a:gd name="adj2" fmla="val 49134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9pPr>
          </a:lstStyle>
          <a:p>
            <a:pPr>
              <a:defRPr/>
            </a:pPr>
            <a:endParaRPr lang="ru-RU"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tangle 103"/>
          <p:cNvSpPr>
            <a:spLocks noChangeArrowheads="1"/>
          </p:cNvSpPr>
          <p:nvPr/>
        </p:nvSpPr>
        <p:spPr bwMode="auto">
          <a:xfrm>
            <a:off x="3563938" y="2133600"/>
            <a:ext cx="1655762" cy="472439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9pPr>
          </a:lstStyle>
          <a:p>
            <a:pPr>
              <a:defRPr/>
            </a:pPr>
            <a:endParaRPr lang="ru-RU"/>
          </a:p>
        </p:txBody>
      </p:sp>
      <p:graphicFrame>
        <p:nvGraphicFramePr>
          <p:cNvPr id="5" name="Group 108"/>
          <p:cNvGraphicFramePr>
            <a:graphicFrameLocks noGrp="1"/>
          </p:cNvGraphicFramePr>
          <p:nvPr>
            <p:ph sz="half" idx="2"/>
          </p:nvPr>
        </p:nvGraphicFramePr>
        <p:xfrm>
          <a:off x="250825" y="2133600"/>
          <a:ext cx="8475980" cy="4756379"/>
        </p:xfrm>
        <a:graphic>
          <a:graphicData uri="http://schemas.openxmlformats.org/drawingml/2006/table">
            <a:tbl>
              <a:tblPr/>
              <a:tblGrid>
                <a:gridCol w="479742"/>
                <a:gridCol w="784225"/>
                <a:gridCol w="642938"/>
                <a:gridCol w="1214437"/>
                <a:gridCol w="1712913"/>
                <a:gridCol w="1785937"/>
                <a:gridCol w="1855788"/>
              </a:tblGrid>
              <a:tr h="518125"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2800" b="0" i="1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2800" b="1" i="1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2800" b="1" i="1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2800" b="1" i="1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2800" b="1" i="1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2800" b="1" i="1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2800" b="1" i="1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T="45717" marB="45717"/>
                </a:tc>
              </a:tr>
              <a:tr h="518125"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800" u="none" strike="noStrike" cap="none">
                          <a:ln>
                            <a:noFill/>
                          </a:ln>
                        </a:rPr>
                        <a:t>1</a:t>
                      </a:r>
                      <a:endParaRPr lang="ru-RU" sz="2800" b="1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800" u="none" strike="noStrike" cap="none">
                          <a:ln>
                            <a:noFill/>
                          </a:ln>
                        </a:rPr>
                        <a:t>1</a:t>
                      </a:r>
                      <a:endParaRPr lang="ru-RU" sz="2800" b="1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800" u="none" strike="noStrike" cap="none">
                          <a:ln>
                            <a:noFill/>
                          </a:ln>
                        </a:rPr>
                        <a:t>1</a:t>
                      </a:r>
                      <a:endParaRPr lang="ru-RU" sz="2800" b="1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800" u="none" strike="noStrike" cap="none">
                          <a:ln>
                            <a:noFill/>
                          </a:ln>
                        </a:rPr>
                        <a:t>0</a:t>
                      </a:r>
                      <a:endParaRPr lang="ru-RU" sz="2800" b="1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800" u="none" strike="noStrike" cap="none">
                          <a:ln>
                            <a:noFill/>
                          </a:ln>
                        </a:rPr>
                        <a:t>1</a:t>
                      </a:r>
                      <a:endParaRPr lang="ru-RU" sz="2800" b="1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800" u="none" strike="noStrike" cap="none">
                          <a:ln>
                            <a:noFill/>
                          </a:ln>
                        </a:rPr>
                        <a:t>0</a:t>
                      </a:r>
                      <a:endParaRPr lang="ru-RU" sz="2800" b="1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2800" b="1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45717" marB="45717"/>
                </a:tc>
              </a:tr>
              <a:tr h="518125"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800" u="none" strike="noStrike" cap="none">
                          <a:ln>
                            <a:noFill/>
                          </a:ln>
                        </a:rPr>
                        <a:t>1</a:t>
                      </a:r>
                      <a:endParaRPr lang="ru-RU" sz="2800" b="1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800" u="none" strike="noStrike" cap="none">
                          <a:ln>
                            <a:noFill/>
                          </a:ln>
                        </a:rPr>
                        <a:t>1</a:t>
                      </a:r>
                      <a:endParaRPr lang="ru-RU" sz="2800" b="1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800" u="none" strike="noStrike" cap="none">
                          <a:ln>
                            <a:noFill/>
                          </a:ln>
                        </a:rPr>
                        <a:t>0</a:t>
                      </a:r>
                      <a:endParaRPr lang="ru-RU" sz="2800" b="1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800" u="none" strike="noStrike" cap="none">
                          <a:ln>
                            <a:noFill/>
                          </a:ln>
                        </a:rPr>
                        <a:t>1</a:t>
                      </a:r>
                      <a:endParaRPr lang="ru-RU" sz="2800" b="1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800" u="none" strike="noStrike" cap="none">
                          <a:ln>
                            <a:noFill/>
                          </a:ln>
                        </a:rPr>
                        <a:t>1</a:t>
                      </a:r>
                      <a:endParaRPr lang="ru-RU" sz="2800" b="1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800" u="none" strike="noStrike" cap="none">
                          <a:ln>
                            <a:noFill/>
                          </a:ln>
                        </a:rPr>
                        <a:t>0</a:t>
                      </a:r>
                      <a:endParaRPr lang="ru-RU" sz="2800" b="1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2800" b="1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45717" marB="45717"/>
                </a:tc>
              </a:tr>
              <a:tr h="518125"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800" u="none" strike="noStrike" cap="none">
                          <a:ln>
                            <a:noFill/>
                          </a:ln>
                        </a:rPr>
                        <a:t>1</a:t>
                      </a:r>
                      <a:endParaRPr lang="ru-RU" sz="2800" b="1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800" u="none" strike="noStrike" cap="none">
                          <a:ln>
                            <a:noFill/>
                          </a:ln>
                        </a:rPr>
                        <a:t>0</a:t>
                      </a:r>
                      <a:endParaRPr lang="ru-RU" sz="2800" b="1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800" u="none" strike="noStrike" cap="none">
                          <a:ln>
                            <a:noFill/>
                          </a:ln>
                        </a:rPr>
                        <a:t>1</a:t>
                      </a:r>
                      <a:endParaRPr lang="ru-RU" sz="2800" b="1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800" u="none" strike="noStrike" cap="none">
                          <a:ln>
                            <a:noFill/>
                          </a:ln>
                        </a:rPr>
                        <a:t>0</a:t>
                      </a:r>
                      <a:endParaRPr lang="ru-RU" sz="2800" b="1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800" u="none" strike="noStrike" cap="none">
                          <a:ln>
                            <a:noFill/>
                          </a:ln>
                        </a:rPr>
                        <a:t>0</a:t>
                      </a:r>
                      <a:endParaRPr lang="ru-RU" sz="2800" b="1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800" u="none" strike="noStrike" cap="none">
                          <a:ln>
                            <a:noFill/>
                          </a:ln>
                        </a:rPr>
                        <a:t>1</a:t>
                      </a:r>
                      <a:endParaRPr lang="ru-RU" sz="2800" b="1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2800" b="1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45717" marB="45717"/>
                </a:tc>
              </a:tr>
              <a:tr h="518125"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800" u="none" strike="noStrike" cap="none">
                          <a:ln>
                            <a:noFill/>
                          </a:ln>
                        </a:rPr>
                        <a:t>1</a:t>
                      </a:r>
                      <a:endParaRPr lang="ru-RU" sz="2800" b="1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800" u="none" strike="noStrike" cap="none">
                          <a:ln>
                            <a:noFill/>
                          </a:ln>
                        </a:rPr>
                        <a:t>0</a:t>
                      </a:r>
                      <a:endParaRPr lang="ru-RU" sz="2800" b="1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800" u="none" strike="noStrike" cap="none">
                          <a:ln>
                            <a:noFill/>
                          </a:ln>
                        </a:rPr>
                        <a:t>0</a:t>
                      </a:r>
                      <a:endParaRPr lang="ru-RU" sz="2800" b="1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800" u="none" strike="noStrike" cap="none">
                          <a:ln>
                            <a:noFill/>
                          </a:ln>
                        </a:rPr>
                        <a:t>1</a:t>
                      </a:r>
                      <a:endParaRPr lang="ru-RU" sz="2800" b="1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800" u="none" strike="noStrike" cap="none">
                          <a:ln>
                            <a:noFill/>
                          </a:ln>
                        </a:rPr>
                        <a:t>0</a:t>
                      </a:r>
                      <a:endParaRPr lang="ru-RU" sz="2800" b="1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800" u="none" strike="noStrike" cap="none">
                          <a:ln>
                            <a:noFill/>
                          </a:ln>
                        </a:rPr>
                        <a:t>1</a:t>
                      </a:r>
                      <a:endParaRPr lang="ru-RU" sz="2800" b="1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2800" b="1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45717" marB="45717"/>
                </a:tc>
              </a:tr>
              <a:tr h="518125"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800" u="none" strike="noStrike" cap="none">
                          <a:ln>
                            <a:noFill/>
                          </a:ln>
                        </a:rPr>
                        <a:t>0</a:t>
                      </a:r>
                      <a:endParaRPr lang="ru-RU" sz="2800" b="1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800" u="none" strike="noStrike" cap="none">
                          <a:ln>
                            <a:noFill/>
                          </a:ln>
                        </a:rPr>
                        <a:t>1</a:t>
                      </a:r>
                      <a:endParaRPr lang="ru-RU" sz="2800" b="1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800" u="none" strike="noStrike" cap="none">
                          <a:ln>
                            <a:noFill/>
                          </a:ln>
                        </a:rPr>
                        <a:t>1</a:t>
                      </a:r>
                      <a:endParaRPr lang="ru-RU" sz="2800" b="1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800" u="none" strike="noStrike" cap="none">
                          <a:ln>
                            <a:noFill/>
                          </a:ln>
                        </a:rPr>
                        <a:t>0</a:t>
                      </a:r>
                      <a:endParaRPr lang="ru-RU" sz="2800" b="1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800" u="none" strike="noStrike" cap="none">
                          <a:ln>
                            <a:noFill/>
                          </a:ln>
                        </a:rPr>
                        <a:t>1</a:t>
                      </a:r>
                      <a:endParaRPr lang="ru-RU" sz="2800" b="1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800" u="none" strike="noStrike" cap="none">
                          <a:ln>
                            <a:noFill/>
                          </a:ln>
                        </a:rPr>
                        <a:t>0</a:t>
                      </a:r>
                      <a:endParaRPr lang="ru-RU" sz="2800" b="1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2800" b="1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45717" marB="45717"/>
                </a:tc>
              </a:tr>
              <a:tr h="518125"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800" u="none" strike="noStrike" cap="none">
                          <a:ln>
                            <a:noFill/>
                          </a:ln>
                        </a:rPr>
                        <a:t>0</a:t>
                      </a:r>
                      <a:endParaRPr lang="ru-RU" sz="2800" b="1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800" u="none" strike="noStrike" cap="none">
                          <a:ln>
                            <a:noFill/>
                          </a:ln>
                        </a:rPr>
                        <a:t>1</a:t>
                      </a:r>
                      <a:endParaRPr lang="ru-RU" sz="2800" b="1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800" u="none" strike="noStrike" cap="none">
                          <a:ln>
                            <a:noFill/>
                          </a:ln>
                        </a:rPr>
                        <a:t>0</a:t>
                      </a:r>
                      <a:endParaRPr lang="ru-RU" sz="2800" b="1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800" u="none" strike="noStrike" cap="none">
                          <a:ln>
                            <a:noFill/>
                          </a:ln>
                        </a:rPr>
                        <a:t>1</a:t>
                      </a:r>
                      <a:endParaRPr lang="ru-RU" sz="2800" b="1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800" u="none" strike="noStrike" cap="none">
                          <a:ln>
                            <a:noFill/>
                          </a:ln>
                        </a:rPr>
                        <a:t>1</a:t>
                      </a:r>
                      <a:endParaRPr lang="ru-RU" sz="2800" b="1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800" u="none" strike="noStrike" cap="none">
                          <a:ln>
                            <a:noFill/>
                          </a:ln>
                        </a:rPr>
                        <a:t>0</a:t>
                      </a:r>
                      <a:endParaRPr lang="ru-RU" sz="2800" b="1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2800" b="1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45717" marB="45717"/>
                </a:tc>
              </a:tr>
              <a:tr h="518125"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800" u="none" strike="noStrike" cap="none">
                          <a:ln>
                            <a:noFill/>
                          </a:ln>
                        </a:rPr>
                        <a:t>0</a:t>
                      </a:r>
                      <a:endParaRPr lang="ru-RU" sz="2800" b="1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800" u="none" strike="noStrike" cap="none">
                          <a:ln>
                            <a:noFill/>
                          </a:ln>
                        </a:rPr>
                        <a:t>0</a:t>
                      </a:r>
                      <a:endParaRPr lang="ru-RU" sz="2800" b="1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800" u="none" strike="noStrike" cap="none">
                          <a:ln>
                            <a:noFill/>
                          </a:ln>
                        </a:rPr>
                        <a:t>1</a:t>
                      </a:r>
                      <a:endParaRPr lang="ru-RU" sz="2800" b="1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800" u="none" strike="noStrike" cap="none">
                          <a:ln>
                            <a:noFill/>
                          </a:ln>
                        </a:rPr>
                        <a:t>0</a:t>
                      </a:r>
                      <a:endParaRPr lang="ru-RU" sz="2800" b="1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800" u="none" strike="noStrike" cap="none">
                          <a:ln>
                            <a:noFill/>
                          </a:ln>
                        </a:rPr>
                        <a:t>1</a:t>
                      </a:r>
                      <a:endParaRPr lang="ru-RU" sz="2800" b="1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800" u="none" strike="noStrike" cap="none">
                          <a:ln>
                            <a:noFill/>
                          </a:ln>
                        </a:rPr>
                        <a:t>0</a:t>
                      </a:r>
                      <a:endParaRPr lang="ru-RU" sz="2800" b="1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2800" b="1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45717" marB="45717"/>
                </a:tc>
              </a:tr>
              <a:tr h="611147"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800" u="none" strike="noStrike" cap="none">
                          <a:ln>
                            <a:noFill/>
                          </a:ln>
                        </a:rPr>
                        <a:t>0</a:t>
                      </a:r>
                      <a:endParaRPr lang="ru-RU" sz="2800" b="1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800" u="none" strike="noStrike" cap="none">
                          <a:ln>
                            <a:noFill/>
                          </a:ln>
                        </a:rPr>
                        <a:t>0</a:t>
                      </a:r>
                      <a:endParaRPr lang="ru-RU" sz="2800" b="1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800" u="none" strike="noStrike" cap="none">
                          <a:ln>
                            <a:noFill/>
                          </a:ln>
                        </a:rPr>
                        <a:t>0</a:t>
                      </a:r>
                      <a:endParaRPr lang="ru-RU" sz="2800" b="1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800" u="none" strike="noStrike" cap="none">
                          <a:ln>
                            <a:noFill/>
                          </a:ln>
                        </a:rPr>
                        <a:t>1</a:t>
                      </a:r>
                      <a:endParaRPr lang="ru-RU" sz="2800" b="1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800" u="none" strike="noStrike" cap="none">
                          <a:ln>
                            <a:noFill/>
                          </a:ln>
                        </a:rPr>
                        <a:t>1</a:t>
                      </a:r>
                      <a:endParaRPr lang="ru-RU" sz="2800" b="1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800" u="none" strike="noStrike" cap="none">
                          <a:ln>
                            <a:noFill/>
                          </a:ln>
                        </a:rPr>
                        <a:t>0</a:t>
                      </a:r>
                      <a:endParaRPr lang="ru-RU" sz="2800" b="1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2800" b="1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45717" marB="45717"/>
                </a:tc>
              </a:tr>
            </a:tbl>
          </a:graphicData>
        </a:graphic>
      </p:graphicFrame>
      <p:sp>
        <p:nvSpPr>
          <p:cNvPr id="6" name="Rectangle 91"/>
          <p:cNvSpPr>
            <a:spLocks noChangeArrowheads="1"/>
          </p:cNvSpPr>
          <p:nvPr/>
        </p:nvSpPr>
        <p:spPr bwMode="auto">
          <a:xfrm>
            <a:off x="0" y="3319463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9pPr>
          </a:lstStyle>
          <a:p>
            <a:pPr>
              <a:defRPr/>
            </a:pPr>
            <a:endParaRPr lang="ru-RU"/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7879785"/>
              </p:ext>
            </p:extLst>
          </p:nvPr>
        </p:nvGraphicFramePr>
        <p:xfrm>
          <a:off x="2773363" y="2133600"/>
          <a:ext cx="719137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2" name="oleObj" r:id="rId3" imgW="113665" imgH="215265" progId="Equation.3">
                  <p:embed/>
                </p:oleObj>
              </mc:Choice>
              <mc:Fallback>
                <p:oleObj name="oleObj" r:id="rId3" imgW="113665" imgH="215265" progId="Equation.3">
                  <p:embed/>
                  <p:pic>
                    <p:nvPicPr>
                      <p:cNvPr id="7" name=""/>
                      <p:cNvPicPr/>
                      <p:nvPr/>
                    </p:nvPicPr>
                    <p:blipFill>
                      <a:blip r:embed="rId4"/>
                      <a:stretch/>
                    </p:blipFill>
                    <p:spPr bwMode="auto">
                      <a:xfrm>
                        <a:off x="2773363" y="2133600"/>
                        <a:ext cx="719137" cy="5032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Box 93"/>
          <p:cNvSpPr>
            <a:spLocks/>
          </p:cNvSpPr>
          <p:nvPr/>
        </p:nvSpPr>
        <p:spPr bwMode="auto">
          <a:xfrm>
            <a:off x="250825" y="2133600"/>
            <a:ext cx="2736850" cy="5191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en-US" sz="2800" b="1" i="1">
                <a:solidFill>
                  <a:schemeClr val="bg1"/>
                </a:solidFill>
                <a:latin typeface="Times New Roman"/>
              </a:rPr>
              <a:t>a       b       c</a:t>
            </a:r>
            <a:endParaRPr lang="ru-RU" sz="2800" b="1" i="1">
              <a:solidFill>
                <a:schemeClr val="bg1"/>
              </a:solidFill>
              <a:latin typeface="Times New Roman"/>
            </a:endParaRPr>
          </a:p>
        </p:txBody>
      </p:sp>
      <p:sp>
        <p:nvSpPr>
          <p:cNvPr id="9" name="Rectangle 94"/>
          <p:cNvSpPr>
            <a:spLocks noChangeArrowheads="1"/>
          </p:cNvSpPr>
          <p:nvPr/>
        </p:nvSpPr>
        <p:spPr bwMode="auto">
          <a:xfrm>
            <a:off x="0" y="3357563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9pPr>
          </a:lstStyle>
          <a:p>
            <a:pPr>
              <a:defRPr/>
            </a:pPr>
            <a:endParaRPr lang="ru-RU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7879785"/>
              </p:ext>
            </p:extLst>
          </p:nvPr>
        </p:nvGraphicFramePr>
        <p:xfrm>
          <a:off x="3851275" y="2276475"/>
          <a:ext cx="1150938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3" name="oleObj" r:id="rId5" imgW="419100" imgH="139700" progId="Equation.3">
                  <p:embed/>
                </p:oleObj>
              </mc:Choice>
              <mc:Fallback>
                <p:oleObj name="oleObj" r:id="rId5" imgW="419100" imgH="139700" progId="Equation.3">
                  <p:embed/>
                  <p:pic>
                    <p:nvPicPr>
                      <p:cNvPr id="10" name=""/>
                      <p:cNvPicPr/>
                      <p:nvPr/>
                    </p:nvPicPr>
                    <p:blipFill>
                      <a:blip r:embed="rId6"/>
                      <a:stretch/>
                    </p:blipFill>
                    <p:spPr bwMode="auto">
                      <a:xfrm>
                        <a:off x="3851275" y="2276475"/>
                        <a:ext cx="1150938" cy="3921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96"/>
          <p:cNvSpPr>
            <a:spLocks noChangeArrowheads="1"/>
          </p:cNvSpPr>
          <p:nvPr/>
        </p:nvSpPr>
        <p:spPr bwMode="auto">
          <a:xfrm>
            <a:off x="0" y="3319463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9pPr>
          </a:lstStyle>
          <a:p>
            <a:pPr>
              <a:defRPr/>
            </a:pPr>
            <a:endParaRPr lang="ru-RU"/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7879785"/>
              </p:ext>
            </p:extLst>
          </p:nvPr>
        </p:nvGraphicFramePr>
        <p:xfrm>
          <a:off x="5456238" y="2133600"/>
          <a:ext cx="1327150" cy="50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4" name="oleObj" r:id="rId7" imgW="405765" imgH="215265" progId="Equation.3">
                  <p:embed/>
                </p:oleObj>
              </mc:Choice>
              <mc:Fallback>
                <p:oleObj name="oleObj" r:id="rId7" imgW="405765" imgH="215265" progId="Equation.3">
                  <p:embed/>
                  <p:pic>
                    <p:nvPicPr>
                      <p:cNvPr id="12" name=""/>
                      <p:cNvPicPr/>
                      <p:nvPr/>
                    </p:nvPicPr>
                    <p:blipFill>
                      <a:blip r:embed="rId8"/>
                      <a:stretch/>
                    </p:blipFill>
                    <p:spPr bwMode="auto">
                      <a:xfrm>
                        <a:off x="5456238" y="2133600"/>
                        <a:ext cx="1327150" cy="5000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98"/>
          <p:cNvSpPr>
            <a:spLocks noChangeArrowheads="1"/>
          </p:cNvSpPr>
          <p:nvPr/>
        </p:nvSpPr>
        <p:spPr bwMode="auto">
          <a:xfrm>
            <a:off x="0" y="3357563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9pPr>
          </a:lstStyle>
          <a:p>
            <a:pPr>
              <a:defRPr/>
            </a:pPr>
            <a:endParaRPr lang="ru-RU"/>
          </a:p>
        </p:txBody>
      </p:sp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7879785"/>
              </p:ext>
            </p:extLst>
          </p:nvPr>
        </p:nvGraphicFramePr>
        <p:xfrm>
          <a:off x="7451725" y="2276475"/>
          <a:ext cx="936625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5" name="oleObj" r:id="rId9" imgW="393065" imgH="139065" progId="Equation.3">
                  <p:embed/>
                </p:oleObj>
              </mc:Choice>
              <mc:Fallback>
                <p:oleObj name="oleObj" r:id="rId9" imgW="393065" imgH="139065" progId="Equation.3">
                  <p:embed/>
                  <p:pic>
                    <p:nvPicPr>
                      <p:cNvPr id="14" name=""/>
                      <p:cNvPicPr/>
                      <p:nvPr/>
                    </p:nvPicPr>
                    <p:blipFill>
                      <a:blip r:embed="rId10"/>
                      <a:stretch/>
                    </p:blipFill>
                    <p:spPr bwMode="auto">
                      <a:xfrm>
                        <a:off x="7451725" y="2276475"/>
                        <a:ext cx="936625" cy="342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5" name="Group 109"/>
          <p:cNvGrpSpPr/>
          <p:nvPr/>
        </p:nvGrpSpPr>
        <p:grpSpPr bwMode="auto">
          <a:xfrm>
            <a:off x="5045871" y="2636912"/>
            <a:ext cx="1873250" cy="4221162"/>
            <a:chOff x="1474" y="1661"/>
            <a:chExt cx="771" cy="2631"/>
          </a:xfrm>
        </p:grpSpPr>
        <p:sp>
          <p:nvSpPr>
            <p:cNvPr id="16" name="Rectangle 110"/>
            <p:cNvSpPr>
              <a:spLocks noChangeArrowheads="1"/>
            </p:cNvSpPr>
            <p:nvPr/>
          </p:nvSpPr>
          <p:spPr bwMode="auto">
            <a:xfrm>
              <a:off x="1474" y="1661"/>
              <a:ext cx="771" cy="363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/>
                </a:defRPr>
              </a:lvl5pPr>
              <a:lvl6pPr marL="2514600" indent="-228600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</a:defRPr>
              </a:lvl6pPr>
              <a:lvl7pPr marL="2971800" indent="-228600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</a:defRPr>
              </a:lvl7pPr>
              <a:lvl8pPr marL="3429000" indent="-228600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</a:defRPr>
              </a:lvl8pPr>
              <a:lvl9pPr marL="3886200" indent="-228600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17" name="Rectangle 111"/>
            <p:cNvSpPr>
              <a:spLocks noChangeArrowheads="1"/>
            </p:cNvSpPr>
            <p:nvPr/>
          </p:nvSpPr>
          <p:spPr bwMode="auto">
            <a:xfrm>
              <a:off x="1474" y="1979"/>
              <a:ext cx="771" cy="362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/>
                </a:defRPr>
              </a:lvl5pPr>
              <a:lvl6pPr marL="2514600" indent="-228600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</a:defRPr>
              </a:lvl6pPr>
              <a:lvl7pPr marL="2971800" indent="-228600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</a:defRPr>
              </a:lvl7pPr>
              <a:lvl8pPr marL="3429000" indent="-228600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</a:defRPr>
              </a:lvl8pPr>
              <a:lvl9pPr marL="3886200" indent="-228600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18" name="Rectangle 112"/>
            <p:cNvSpPr>
              <a:spLocks noChangeArrowheads="1"/>
            </p:cNvSpPr>
            <p:nvPr/>
          </p:nvSpPr>
          <p:spPr bwMode="auto">
            <a:xfrm>
              <a:off x="1474" y="2297"/>
              <a:ext cx="771" cy="362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/>
                </a:defRPr>
              </a:lvl5pPr>
              <a:lvl6pPr marL="2514600" indent="-228600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</a:defRPr>
              </a:lvl6pPr>
              <a:lvl7pPr marL="2971800" indent="-228600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</a:defRPr>
              </a:lvl7pPr>
              <a:lvl8pPr marL="3429000" indent="-228600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</a:defRPr>
              </a:lvl8pPr>
              <a:lvl9pPr marL="3886200" indent="-228600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19" name="Rectangle 113"/>
            <p:cNvSpPr>
              <a:spLocks noChangeArrowheads="1"/>
            </p:cNvSpPr>
            <p:nvPr/>
          </p:nvSpPr>
          <p:spPr bwMode="auto">
            <a:xfrm>
              <a:off x="1474" y="2659"/>
              <a:ext cx="771" cy="363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/>
                </a:defRPr>
              </a:lvl5pPr>
              <a:lvl6pPr marL="2514600" indent="-228600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</a:defRPr>
              </a:lvl6pPr>
              <a:lvl7pPr marL="2971800" indent="-228600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</a:defRPr>
              </a:lvl7pPr>
              <a:lvl8pPr marL="3429000" indent="-228600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</a:defRPr>
              </a:lvl8pPr>
              <a:lvl9pPr marL="3886200" indent="-228600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20" name="Rectangle 114"/>
            <p:cNvSpPr>
              <a:spLocks noChangeArrowheads="1"/>
            </p:cNvSpPr>
            <p:nvPr/>
          </p:nvSpPr>
          <p:spPr bwMode="auto">
            <a:xfrm>
              <a:off x="1474" y="2977"/>
              <a:ext cx="771" cy="362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/>
                </a:defRPr>
              </a:lvl5pPr>
              <a:lvl6pPr marL="2514600" indent="-228600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</a:defRPr>
              </a:lvl6pPr>
              <a:lvl7pPr marL="2971800" indent="-228600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</a:defRPr>
              </a:lvl7pPr>
              <a:lvl8pPr marL="3429000" indent="-228600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</a:defRPr>
              </a:lvl8pPr>
              <a:lvl9pPr marL="3886200" indent="-228600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21" name="Rectangle 115"/>
            <p:cNvSpPr>
              <a:spLocks noChangeArrowheads="1"/>
            </p:cNvSpPr>
            <p:nvPr/>
          </p:nvSpPr>
          <p:spPr bwMode="auto">
            <a:xfrm>
              <a:off x="1474" y="3295"/>
              <a:ext cx="771" cy="362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/>
                </a:defRPr>
              </a:lvl5pPr>
              <a:lvl6pPr marL="2514600" indent="-228600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</a:defRPr>
              </a:lvl6pPr>
              <a:lvl7pPr marL="2971800" indent="-228600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</a:defRPr>
              </a:lvl7pPr>
              <a:lvl8pPr marL="3429000" indent="-228600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</a:defRPr>
              </a:lvl8pPr>
              <a:lvl9pPr marL="3886200" indent="-228600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22" name="Rectangle 116"/>
            <p:cNvSpPr>
              <a:spLocks noChangeArrowheads="1"/>
            </p:cNvSpPr>
            <p:nvPr/>
          </p:nvSpPr>
          <p:spPr bwMode="auto">
            <a:xfrm>
              <a:off x="1474" y="3612"/>
              <a:ext cx="771" cy="363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/>
                </a:defRPr>
              </a:lvl5pPr>
              <a:lvl6pPr marL="2514600" indent="-228600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</a:defRPr>
              </a:lvl6pPr>
              <a:lvl7pPr marL="2971800" indent="-228600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</a:defRPr>
              </a:lvl7pPr>
              <a:lvl8pPr marL="3429000" indent="-228600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</a:defRPr>
              </a:lvl8pPr>
              <a:lvl9pPr marL="3886200" indent="-228600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23" name="Rectangle 117"/>
            <p:cNvSpPr>
              <a:spLocks noChangeArrowheads="1"/>
            </p:cNvSpPr>
            <p:nvPr/>
          </p:nvSpPr>
          <p:spPr bwMode="auto">
            <a:xfrm>
              <a:off x="1474" y="3930"/>
              <a:ext cx="771" cy="362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/>
                </a:defRPr>
              </a:lvl5pPr>
              <a:lvl6pPr marL="2514600" indent="-228600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</a:defRPr>
              </a:lvl6pPr>
              <a:lvl7pPr marL="2971800" indent="-228600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</a:defRPr>
              </a:lvl7pPr>
              <a:lvl8pPr marL="3429000" indent="-228600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</a:defRPr>
              </a:lvl8pPr>
              <a:lvl9pPr marL="3886200" indent="-228600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</p:grpSp>
      <p:grpSp>
        <p:nvGrpSpPr>
          <p:cNvPr id="24" name="Group 118"/>
          <p:cNvGrpSpPr/>
          <p:nvPr/>
        </p:nvGrpSpPr>
        <p:grpSpPr bwMode="auto">
          <a:xfrm>
            <a:off x="4572000" y="2159000"/>
            <a:ext cx="647700" cy="549275"/>
            <a:chOff x="2880" y="1315"/>
            <a:chExt cx="408" cy="346"/>
          </a:xfrm>
        </p:grpSpPr>
        <p:sp>
          <p:nvSpPr>
            <p:cNvPr id="25" name="Rectangle 119"/>
            <p:cNvSpPr>
              <a:spLocks noChangeArrowheads="1"/>
            </p:cNvSpPr>
            <p:nvPr/>
          </p:nvSpPr>
          <p:spPr bwMode="auto">
            <a:xfrm>
              <a:off x="2925" y="1434"/>
              <a:ext cx="363" cy="1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/>
                </a:defRPr>
              </a:lvl5pPr>
              <a:lvl6pPr marL="2514600" indent="-228600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</a:defRPr>
              </a:lvl6pPr>
              <a:lvl7pPr marL="2971800" indent="-228600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</a:defRPr>
              </a:lvl7pPr>
              <a:lvl8pPr marL="3429000" indent="-228600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</a:defRPr>
              </a:lvl8pPr>
              <a:lvl9pPr marL="3886200" indent="-228600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26" name="Text Box 120"/>
            <p:cNvSpPr>
              <a:spLocks/>
            </p:cNvSpPr>
            <p:nvPr/>
          </p:nvSpPr>
          <p:spPr bwMode="auto">
            <a:xfrm>
              <a:off x="2880" y="1315"/>
              <a:ext cx="317" cy="346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/>
                </a:defRPr>
              </a:lvl5pPr>
              <a:lvl6pPr marL="2514600" indent="-228600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</a:defRPr>
              </a:lvl6pPr>
              <a:lvl7pPr marL="2971800" indent="-228600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</a:defRPr>
              </a:lvl7pPr>
              <a:lvl8pPr marL="3429000" indent="-228600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</a:defRPr>
              </a:lvl8pPr>
              <a:lvl9pPr marL="3886200" indent="-228600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</a:defRPr>
              </a:lvl9pPr>
            </a:lstStyle>
            <a:p>
              <a:pPr>
                <a:spcBef>
                  <a:spcPts val="0"/>
                </a:spcBef>
                <a:defRPr/>
              </a:pPr>
              <a:r>
                <a:rPr lang="en-US" sz="3000" i="1">
                  <a:latin typeface="Times New Roman"/>
                </a:rPr>
                <a:t>b</a:t>
              </a:r>
              <a:endParaRPr lang="ru-RU" sz="3000" i="1">
                <a:latin typeface="Times New Roman"/>
              </a:endParaRPr>
            </a:p>
          </p:txBody>
        </p:sp>
      </p:grpSp>
      <p:grpSp>
        <p:nvGrpSpPr>
          <p:cNvPr id="27" name="Group 121"/>
          <p:cNvGrpSpPr/>
          <p:nvPr/>
        </p:nvGrpSpPr>
        <p:grpSpPr bwMode="auto">
          <a:xfrm>
            <a:off x="6227763" y="2133600"/>
            <a:ext cx="647700" cy="549275"/>
            <a:chOff x="2880" y="1315"/>
            <a:chExt cx="408" cy="346"/>
          </a:xfrm>
        </p:grpSpPr>
        <p:sp>
          <p:nvSpPr>
            <p:cNvPr id="28" name="Rectangle 122"/>
            <p:cNvSpPr>
              <a:spLocks noChangeArrowheads="1"/>
            </p:cNvSpPr>
            <p:nvPr/>
          </p:nvSpPr>
          <p:spPr bwMode="auto">
            <a:xfrm>
              <a:off x="2925" y="1434"/>
              <a:ext cx="363" cy="1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/>
                </a:defRPr>
              </a:lvl5pPr>
              <a:lvl6pPr marL="2514600" indent="-228600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</a:defRPr>
              </a:lvl6pPr>
              <a:lvl7pPr marL="2971800" indent="-228600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</a:defRPr>
              </a:lvl7pPr>
              <a:lvl8pPr marL="3429000" indent="-228600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</a:defRPr>
              </a:lvl8pPr>
              <a:lvl9pPr marL="3886200" indent="-228600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29" name="Text Box 123"/>
            <p:cNvSpPr>
              <a:spLocks/>
            </p:cNvSpPr>
            <p:nvPr/>
          </p:nvSpPr>
          <p:spPr bwMode="auto">
            <a:xfrm>
              <a:off x="2880" y="1315"/>
              <a:ext cx="317" cy="346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/>
                </a:defRPr>
              </a:lvl5pPr>
              <a:lvl6pPr marL="2514600" indent="-228600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</a:defRPr>
              </a:lvl6pPr>
              <a:lvl7pPr marL="2971800" indent="-228600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</a:defRPr>
              </a:lvl7pPr>
              <a:lvl8pPr marL="3429000" indent="-228600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</a:defRPr>
              </a:lvl8pPr>
              <a:lvl9pPr marL="3886200" indent="-228600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</a:defRPr>
              </a:lvl9pPr>
            </a:lstStyle>
            <a:p>
              <a:pPr>
                <a:spcBef>
                  <a:spcPts val="0"/>
                </a:spcBef>
                <a:defRPr/>
              </a:pPr>
              <a:r>
                <a:rPr lang="en-US" sz="3000" i="1">
                  <a:latin typeface="Times New Roman"/>
                </a:rPr>
                <a:t>b</a:t>
              </a:r>
              <a:endParaRPr lang="ru-RU" sz="3000" i="1">
                <a:latin typeface="Times New Roman"/>
              </a:endParaRPr>
            </a:p>
          </p:txBody>
        </p:sp>
      </p:grpSp>
      <p:sp>
        <p:nvSpPr>
          <p:cNvPr id="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-17145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ru-RU" sz="3400" b="1" i="1">
                <a:latin typeface="+mn-lt"/>
              </a:rPr>
              <a:t>Алгоритм построения ТИ для формулы</a:t>
            </a:r>
            <a:endParaRPr/>
          </a:p>
        </p:txBody>
      </p:sp>
      <p:graphicFrame>
        <p:nvGraphicFramePr>
          <p:cNvPr id="12" name="Объект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7879785"/>
              </p:ext>
            </p:extLst>
          </p:nvPr>
        </p:nvGraphicFramePr>
        <p:xfrm>
          <a:off x="3059113" y="620713"/>
          <a:ext cx="3384550" cy="72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6" name="oleObj" r:id="rId11" imgW="647065" imgH="215265" progId="Equation.3">
                  <p:embed/>
                </p:oleObj>
              </mc:Choice>
              <mc:Fallback>
                <p:oleObj name="oleObj" r:id="rId11" imgW="647065" imgH="215265" progId="Equation.3">
                  <p:embed/>
                  <p:pic>
                    <p:nvPicPr>
                      <p:cNvPr id="31" name=""/>
                      <p:cNvPicPr/>
                      <p:nvPr/>
                    </p:nvPicPr>
                    <p:blipFill>
                      <a:blip r:embed="rId12"/>
                      <a:stretch/>
                    </p:blipFill>
                    <p:spPr bwMode="auto">
                      <a:xfrm>
                        <a:off x="3059113" y="620713"/>
                        <a:ext cx="3384550" cy="727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Text Box 99"/>
          <p:cNvSpPr>
            <a:spLocks/>
          </p:cNvSpPr>
          <p:nvPr/>
        </p:nvSpPr>
        <p:spPr bwMode="auto">
          <a:xfrm>
            <a:off x="2771775" y="1477963"/>
            <a:ext cx="5472113" cy="3667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en-US" b="1" i="1">
                <a:latin typeface="+mn-lt"/>
              </a:rPr>
              <a:t>n                                                m</a:t>
            </a:r>
            <a:endParaRPr lang="ru-RU" b="1" i="1">
              <a:latin typeface="+mn-lt"/>
            </a:endParaRPr>
          </a:p>
        </p:txBody>
      </p:sp>
      <p:sp>
        <p:nvSpPr>
          <p:cNvPr id="33" name="AutoShape 97"/>
          <p:cNvSpPr/>
          <p:nvPr/>
        </p:nvSpPr>
        <p:spPr bwMode="auto">
          <a:xfrm rot="5400000">
            <a:off x="2844007" y="1556544"/>
            <a:ext cx="109537" cy="828675"/>
          </a:xfrm>
          <a:prstGeom prst="leftBrace">
            <a:avLst>
              <a:gd name="adj1" fmla="val 63044"/>
              <a:gd name="adj2" fmla="val 49134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9pPr>
          </a:lstStyle>
          <a:p>
            <a:pPr>
              <a:defRPr/>
            </a:pPr>
            <a:endParaRPr lang="ru-RU">
              <a:latin typeface="+mn-lt"/>
            </a:endParaRPr>
          </a:p>
        </p:txBody>
      </p:sp>
      <p:sp>
        <p:nvSpPr>
          <p:cNvPr id="34" name="AutoShape 98"/>
          <p:cNvSpPr/>
          <p:nvPr/>
        </p:nvSpPr>
        <p:spPr bwMode="auto">
          <a:xfrm rot="5400000">
            <a:off x="6084094" y="1269206"/>
            <a:ext cx="180975" cy="1331913"/>
          </a:xfrm>
          <a:prstGeom prst="leftBrace">
            <a:avLst>
              <a:gd name="adj1" fmla="val 61330"/>
              <a:gd name="adj2" fmla="val 49134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9pPr>
          </a:lstStyle>
          <a:p>
            <a:pPr>
              <a:defRPr/>
            </a:pPr>
            <a:endParaRPr lang="ru-RU"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tangle 112"/>
          <p:cNvSpPr>
            <a:spLocks noChangeArrowheads="1"/>
          </p:cNvSpPr>
          <p:nvPr/>
        </p:nvSpPr>
        <p:spPr bwMode="auto">
          <a:xfrm>
            <a:off x="5292725" y="2133600"/>
            <a:ext cx="1727199" cy="472439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5" name="Rectangle 111"/>
          <p:cNvSpPr>
            <a:spLocks noChangeArrowheads="1"/>
          </p:cNvSpPr>
          <p:nvPr/>
        </p:nvSpPr>
        <p:spPr bwMode="auto">
          <a:xfrm>
            <a:off x="2339975" y="2133600"/>
            <a:ext cx="1152525" cy="472439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9pPr>
          </a:lstStyle>
          <a:p>
            <a:pPr>
              <a:defRPr/>
            </a:pPr>
            <a:endParaRPr lang="ru-RU"/>
          </a:p>
        </p:txBody>
      </p:sp>
      <p:graphicFrame>
        <p:nvGraphicFramePr>
          <p:cNvPr id="6" name="Group 8"/>
          <p:cNvGraphicFramePr>
            <a:graphicFrameLocks noGrp="1"/>
          </p:cNvGraphicFramePr>
          <p:nvPr>
            <p:ph sz="half" idx="2"/>
          </p:nvPr>
        </p:nvGraphicFramePr>
        <p:xfrm>
          <a:off x="252413" y="2133600"/>
          <a:ext cx="8475978" cy="4756379"/>
        </p:xfrm>
        <a:graphic>
          <a:graphicData uri="http://schemas.openxmlformats.org/drawingml/2006/table">
            <a:tbl>
              <a:tblPr/>
              <a:tblGrid>
                <a:gridCol w="479742"/>
                <a:gridCol w="784225"/>
                <a:gridCol w="642936"/>
                <a:gridCol w="1214438"/>
                <a:gridCol w="1712912"/>
                <a:gridCol w="1785938"/>
                <a:gridCol w="1855787"/>
              </a:tblGrid>
              <a:tr h="518125"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2800" b="0" i="1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2800" b="1" i="1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2800" b="1" i="1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2800" b="1" i="1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2800" b="1" i="1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2800" b="1" i="1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2800" b="1" i="1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T="45717" marB="45717"/>
                </a:tc>
              </a:tr>
              <a:tr h="518125"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800" u="none" strike="noStrike" cap="none">
                          <a:ln>
                            <a:noFill/>
                          </a:ln>
                        </a:rPr>
                        <a:t>1</a:t>
                      </a:r>
                      <a:endParaRPr lang="ru-RU" sz="2800" b="1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800" u="none" strike="noStrike" cap="none">
                          <a:ln>
                            <a:noFill/>
                          </a:ln>
                        </a:rPr>
                        <a:t>1</a:t>
                      </a:r>
                      <a:endParaRPr lang="ru-RU" sz="2800" b="1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800" u="none" strike="noStrike" cap="none">
                          <a:ln>
                            <a:noFill/>
                          </a:ln>
                        </a:rPr>
                        <a:t>1</a:t>
                      </a:r>
                      <a:endParaRPr lang="ru-RU" sz="2800" b="1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800" u="none" strike="noStrike" cap="none">
                          <a:ln>
                            <a:noFill/>
                          </a:ln>
                        </a:rPr>
                        <a:t>0</a:t>
                      </a:r>
                      <a:endParaRPr lang="ru-RU" sz="2800" b="1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800" u="none" strike="noStrike" cap="none">
                          <a:ln>
                            <a:noFill/>
                          </a:ln>
                        </a:rPr>
                        <a:t>1</a:t>
                      </a:r>
                      <a:endParaRPr lang="ru-RU" sz="2800" b="1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800" u="none" strike="noStrike" cap="none">
                          <a:ln>
                            <a:noFill/>
                          </a:ln>
                        </a:rPr>
                        <a:t>0</a:t>
                      </a:r>
                      <a:endParaRPr lang="ru-RU" sz="2800" b="1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800" u="none" strike="noStrike" cap="none">
                          <a:ln>
                            <a:noFill/>
                          </a:ln>
                        </a:rPr>
                        <a:t>0</a:t>
                      </a:r>
                      <a:endParaRPr lang="ru-RU" sz="2800" b="1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45717" marB="45717"/>
                </a:tc>
              </a:tr>
              <a:tr h="518125"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800" u="none" strike="noStrike" cap="none">
                          <a:ln>
                            <a:noFill/>
                          </a:ln>
                        </a:rPr>
                        <a:t>1</a:t>
                      </a:r>
                      <a:endParaRPr lang="ru-RU" sz="2800" b="1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800" u="none" strike="noStrike" cap="none">
                          <a:ln>
                            <a:noFill/>
                          </a:ln>
                        </a:rPr>
                        <a:t>1</a:t>
                      </a:r>
                      <a:endParaRPr lang="ru-RU" sz="2800" b="1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800" u="none" strike="noStrike" cap="none">
                          <a:ln>
                            <a:noFill/>
                          </a:ln>
                        </a:rPr>
                        <a:t>0</a:t>
                      </a:r>
                      <a:endParaRPr lang="ru-RU" sz="2800" b="1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800" u="none" strike="noStrike" cap="none">
                          <a:ln>
                            <a:noFill/>
                          </a:ln>
                        </a:rPr>
                        <a:t>1</a:t>
                      </a:r>
                      <a:endParaRPr lang="ru-RU" sz="2800" b="1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800" u="none" strike="noStrike" cap="none">
                          <a:ln>
                            <a:noFill/>
                          </a:ln>
                        </a:rPr>
                        <a:t>1</a:t>
                      </a:r>
                      <a:endParaRPr lang="ru-RU" sz="2800" b="1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800" u="none" strike="noStrike" cap="none">
                          <a:ln>
                            <a:noFill/>
                          </a:ln>
                        </a:rPr>
                        <a:t>0</a:t>
                      </a:r>
                      <a:endParaRPr lang="ru-RU" sz="2800" b="1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800" u="none" strike="noStrike" cap="none">
                          <a:ln>
                            <a:noFill/>
                          </a:ln>
                        </a:rPr>
                        <a:t>0</a:t>
                      </a:r>
                      <a:endParaRPr lang="ru-RU" sz="2800" b="1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45717" marB="45717"/>
                </a:tc>
              </a:tr>
              <a:tr h="518125"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800" u="none" strike="noStrike" cap="none">
                          <a:ln>
                            <a:noFill/>
                          </a:ln>
                        </a:rPr>
                        <a:t>1</a:t>
                      </a:r>
                      <a:endParaRPr lang="ru-RU" sz="2800" b="1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800" u="none" strike="noStrike" cap="none">
                          <a:ln>
                            <a:noFill/>
                          </a:ln>
                        </a:rPr>
                        <a:t>0</a:t>
                      </a:r>
                      <a:endParaRPr lang="ru-RU" sz="2800" b="1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800" u="none" strike="noStrike" cap="none">
                          <a:ln>
                            <a:noFill/>
                          </a:ln>
                        </a:rPr>
                        <a:t>1</a:t>
                      </a:r>
                      <a:endParaRPr lang="ru-RU" sz="2800" b="1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800" u="none" strike="noStrike" cap="none">
                          <a:ln>
                            <a:noFill/>
                          </a:ln>
                        </a:rPr>
                        <a:t>0</a:t>
                      </a:r>
                      <a:endParaRPr lang="ru-RU" sz="2800" b="1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800" u="none" strike="noStrike" cap="none">
                          <a:ln>
                            <a:noFill/>
                          </a:ln>
                        </a:rPr>
                        <a:t>0</a:t>
                      </a:r>
                      <a:endParaRPr lang="ru-RU" sz="2800" b="1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800" u="none" strike="noStrike" cap="none">
                          <a:ln>
                            <a:noFill/>
                          </a:ln>
                        </a:rPr>
                        <a:t>1</a:t>
                      </a:r>
                      <a:endParaRPr lang="ru-RU" sz="2800" b="1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800" u="none" strike="noStrike" cap="none">
                          <a:ln>
                            <a:noFill/>
                          </a:ln>
                        </a:rPr>
                        <a:t>0</a:t>
                      </a:r>
                      <a:endParaRPr lang="ru-RU" sz="2800" b="1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45717" marB="45717"/>
                </a:tc>
              </a:tr>
              <a:tr h="518125"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800" u="none" strike="noStrike" cap="none">
                          <a:ln>
                            <a:noFill/>
                          </a:ln>
                        </a:rPr>
                        <a:t>1</a:t>
                      </a:r>
                      <a:endParaRPr lang="ru-RU" sz="2800" b="1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800" u="none" strike="noStrike" cap="none">
                          <a:ln>
                            <a:noFill/>
                          </a:ln>
                        </a:rPr>
                        <a:t>0</a:t>
                      </a:r>
                      <a:endParaRPr lang="ru-RU" sz="2800" b="1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800" u="none" strike="noStrike" cap="none">
                          <a:ln>
                            <a:noFill/>
                          </a:ln>
                        </a:rPr>
                        <a:t>0</a:t>
                      </a:r>
                      <a:endParaRPr lang="ru-RU" sz="2800" b="1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800" u="none" strike="noStrike" cap="none">
                          <a:ln>
                            <a:noFill/>
                          </a:ln>
                        </a:rPr>
                        <a:t>1</a:t>
                      </a:r>
                      <a:endParaRPr lang="ru-RU" sz="2800" b="1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800" u="none" strike="noStrike" cap="none">
                          <a:ln>
                            <a:noFill/>
                          </a:ln>
                        </a:rPr>
                        <a:t>0</a:t>
                      </a:r>
                      <a:endParaRPr lang="ru-RU" sz="2800" b="1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800" u="none" strike="noStrike" cap="none">
                          <a:ln>
                            <a:noFill/>
                          </a:ln>
                        </a:rPr>
                        <a:t>1</a:t>
                      </a:r>
                      <a:endParaRPr lang="ru-RU" sz="2800" b="1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800" u="none" strike="noStrike" cap="none">
                          <a:ln>
                            <a:noFill/>
                          </a:ln>
                        </a:rPr>
                        <a:t>1</a:t>
                      </a:r>
                      <a:endParaRPr lang="ru-RU" sz="2800" b="1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45717" marB="45717"/>
                </a:tc>
              </a:tr>
              <a:tr h="518125"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800" u="none" strike="noStrike" cap="none">
                          <a:ln>
                            <a:noFill/>
                          </a:ln>
                        </a:rPr>
                        <a:t>0</a:t>
                      </a:r>
                      <a:endParaRPr lang="ru-RU" sz="2800" b="1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800" u="none" strike="noStrike" cap="none">
                          <a:ln>
                            <a:noFill/>
                          </a:ln>
                        </a:rPr>
                        <a:t>1</a:t>
                      </a:r>
                      <a:endParaRPr lang="ru-RU" sz="2800" b="1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800" u="none" strike="noStrike" cap="none">
                          <a:ln>
                            <a:noFill/>
                          </a:ln>
                        </a:rPr>
                        <a:t>1</a:t>
                      </a:r>
                      <a:endParaRPr lang="ru-RU" sz="2800" b="1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800" u="none" strike="noStrike" cap="none">
                          <a:ln>
                            <a:noFill/>
                          </a:ln>
                        </a:rPr>
                        <a:t>0</a:t>
                      </a:r>
                      <a:endParaRPr lang="ru-RU" sz="2800" b="1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800" u="none" strike="noStrike" cap="none">
                          <a:ln>
                            <a:noFill/>
                          </a:ln>
                        </a:rPr>
                        <a:t>1</a:t>
                      </a:r>
                      <a:endParaRPr lang="ru-RU" sz="2800" b="1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800" u="none" strike="noStrike" cap="none">
                          <a:ln>
                            <a:noFill/>
                          </a:ln>
                        </a:rPr>
                        <a:t>0</a:t>
                      </a:r>
                      <a:endParaRPr lang="ru-RU" sz="2800" b="1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800" u="none" strike="noStrike" cap="none">
                          <a:ln>
                            <a:noFill/>
                          </a:ln>
                        </a:rPr>
                        <a:t>0</a:t>
                      </a:r>
                      <a:endParaRPr lang="ru-RU" sz="2800" b="1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45717" marB="45717"/>
                </a:tc>
              </a:tr>
              <a:tr h="518125"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800" u="none" strike="noStrike" cap="none">
                          <a:ln>
                            <a:noFill/>
                          </a:ln>
                        </a:rPr>
                        <a:t>0</a:t>
                      </a:r>
                      <a:endParaRPr lang="ru-RU" sz="2800" b="1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800" u="none" strike="noStrike" cap="none">
                          <a:ln>
                            <a:noFill/>
                          </a:ln>
                        </a:rPr>
                        <a:t>1</a:t>
                      </a:r>
                      <a:endParaRPr lang="ru-RU" sz="2800" b="1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800" u="none" strike="noStrike" cap="none">
                          <a:ln>
                            <a:noFill/>
                          </a:ln>
                        </a:rPr>
                        <a:t>0</a:t>
                      </a:r>
                      <a:endParaRPr lang="ru-RU" sz="2800" b="1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800" u="none" strike="noStrike" cap="none">
                          <a:ln>
                            <a:noFill/>
                          </a:ln>
                        </a:rPr>
                        <a:t>1</a:t>
                      </a:r>
                      <a:endParaRPr lang="ru-RU" sz="2800" b="1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800" u="none" strike="noStrike" cap="none">
                          <a:ln>
                            <a:noFill/>
                          </a:ln>
                        </a:rPr>
                        <a:t>1</a:t>
                      </a:r>
                      <a:endParaRPr lang="ru-RU" sz="2800" b="1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800" u="none" strike="noStrike" cap="none">
                          <a:ln>
                            <a:noFill/>
                          </a:ln>
                        </a:rPr>
                        <a:t>0</a:t>
                      </a:r>
                      <a:endParaRPr lang="ru-RU" sz="2800" b="1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800" u="none" strike="noStrike" cap="none">
                          <a:ln>
                            <a:noFill/>
                          </a:ln>
                        </a:rPr>
                        <a:t>0</a:t>
                      </a:r>
                      <a:endParaRPr lang="ru-RU" sz="2800" b="1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45717" marB="45717"/>
                </a:tc>
              </a:tr>
              <a:tr h="518125"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800" u="none" strike="noStrike" cap="none">
                          <a:ln>
                            <a:noFill/>
                          </a:ln>
                        </a:rPr>
                        <a:t>0</a:t>
                      </a:r>
                      <a:endParaRPr lang="ru-RU" sz="2800" b="1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800" u="none" strike="noStrike" cap="none">
                          <a:ln>
                            <a:noFill/>
                          </a:ln>
                        </a:rPr>
                        <a:t>0</a:t>
                      </a:r>
                      <a:endParaRPr lang="ru-RU" sz="2800" b="1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800" u="none" strike="noStrike" cap="none">
                          <a:ln>
                            <a:noFill/>
                          </a:ln>
                        </a:rPr>
                        <a:t>1</a:t>
                      </a:r>
                      <a:endParaRPr lang="ru-RU" sz="2800" b="1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800" u="none" strike="noStrike" cap="none">
                          <a:ln>
                            <a:noFill/>
                          </a:ln>
                        </a:rPr>
                        <a:t>0</a:t>
                      </a:r>
                      <a:endParaRPr lang="ru-RU" sz="2800" b="1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800" u="none" strike="noStrike" cap="none">
                          <a:ln>
                            <a:noFill/>
                          </a:ln>
                        </a:rPr>
                        <a:t>1</a:t>
                      </a:r>
                      <a:endParaRPr lang="ru-RU" sz="2800" b="1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800" u="none" strike="noStrike" cap="none">
                          <a:ln>
                            <a:noFill/>
                          </a:ln>
                        </a:rPr>
                        <a:t>0</a:t>
                      </a:r>
                      <a:endParaRPr lang="ru-RU" sz="2800" b="1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800" u="none" strike="noStrike" cap="none">
                          <a:ln>
                            <a:noFill/>
                          </a:ln>
                        </a:rPr>
                        <a:t>0</a:t>
                      </a:r>
                      <a:endParaRPr lang="ru-RU" sz="2800" b="1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45717" marB="45717"/>
                </a:tc>
              </a:tr>
              <a:tr h="611147"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800" u="none" strike="noStrike" cap="none">
                          <a:ln>
                            <a:noFill/>
                          </a:ln>
                        </a:rPr>
                        <a:t>0</a:t>
                      </a:r>
                      <a:endParaRPr lang="ru-RU" sz="2800" b="1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800" u="none" strike="noStrike" cap="none">
                          <a:ln>
                            <a:noFill/>
                          </a:ln>
                        </a:rPr>
                        <a:t>0</a:t>
                      </a:r>
                      <a:endParaRPr lang="ru-RU" sz="2800" b="1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800" u="none" strike="noStrike" cap="none">
                          <a:ln>
                            <a:noFill/>
                          </a:ln>
                        </a:rPr>
                        <a:t>0</a:t>
                      </a:r>
                      <a:endParaRPr lang="ru-RU" sz="2800" b="1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800" u="none" strike="noStrike" cap="none">
                          <a:ln>
                            <a:noFill/>
                          </a:ln>
                        </a:rPr>
                        <a:t>1</a:t>
                      </a:r>
                      <a:endParaRPr lang="ru-RU" sz="2800" b="1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800" u="none" strike="noStrike" cap="none">
                          <a:ln>
                            <a:noFill/>
                          </a:ln>
                        </a:rPr>
                        <a:t>1</a:t>
                      </a:r>
                      <a:endParaRPr lang="ru-RU" sz="2800" b="1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800" u="none" strike="noStrike" cap="none">
                          <a:ln>
                            <a:noFill/>
                          </a:ln>
                        </a:rPr>
                        <a:t>0</a:t>
                      </a:r>
                      <a:endParaRPr lang="ru-RU" sz="2800" b="1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800" u="none" strike="noStrike" cap="none">
                          <a:ln>
                            <a:noFill/>
                          </a:ln>
                        </a:rPr>
                        <a:t>0</a:t>
                      </a:r>
                      <a:endParaRPr lang="ru-RU" sz="2800" b="1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45717" marB="45717"/>
                </a:tc>
              </a:tr>
            </a:tbl>
          </a:graphicData>
        </a:graphic>
      </p:graphicFrame>
      <p:sp>
        <p:nvSpPr>
          <p:cNvPr id="7" name="Rectangle 90"/>
          <p:cNvSpPr>
            <a:spLocks noChangeArrowheads="1"/>
          </p:cNvSpPr>
          <p:nvPr/>
        </p:nvSpPr>
        <p:spPr bwMode="auto">
          <a:xfrm>
            <a:off x="0" y="3319463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9pPr>
          </a:lstStyle>
          <a:p>
            <a:pPr>
              <a:defRPr/>
            </a:pPr>
            <a:endParaRPr lang="ru-RU"/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7879785"/>
              </p:ext>
            </p:extLst>
          </p:nvPr>
        </p:nvGraphicFramePr>
        <p:xfrm>
          <a:off x="2773363" y="2133600"/>
          <a:ext cx="719137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6" name="oleObj" r:id="rId3" imgW="113665" imgH="215265" progId="Equation.3">
                  <p:embed/>
                </p:oleObj>
              </mc:Choice>
              <mc:Fallback>
                <p:oleObj name="oleObj" r:id="rId3" imgW="113665" imgH="215265" progId="Equation.3">
                  <p:embed/>
                  <p:pic>
                    <p:nvPicPr>
                      <p:cNvPr id="8" name=""/>
                      <p:cNvPicPr/>
                      <p:nvPr/>
                    </p:nvPicPr>
                    <p:blipFill>
                      <a:blip r:embed="rId4"/>
                      <a:stretch/>
                    </p:blipFill>
                    <p:spPr bwMode="auto">
                      <a:xfrm>
                        <a:off x="2773363" y="2133600"/>
                        <a:ext cx="719137" cy="5032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92"/>
          <p:cNvSpPr>
            <a:spLocks/>
          </p:cNvSpPr>
          <p:nvPr/>
        </p:nvSpPr>
        <p:spPr bwMode="auto">
          <a:xfrm>
            <a:off x="250825" y="2133600"/>
            <a:ext cx="2736850" cy="5191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en-US" sz="2800" b="1" i="1">
                <a:solidFill>
                  <a:schemeClr val="bg1"/>
                </a:solidFill>
                <a:latin typeface="Times New Roman"/>
              </a:rPr>
              <a:t>a       b       c</a:t>
            </a:r>
            <a:endParaRPr lang="ru-RU" sz="2800" b="1" i="1">
              <a:solidFill>
                <a:schemeClr val="bg1"/>
              </a:solidFill>
              <a:latin typeface="Times New Roman"/>
            </a:endParaRPr>
          </a:p>
        </p:txBody>
      </p:sp>
      <p:sp>
        <p:nvSpPr>
          <p:cNvPr id="10" name="Rectangle 93"/>
          <p:cNvSpPr>
            <a:spLocks noChangeArrowheads="1"/>
          </p:cNvSpPr>
          <p:nvPr/>
        </p:nvSpPr>
        <p:spPr bwMode="auto">
          <a:xfrm>
            <a:off x="0" y="3357563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9pPr>
          </a:lstStyle>
          <a:p>
            <a:pPr>
              <a:defRPr/>
            </a:pPr>
            <a:endParaRPr lang="ru-RU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7879785"/>
              </p:ext>
            </p:extLst>
          </p:nvPr>
        </p:nvGraphicFramePr>
        <p:xfrm>
          <a:off x="3851275" y="2276475"/>
          <a:ext cx="1150938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7" name="oleObj" r:id="rId5" imgW="419100" imgH="139700" progId="Equation.3">
                  <p:embed/>
                </p:oleObj>
              </mc:Choice>
              <mc:Fallback>
                <p:oleObj name="oleObj" r:id="rId5" imgW="419100" imgH="139700" progId="Equation.3">
                  <p:embed/>
                  <p:pic>
                    <p:nvPicPr>
                      <p:cNvPr id="11" name=""/>
                      <p:cNvPicPr/>
                      <p:nvPr/>
                    </p:nvPicPr>
                    <p:blipFill>
                      <a:blip r:embed="rId6"/>
                      <a:stretch/>
                    </p:blipFill>
                    <p:spPr bwMode="auto">
                      <a:xfrm>
                        <a:off x="3851275" y="2276475"/>
                        <a:ext cx="1150938" cy="3921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95"/>
          <p:cNvSpPr>
            <a:spLocks noChangeArrowheads="1"/>
          </p:cNvSpPr>
          <p:nvPr/>
        </p:nvSpPr>
        <p:spPr bwMode="auto">
          <a:xfrm>
            <a:off x="0" y="3319463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9pPr>
          </a:lstStyle>
          <a:p>
            <a:pPr>
              <a:defRPr/>
            </a:pPr>
            <a:endParaRPr lang="ru-RU"/>
          </a:p>
        </p:txBody>
      </p:sp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7879785"/>
              </p:ext>
            </p:extLst>
          </p:nvPr>
        </p:nvGraphicFramePr>
        <p:xfrm>
          <a:off x="5435600" y="2133600"/>
          <a:ext cx="1368425" cy="50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8" name="oleObj" r:id="rId7" imgW="418465" imgH="215265" progId="Equation.3">
                  <p:embed/>
                </p:oleObj>
              </mc:Choice>
              <mc:Fallback>
                <p:oleObj name="oleObj" r:id="rId7" imgW="418465" imgH="215265" progId="Equation.3">
                  <p:embed/>
                  <p:pic>
                    <p:nvPicPr>
                      <p:cNvPr id="13" name=""/>
                      <p:cNvPicPr/>
                      <p:nvPr/>
                    </p:nvPicPr>
                    <p:blipFill>
                      <a:blip r:embed="rId8"/>
                      <a:stretch/>
                    </p:blipFill>
                    <p:spPr bwMode="auto">
                      <a:xfrm>
                        <a:off x="5435600" y="2133600"/>
                        <a:ext cx="1368425" cy="5000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97"/>
          <p:cNvSpPr>
            <a:spLocks noChangeArrowheads="1"/>
          </p:cNvSpPr>
          <p:nvPr/>
        </p:nvSpPr>
        <p:spPr bwMode="auto">
          <a:xfrm>
            <a:off x="0" y="3357563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9pPr>
          </a:lstStyle>
          <a:p>
            <a:pPr>
              <a:defRPr/>
            </a:pPr>
            <a:endParaRPr lang="ru-RU"/>
          </a:p>
        </p:txBody>
      </p:sp>
      <p:graphicFrame>
        <p:nvGraphicFramePr>
          <p:cNvPr id="11" name="Объект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7879785"/>
              </p:ext>
            </p:extLst>
          </p:nvPr>
        </p:nvGraphicFramePr>
        <p:xfrm>
          <a:off x="7451725" y="2276475"/>
          <a:ext cx="936625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9" name="oleObj" r:id="rId9" imgW="393065" imgH="139065" progId="Equation.3">
                  <p:embed/>
                </p:oleObj>
              </mc:Choice>
              <mc:Fallback>
                <p:oleObj name="oleObj" r:id="rId9" imgW="393065" imgH="139065" progId="Equation.3">
                  <p:embed/>
                  <p:pic>
                    <p:nvPicPr>
                      <p:cNvPr id="15" name=""/>
                      <p:cNvPicPr/>
                      <p:nvPr/>
                    </p:nvPicPr>
                    <p:blipFill>
                      <a:blip r:embed="rId10"/>
                      <a:stretch/>
                    </p:blipFill>
                    <p:spPr bwMode="auto">
                      <a:xfrm>
                        <a:off x="7451725" y="2276475"/>
                        <a:ext cx="936625" cy="342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6" name="Group 113"/>
          <p:cNvGrpSpPr/>
          <p:nvPr/>
        </p:nvGrpSpPr>
        <p:grpSpPr bwMode="auto">
          <a:xfrm>
            <a:off x="6840538" y="2636838"/>
            <a:ext cx="1873250" cy="4221162"/>
            <a:chOff x="1474" y="1661"/>
            <a:chExt cx="771" cy="2631"/>
          </a:xfrm>
        </p:grpSpPr>
        <p:sp>
          <p:nvSpPr>
            <p:cNvPr id="17" name="Rectangle 114"/>
            <p:cNvSpPr>
              <a:spLocks noChangeArrowheads="1"/>
            </p:cNvSpPr>
            <p:nvPr/>
          </p:nvSpPr>
          <p:spPr bwMode="auto">
            <a:xfrm>
              <a:off x="1474" y="1661"/>
              <a:ext cx="771" cy="363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/>
                </a:defRPr>
              </a:lvl5pPr>
              <a:lvl6pPr marL="2514600" indent="-228600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</a:defRPr>
              </a:lvl6pPr>
              <a:lvl7pPr marL="2971800" indent="-228600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</a:defRPr>
              </a:lvl7pPr>
              <a:lvl8pPr marL="3429000" indent="-228600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</a:defRPr>
              </a:lvl8pPr>
              <a:lvl9pPr marL="3886200" indent="-228600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18" name="Rectangle 115"/>
            <p:cNvSpPr>
              <a:spLocks noChangeArrowheads="1"/>
            </p:cNvSpPr>
            <p:nvPr/>
          </p:nvSpPr>
          <p:spPr bwMode="auto">
            <a:xfrm>
              <a:off x="1474" y="1979"/>
              <a:ext cx="771" cy="362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/>
                </a:defRPr>
              </a:lvl5pPr>
              <a:lvl6pPr marL="2514600" indent="-228600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</a:defRPr>
              </a:lvl6pPr>
              <a:lvl7pPr marL="2971800" indent="-228600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</a:defRPr>
              </a:lvl7pPr>
              <a:lvl8pPr marL="3429000" indent="-228600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</a:defRPr>
              </a:lvl8pPr>
              <a:lvl9pPr marL="3886200" indent="-228600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19" name="Rectangle 116"/>
            <p:cNvSpPr>
              <a:spLocks noChangeArrowheads="1"/>
            </p:cNvSpPr>
            <p:nvPr/>
          </p:nvSpPr>
          <p:spPr bwMode="auto">
            <a:xfrm>
              <a:off x="1474" y="2297"/>
              <a:ext cx="771" cy="362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/>
                </a:defRPr>
              </a:lvl5pPr>
              <a:lvl6pPr marL="2514600" indent="-228600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</a:defRPr>
              </a:lvl6pPr>
              <a:lvl7pPr marL="2971800" indent="-228600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</a:defRPr>
              </a:lvl7pPr>
              <a:lvl8pPr marL="3429000" indent="-228600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</a:defRPr>
              </a:lvl8pPr>
              <a:lvl9pPr marL="3886200" indent="-228600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20" name="Rectangle 117"/>
            <p:cNvSpPr>
              <a:spLocks noChangeArrowheads="1"/>
            </p:cNvSpPr>
            <p:nvPr/>
          </p:nvSpPr>
          <p:spPr bwMode="auto">
            <a:xfrm>
              <a:off x="1474" y="2659"/>
              <a:ext cx="771" cy="363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/>
                </a:defRPr>
              </a:lvl5pPr>
              <a:lvl6pPr marL="2514600" indent="-228600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</a:defRPr>
              </a:lvl6pPr>
              <a:lvl7pPr marL="2971800" indent="-228600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</a:defRPr>
              </a:lvl7pPr>
              <a:lvl8pPr marL="3429000" indent="-228600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</a:defRPr>
              </a:lvl8pPr>
              <a:lvl9pPr marL="3886200" indent="-228600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21" name="Rectangle 118"/>
            <p:cNvSpPr>
              <a:spLocks noChangeArrowheads="1"/>
            </p:cNvSpPr>
            <p:nvPr/>
          </p:nvSpPr>
          <p:spPr bwMode="auto">
            <a:xfrm>
              <a:off x="1474" y="2977"/>
              <a:ext cx="771" cy="362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/>
                </a:defRPr>
              </a:lvl5pPr>
              <a:lvl6pPr marL="2514600" indent="-228600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</a:defRPr>
              </a:lvl6pPr>
              <a:lvl7pPr marL="2971800" indent="-228600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</a:defRPr>
              </a:lvl7pPr>
              <a:lvl8pPr marL="3429000" indent="-228600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</a:defRPr>
              </a:lvl8pPr>
              <a:lvl9pPr marL="3886200" indent="-228600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22" name="Rectangle 119"/>
            <p:cNvSpPr>
              <a:spLocks noChangeArrowheads="1"/>
            </p:cNvSpPr>
            <p:nvPr/>
          </p:nvSpPr>
          <p:spPr bwMode="auto">
            <a:xfrm>
              <a:off x="1474" y="3295"/>
              <a:ext cx="771" cy="362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/>
                </a:defRPr>
              </a:lvl5pPr>
              <a:lvl6pPr marL="2514600" indent="-228600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</a:defRPr>
              </a:lvl6pPr>
              <a:lvl7pPr marL="2971800" indent="-228600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</a:defRPr>
              </a:lvl7pPr>
              <a:lvl8pPr marL="3429000" indent="-228600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</a:defRPr>
              </a:lvl8pPr>
              <a:lvl9pPr marL="3886200" indent="-228600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23" name="Rectangle 120"/>
            <p:cNvSpPr>
              <a:spLocks noChangeArrowheads="1"/>
            </p:cNvSpPr>
            <p:nvPr/>
          </p:nvSpPr>
          <p:spPr bwMode="auto">
            <a:xfrm>
              <a:off x="1474" y="3612"/>
              <a:ext cx="771" cy="363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/>
                </a:defRPr>
              </a:lvl5pPr>
              <a:lvl6pPr marL="2514600" indent="-228600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</a:defRPr>
              </a:lvl6pPr>
              <a:lvl7pPr marL="2971800" indent="-228600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</a:defRPr>
              </a:lvl7pPr>
              <a:lvl8pPr marL="3429000" indent="-228600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</a:defRPr>
              </a:lvl8pPr>
              <a:lvl9pPr marL="3886200" indent="-228600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24" name="Rectangle 121"/>
            <p:cNvSpPr>
              <a:spLocks noChangeArrowheads="1"/>
            </p:cNvSpPr>
            <p:nvPr/>
          </p:nvSpPr>
          <p:spPr bwMode="auto">
            <a:xfrm>
              <a:off x="1474" y="3930"/>
              <a:ext cx="771" cy="362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/>
                </a:defRPr>
              </a:lvl5pPr>
              <a:lvl6pPr marL="2514600" indent="-228600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</a:defRPr>
              </a:lvl6pPr>
              <a:lvl7pPr marL="2971800" indent="-228600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</a:defRPr>
              </a:lvl7pPr>
              <a:lvl8pPr marL="3429000" indent="-228600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</a:defRPr>
              </a:lvl8pPr>
              <a:lvl9pPr marL="3886200" indent="-228600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</p:grpSp>
      <p:grpSp>
        <p:nvGrpSpPr>
          <p:cNvPr id="25" name="Group 122"/>
          <p:cNvGrpSpPr/>
          <p:nvPr/>
        </p:nvGrpSpPr>
        <p:grpSpPr bwMode="auto">
          <a:xfrm>
            <a:off x="4572000" y="2159000"/>
            <a:ext cx="647700" cy="549275"/>
            <a:chOff x="2880" y="1315"/>
            <a:chExt cx="408" cy="346"/>
          </a:xfrm>
        </p:grpSpPr>
        <p:sp>
          <p:nvSpPr>
            <p:cNvPr id="26" name="Rectangle 123"/>
            <p:cNvSpPr>
              <a:spLocks noChangeArrowheads="1"/>
            </p:cNvSpPr>
            <p:nvPr/>
          </p:nvSpPr>
          <p:spPr bwMode="auto">
            <a:xfrm>
              <a:off x="2925" y="1434"/>
              <a:ext cx="363" cy="1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/>
                </a:defRPr>
              </a:lvl5pPr>
              <a:lvl6pPr marL="2514600" indent="-228600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</a:defRPr>
              </a:lvl6pPr>
              <a:lvl7pPr marL="2971800" indent="-228600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</a:defRPr>
              </a:lvl7pPr>
              <a:lvl8pPr marL="3429000" indent="-228600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</a:defRPr>
              </a:lvl8pPr>
              <a:lvl9pPr marL="3886200" indent="-228600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27" name="Text Box 124"/>
            <p:cNvSpPr>
              <a:spLocks/>
            </p:cNvSpPr>
            <p:nvPr/>
          </p:nvSpPr>
          <p:spPr bwMode="auto">
            <a:xfrm>
              <a:off x="2880" y="1315"/>
              <a:ext cx="317" cy="346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/>
                </a:defRPr>
              </a:lvl5pPr>
              <a:lvl6pPr marL="2514600" indent="-228600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</a:defRPr>
              </a:lvl6pPr>
              <a:lvl7pPr marL="2971800" indent="-228600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</a:defRPr>
              </a:lvl7pPr>
              <a:lvl8pPr marL="3429000" indent="-228600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</a:defRPr>
              </a:lvl8pPr>
              <a:lvl9pPr marL="3886200" indent="-228600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</a:defRPr>
              </a:lvl9pPr>
            </a:lstStyle>
            <a:p>
              <a:pPr>
                <a:spcBef>
                  <a:spcPts val="0"/>
                </a:spcBef>
                <a:defRPr/>
              </a:pPr>
              <a:r>
                <a:rPr lang="en-US" sz="3000" i="1">
                  <a:latin typeface="Times New Roman"/>
                </a:rPr>
                <a:t>b</a:t>
              </a:r>
              <a:endParaRPr lang="ru-RU" sz="3000" i="1">
                <a:latin typeface="Times New Roman"/>
              </a:endParaRPr>
            </a:p>
          </p:txBody>
        </p:sp>
      </p:grpSp>
      <p:grpSp>
        <p:nvGrpSpPr>
          <p:cNvPr id="28" name="Group 125"/>
          <p:cNvGrpSpPr/>
          <p:nvPr/>
        </p:nvGrpSpPr>
        <p:grpSpPr bwMode="auto">
          <a:xfrm>
            <a:off x="6227763" y="2133600"/>
            <a:ext cx="647700" cy="549275"/>
            <a:chOff x="2880" y="1315"/>
            <a:chExt cx="408" cy="346"/>
          </a:xfrm>
        </p:grpSpPr>
        <p:sp>
          <p:nvSpPr>
            <p:cNvPr id="29" name="Rectangle 126"/>
            <p:cNvSpPr>
              <a:spLocks noChangeArrowheads="1"/>
            </p:cNvSpPr>
            <p:nvPr/>
          </p:nvSpPr>
          <p:spPr bwMode="auto">
            <a:xfrm>
              <a:off x="2925" y="1434"/>
              <a:ext cx="363" cy="1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/>
                </a:defRPr>
              </a:lvl5pPr>
              <a:lvl6pPr marL="2514600" indent="-228600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</a:defRPr>
              </a:lvl6pPr>
              <a:lvl7pPr marL="2971800" indent="-228600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</a:defRPr>
              </a:lvl7pPr>
              <a:lvl8pPr marL="3429000" indent="-228600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</a:defRPr>
              </a:lvl8pPr>
              <a:lvl9pPr marL="3886200" indent="-228600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30" name="Text Box 127"/>
            <p:cNvSpPr>
              <a:spLocks/>
            </p:cNvSpPr>
            <p:nvPr/>
          </p:nvSpPr>
          <p:spPr bwMode="auto">
            <a:xfrm>
              <a:off x="2880" y="1315"/>
              <a:ext cx="317" cy="346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/>
                </a:defRPr>
              </a:lvl5pPr>
              <a:lvl6pPr marL="2514600" indent="-228600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</a:defRPr>
              </a:lvl6pPr>
              <a:lvl7pPr marL="2971800" indent="-228600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</a:defRPr>
              </a:lvl7pPr>
              <a:lvl8pPr marL="3429000" indent="-228600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</a:defRPr>
              </a:lvl8pPr>
              <a:lvl9pPr marL="3886200" indent="-228600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</a:defRPr>
              </a:lvl9pPr>
            </a:lstStyle>
            <a:p>
              <a:pPr>
                <a:spcBef>
                  <a:spcPts val="0"/>
                </a:spcBef>
                <a:defRPr/>
              </a:pPr>
              <a:r>
                <a:rPr lang="en-US" sz="3000" i="1">
                  <a:latin typeface="Times New Roman"/>
                </a:rPr>
                <a:t>b</a:t>
              </a:r>
              <a:endParaRPr lang="ru-RU" sz="3000" i="1">
                <a:latin typeface="Times New Roman"/>
              </a:endParaRPr>
            </a:p>
          </p:txBody>
        </p:sp>
      </p:grpSp>
      <p:pic>
        <p:nvPicPr>
          <p:cNvPr id="31" name="Picture 129"/>
          <p:cNvPicPr>
            <a:picLocks noChangeAspect="1" noChangeArrowheads="1"/>
          </p:cNvPicPr>
          <p:nvPr/>
        </p:nvPicPr>
        <p:blipFill>
          <a:blip r:embed="rId11"/>
          <a:srcRect l="55984" t="35165" r="31477" b="41888"/>
          <a:stretch/>
        </p:blipFill>
        <p:spPr bwMode="auto">
          <a:xfrm>
            <a:off x="7235825" y="188913"/>
            <a:ext cx="1784350" cy="187325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3" name="Объект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7879785"/>
              </p:ext>
            </p:extLst>
          </p:nvPr>
        </p:nvGraphicFramePr>
        <p:xfrm>
          <a:off x="3059113" y="620713"/>
          <a:ext cx="3384550" cy="72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0" name="oleObj" r:id="rId12" imgW="647065" imgH="215265" progId="Equation.3">
                  <p:embed/>
                </p:oleObj>
              </mc:Choice>
              <mc:Fallback>
                <p:oleObj name="oleObj" r:id="rId12" imgW="647065" imgH="215265" progId="Equation.3">
                  <p:embed/>
                  <p:pic>
                    <p:nvPicPr>
                      <p:cNvPr id="32" name=""/>
                      <p:cNvPicPr/>
                      <p:nvPr/>
                    </p:nvPicPr>
                    <p:blipFill>
                      <a:blip r:embed="rId13"/>
                      <a:stretch/>
                    </p:blipFill>
                    <p:spPr bwMode="auto">
                      <a:xfrm>
                        <a:off x="3059113" y="620713"/>
                        <a:ext cx="3384550" cy="727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Text Box 99"/>
          <p:cNvSpPr>
            <a:spLocks/>
          </p:cNvSpPr>
          <p:nvPr/>
        </p:nvSpPr>
        <p:spPr bwMode="auto">
          <a:xfrm>
            <a:off x="2771775" y="1477963"/>
            <a:ext cx="5472113" cy="3667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en-US" b="1" i="1">
                <a:latin typeface="+mn-lt"/>
              </a:rPr>
              <a:t>n                                                m</a:t>
            </a:r>
            <a:endParaRPr lang="ru-RU" b="1" i="1">
              <a:latin typeface="+mn-lt"/>
            </a:endParaRPr>
          </a:p>
        </p:txBody>
      </p:sp>
      <p:sp>
        <p:nvSpPr>
          <p:cNvPr id="34" name="AutoShape 97"/>
          <p:cNvSpPr/>
          <p:nvPr/>
        </p:nvSpPr>
        <p:spPr bwMode="auto">
          <a:xfrm rot="5400000">
            <a:off x="2844007" y="1556544"/>
            <a:ext cx="109537" cy="828675"/>
          </a:xfrm>
          <a:prstGeom prst="leftBrace">
            <a:avLst>
              <a:gd name="adj1" fmla="val 63044"/>
              <a:gd name="adj2" fmla="val 49134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9pPr>
          </a:lstStyle>
          <a:p>
            <a:pPr>
              <a:defRPr/>
            </a:pPr>
            <a:endParaRPr lang="ru-RU">
              <a:latin typeface="+mn-lt"/>
            </a:endParaRPr>
          </a:p>
        </p:txBody>
      </p:sp>
      <p:sp>
        <p:nvSpPr>
          <p:cNvPr id="35" name="AutoShape 98"/>
          <p:cNvSpPr/>
          <p:nvPr/>
        </p:nvSpPr>
        <p:spPr bwMode="auto">
          <a:xfrm rot="5400000">
            <a:off x="6084094" y="1269206"/>
            <a:ext cx="180975" cy="1331913"/>
          </a:xfrm>
          <a:prstGeom prst="leftBrace">
            <a:avLst>
              <a:gd name="adj1" fmla="val 61330"/>
              <a:gd name="adj2" fmla="val 49134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9pPr>
          </a:lstStyle>
          <a:p>
            <a:pPr>
              <a:defRPr/>
            </a:pPr>
            <a:endParaRPr lang="ru-RU"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 Box 7"/>
          <p:cNvSpPr>
            <a:spLocks/>
          </p:cNvSpPr>
          <p:nvPr/>
        </p:nvSpPr>
        <p:spPr bwMode="auto">
          <a:xfrm>
            <a:off x="323850" y="1557337"/>
            <a:ext cx="8569325" cy="3667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9pPr>
          </a:lstStyle>
          <a:p>
            <a:pPr>
              <a:spcBef>
                <a:spcPts val="0"/>
              </a:spcBef>
              <a:defRPr/>
            </a:pPr>
            <a:endParaRPr lang="ru-RU"/>
          </a:p>
        </p:txBody>
      </p:sp>
      <p:graphicFrame>
        <p:nvGraphicFramePr>
          <p:cNvPr id="5" name="Group 9"/>
          <p:cNvGraphicFramePr>
            <a:graphicFrameLocks noGrp="1"/>
          </p:cNvGraphicFramePr>
          <p:nvPr>
            <p:ph sz="half" idx="2"/>
          </p:nvPr>
        </p:nvGraphicFramePr>
        <p:xfrm>
          <a:off x="252413" y="2133600"/>
          <a:ext cx="8475978" cy="4756379"/>
        </p:xfrm>
        <a:graphic>
          <a:graphicData uri="http://schemas.openxmlformats.org/drawingml/2006/table">
            <a:tbl>
              <a:tblPr/>
              <a:tblGrid>
                <a:gridCol w="479742"/>
                <a:gridCol w="784225"/>
                <a:gridCol w="642936"/>
                <a:gridCol w="1214438"/>
                <a:gridCol w="1712912"/>
                <a:gridCol w="1785938"/>
                <a:gridCol w="1855787"/>
              </a:tblGrid>
              <a:tr h="518125"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2800" b="0" i="1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2800" b="1" i="1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2800" b="1" i="1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2800" b="1" i="1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2800" b="1" i="1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2800" b="1" i="1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2800" b="1" i="1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T="45717" marB="45717"/>
                </a:tc>
              </a:tr>
              <a:tr h="518125"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800" u="none" strike="noStrike" cap="none">
                          <a:ln>
                            <a:noFill/>
                          </a:ln>
                        </a:rPr>
                        <a:t>1</a:t>
                      </a:r>
                      <a:endParaRPr lang="ru-RU" sz="2800" b="1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800" u="none" strike="noStrike" cap="none">
                          <a:ln>
                            <a:noFill/>
                          </a:ln>
                        </a:rPr>
                        <a:t>1</a:t>
                      </a:r>
                      <a:endParaRPr lang="ru-RU" sz="2800" b="1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800" u="none" strike="noStrike" cap="none">
                          <a:ln>
                            <a:noFill/>
                          </a:ln>
                        </a:rPr>
                        <a:t>1</a:t>
                      </a:r>
                      <a:endParaRPr lang="ru-RU" sz="2800" b="1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800" u="none" strike="noStrike" cap="none">
                          <a:ln>
                            <a:noFill/>
                          </a:ln>
                        </a:rPr>
                        <a:t>0</a:t>
                      </a:r>
                      <a:endParaRPr lang="ru-RU" sz="2800" b="1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800" u="none" strike="noStrike" cap="none">
                          <a:ln>
                            <a:noFill/>
                          </a:ln>
                        </a:rPr>
                        <a:t>1</a:t>
                      </a:r>
                      <a:endParaRPr lang="ru-RU" sz="2800" b="1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800" u="none" strike="noStrike" cap="none">
                          <a:ln>
                            <a:noFill/>
                          </a:ln>
                        </a:rPr>
                        <a:t>0</a:t>
                      </a:r>
                      <a:endParaRPr lang="ru-RU" sz="2800" b="1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800" u="none" strike="noStrike" cap="none">
                          <a:ln>
                            <a:noFill/>
                          </a:ln>
                        </a:rPr>
                        <a:t>0</a:t>
                      </a:r>
                      <a:endParaRPr lang="ru-RU" sz="2800" b="1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45717" marB="45717"/>
                </a:tc>
              </a:tr>
              <a:tr h="518125"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800" u="none" strike="noStrike" cap="none">
                          <a:ln>
                            <a:noFill/>
                          </a:ln>
                        </a:rPr>
                        <a:t>1</a:t>
                      </a:r>
                      <a:endParaRPr lang="ru-RU" sz="2800" b="1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800" u="none" strike="noStrike" cap="none">
                          <a:ln>
                            <a:noFill/>
                          </a:ln>
                        </a:rPr>
                        <a:t>1</a:t>
                      </a:r>
                      <a:endParaRPr lang="ru-RU" sz="2800" b="1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800" u="none" strike="noStrike" cap="none">
                          <a:ln>
                            <a:noFill/>
                          </a:ln>
                        </a:rPr>
                        <a:t>0</a:t>
                      </a:r>
                      <a:endParaRPr lang="ru-RU" sz="2800" b="1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800" u="none" strike="noStrike" cap="none">
                          <a:ln>
                            <a:noFill/>
                          </a:ln>
                        </a:rPr>
                        <a:t>1</a:t>
                      </a:r>
                      <a:endParaRPr lang="ru-RU" sz="2800" b="1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800" u="none" strike="noStrike" cap="none">
                          <a:ln>
                            <a:noFill/>
                          </a:ln>
                        </a:rPr>
                        <a:t>1</a:t>
                      </a:r>
                      <a:endParaRPr lang="ru-RU" sz="2800" b="1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800" u="none" strike="noStrike" cap="none">
                          <a:ln>
                            <a:noFill/>
                          </a:ln>
                        </a:rPr>
                        <a:t>1</a:t>
                      </a:r>
                      <a:endParaRPr lang="ru-RU" sz="2800" b="1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800" u="none" strike="noStrike" cap="none">
                          <a:ln>
                            <a:noFill/>
                          </a:ln>
                        </a:rPr>
                        <a:t>0</a:t>
                      </a:r>
                      <a:endParaRPr lang="ru-RU" sz="2800" b="1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45717" marB="45717"/>
                </a:tc>
              </a:tr>
              <a:tr h="518125"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800" u="none" strike="noStrike" cap="none">
                          <a:ln>
                            <a:noFill/>
                          </a:ln>
                        </a:rPr>
                        <a:t>1</a:t>
                      </a:r>
                      <a:endParaRPr lang="ru-RU" sz="2800" b="1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800" u="none" strike="noStrike" cap="none">
                          <a:ln>
                            <a:noFill/>
                          </a:ln>
                        </a:rPr>
                        <a:t>0</a:t>
                      </a:r>
                      <a:endParaRPr lang="ru-RU" sz="2800" b="1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800" u="none" strike="noStrike" cap="none">
                          <a:ln>
                            <a:noFill/>
                          </a:ln>
                        </a:rPr>
                        <a:t>1</a:t>
                      </a:r>
                      <a:endParaRPr lang="ru-RU" sz="2800" b="1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800" u="none" strike="noStrike" cap="none">
                          <a:ln>
                            <a:noFill/>
                          </a:ln>
                        </a:rPr>
                        <a:t>0</a:t>
                      </a:r>
                      <a:endParaRPr lang="ru-RU" sz="2800" b="1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800" u="none" strike="noStrike" cap="none">
                          <a:ln>
                            <a:noFill/>
                          </a:ln>
                        </a:rPr>
                        <a:t>0</a:t>
                      </a:r>
                      <a:endParaRPr lang="ru-RU" sz="2800" b="1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800" u="none" strike="noStrike" cap="none">
                          <a:ln>
                            <a:noFill/>
                          </a:ln>
                        </a:rPr>
                        <a:t>0</a:t>
                      </a:r>
                      <a:endParaRPr lang="ru-RU" sz="2800" b="1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800" u="none" strike="noStrike" cap="none">
                          <a:ln>
                            <a:noFill/>
                          </a:ln>
                        </a:rPr>
                        <a:t>0</a:t>
                      </a:r>
                      <a:endParaRPr lang="ru-RU" sz="2800" b="1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45717" marB="45717"/>
                </a:tc>
              </a:tr>
              <a:tr h="518125"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800" u="none" strike="noStrike" cap="none">
                          <a:ln>
                            <a:noFill/>
                          </a:ln>
                        </a:rPr>
                        <a:t>1</a:t>
                      </a:r>
                      <a:endParaRPr lang="ru-RU" sz="2800" b="1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800" u="none" strike="noStrike" cap="none">
                          <a:ln>
                            <a:noFill/>
                          </a:ln>
                        </a:rPr>
                        <a:t>0</a:t>
                      </a:r>
                      <a:endParaRPr lang="ru-RU" sz="2800" b="1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800" u="none" strike="noStrike" cap="none">
                          <a:ln>
                            <a:noFill/>
                          </a:ln>
                        </a:rPr>
                        <a:t>0</a:t>
                      </a:r>
                      <a:endParaRPr lang="ru-RU" sz="2800" b="1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800" u="none" strike="noStrike" cap="none">
                          <a:ln>
                            <a:noFill/>
                          </a:ln>
                        </a:rPr>
                        <a:t>1</a:t>
                      </a:r>
                      <a:endParaRPr lang="ru-RU" sz="2800" b="1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800" u="none" strike="noStrike" cap="none">
                          <a:ln>
                            <a:noFill/>
                          </a:ln>
                        </a:rPr>
                        <a:t>0</a:t>
                      </a:r>
                      <a:endParaRPr lang="ru-RU" sz="2800" b="1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800" u="none" strike="noStrike" cap="none">
                          <a:ln>
                            <a:noFill/>
                          </a:ln>
                        </a:rPr>
                        <a:t>1</a:t>
                      </a:r>
                      <a:endParaRPr lang="ru-RU" sz="2800" b="1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800" u="none" strike="noStrike" cap="none">
                          <a:ln>
                            <a:noFill/>
                          </a:ln>
                        </a:rPr>
                        <a:t>1</a:t>
                      </a:r>
                      <a:endParaRPr lang="ru-RU" sz="2800" b="1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45717" marB="45717"/>
                </a:tc>
              </a:tr>
              <a:tr h="518125"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800" u="none" strike="noStrike" cap="none">
                          <a:ln>
                            <a:noFill/>
                          </a:ln>
                        </a:rPr>
                        <a:t>0</a:t>
                      </a:r>
                      <a:endParaRPr lang="ru-RU" sz="2800" b="1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800" u="none" strike="noStrike" cap="none">
                          <a:ln>
                            <a:noFill/>
                          </a:ln>
                        </a:rPr>
                        <a:t>1</a:t>
                      </a:r>
                      <a:endParaRPr lang="ru-RU" sz="2800" b="1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800" u="none" strike="noStrike" cap="none">
                          <a:ln>
                            <a:noFill/>
                          </a:ln>
                        </a:rPr>
                        <a:t>1</a:t>
                      </a:r>
                      <a:endParaRPr lang="ru-RU" sz="2800" b="1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800" u="none" strike="noStrike" cap="none">
                          <a:ln>
                            <a:noFill/>
                          </a:ln>
                        </a:rPr>
                        <a:t>0</a:t>
                      </a:r>
                      <a:endParaRPr lang="ru-RU" sz="2800" b="1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800" u="none" strike="noStrike" cap="none">
                          <a:ln>
                            <a:noFill/>
                          </a:ln>
                        </a:rPr>
                        <a:t>1</a:t>
                      </a:r>
                      <a:endParaRPr lang="ru-RU" sz="2800" b="1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800" u="none" strike="noStrike" cap="none">
                          <a:ln>
                            <a:noFill/>
                          </a:ln>
                        </a:rPr>
                        <a:t>0</a:t>
                      </a:r>
                      <a:endParaRPr lang="ru-RU" sz="2800" b="1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800" u="none" strike="noStrike" cap="none">
                          <a:ln>
                            <a:noFill/>
                          </a:ln>
                        </a:rPr>
                        <a:t>0</a:t>
                      </a:r>
                      <a:endParaRPr lang="ru-RU" sz="2800" b="1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45717" marB="45717"/>
                </a:tc>
              </a:tr>
              <a:tr h="518125"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800" u="none" strike="noStrike" cap="none">
                          <a:ln>
                            <a:noFill/>
                          </a:ln>
                        </a:rPr>
                        <a:t>0</a:t>
                      </a:r>
                      <a:endParaRPr lang="ru-RU" sz="2800" b="1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800" u="none" strike="noStrike" cap="none">
                          <a:ln>
                            <a:noFill/>
                          </a:ln>
                        </a:rPr>
                        <a:t>1</a:t>
                      </a:r>
                      <a:endParaRPr lang="ru-RU" sz="2800" b="1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800" u="none" strike="noStrike" cap="none">
                          <a:ln>
                            <a:noFill/>
                          </a:ln>
                        </a:rPr>
                        <a:t>0</a:t>
                      </a:r>
                      <a:endParaRPr lang="ru-RU" sz="2800" b="1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800" u="none" strike="noStrike" cap="none">
                          <a:ln>
                            <a:noFill/>
                          </a:ln>
                        </a:rPr>
                        <a:t>1</a:t>
                      </a:r>
                      <a:endParaRPr lang="ru-RU" sz="2800" b="1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800" u="none" strike="noStrike" cap="none">
                          <a:ln>
                            <a:noFill/>
                          </a:ln>
                        </a:rPr>
                        <a:t>1</a:t>
                      </a:r>
                      <a:endParaRPr lang="ru-RU" sz="2800" b="1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800" u="none" strike="noStrike" cap="none">
                          <a:ln>
                            <a:noFill/>
                          </a:ln>
                        </a:rPr>
                        <a:t>0</a:t>
                      </a:r>
                      <a:endParaRPr lang="ru-RU" sz="2800" b="1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800" u="none" strike="noStrike" cap="none">
                          <a:ln>
                            <a:noFill/>
                          </a:ln>
                        </a:rPr>
                        <a:t>0</a:t>
                      </a:r>
                      <a:endParaRPr lang="ru-RU" sz="2800" b="1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45717" marB="45717"/>
                </a:tc>
              </a:tr>
              <a:tr h="518125"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800" u="none" strike="noStrike" cap="none">
                          <a:ln>
                            <a:noFill/>
                          </a:ln>
                        </a:rPr>
                        <a:t>0</a:t>
                      </a:r>
                      <a:endParaRPr lang="ru-RU" sz="2800" b="1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800" u="none" strike="noStrike" cap="none">
                          <a:ln>
                            <a:noFill/>
                          </a:ln>
                        </a:rPr>
                        <a:t>0</a:t>
                      </a:r>
                      <a:endParaRPr lang="ru-RU" sz="2800" b="1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800" u="none" strike="noStrike" cap="none">
                          <a:ln>
                            <a:noFill/>
                          </a:ln>
                        </a:rPr>
                        <a:t>1</a:t>
                      </a:r>
                      <a:endParaRPr lang="ru-RU" sz="2800" b="1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800" u="none" strike="noStrike" cap="none">
                          <a:ln>
                            <a:noFill/>
                          </a:ln>
                        </a:rPr>
                        <a:t>0</a:t>
                      </a:r>
                      <a:endParaRPr lang="ru-RU" sz="2800" b="1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800" u="none" strike="noStrike" cap="none">
                          <a:ln>
                            <a:noFill/>
                          </a:ln>
                        </a:rPr>
                        <a:t>1</a:t>
                      </a:r>
                      <a:endParaRPr lang="ru-RU" sz="2800" b="1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800" u="none" strike="noStrike" cap="none">
                          <a:ln>
                            <a:noFill/>
                          </a:ln>
                        </a:rPr>
                        <a:t>0</a:t>
                      </a:r>
                      <a:endParaRPr lang="ru-RU" sz="2800" b="1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800" u="none" strike="noStrike" cap="none">
                          <a:ln>
                            <a:noFill/>
                          </a:ln>
                        </a:rPr>
                        <a:t>0</a:t>
                      </a:r>
                      <a:endParaRPr lang="ru-RU" sz="2800" b="1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45717" marB="45717"/>
                </a:tc>
              </a:tr>
              <a:tr h="611147"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800" u="none" strike="noStrike" cap="none">
                          <a:ln>
                            <a:noFill/>
                          </a:ln>
                        </a:rPr>
                        <a:t>0</a:t>
                      </a:r>
                      <a:endParaRPr lang="ru-RU" sz="2800" b="1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800" u="none" strike="noStrike" cap="none">
                          <a:ln>
                            <a:noFill/>
                          </a:ln>
                        </a:rPr>
                        <a:t>0</a:t>
                      </a:r>
                      <a:endParaRPr lang="ru-RU" sz="2800" b="1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800" u="none" strike="noStrike" cap="none">
                          <a:ln>
                            <a:noFill/>
                          </a:ln>
                        </a:rPr>
                        <a:t>0</a:t>
                      </a:r>
                      <a:endParaRPr lang="ru-RU" sz="2800" b="1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800" u="none" strike="noStrike" cap="none">
                          <a:ln>
                            <a:noFill/>
                          </a:ln>
                        </a:rPr>
                        <a:t>1</a:t>
                      </a:r>
                      <a:endParaRPr lang="ru-RU" sz="2800" b="1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800" u="none" strike="noStrike" cap="none">
                          <a:ln>
                            <a:noFill/>
                          </a:ln>
                        </a:rPr>
                        <a:t>1</a:t>
                      </a:r>
                      <a:endParaRPr lang="ru-RU" sz="2800" b="1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800" u="none" strike="noStrike" cap="none">
                          <a:ln>
                            <a:noFill/>
                          </a:ln>
                        </a:rPr>
                        <a:t>0</a:t>
                      </a:r>
                      <a:endParaRPr lang="ru-RU" sz="2800" b="1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800" u="none" strike="noStrike" cap="none">
                          <a:ln>
                            <a:noFill/>
                          </a:ln>
                        </a:rPr>
                        <a:t>0</a:t>
                      </a:r>
                      <a:endParaRPr lang="ru-RU" sz="2800" b="1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45717" marB="45717"/>
                </a:tc>
              </a:tr>
            </a:tbl>
          </a:graphicData>
        </a:graphic>
      </p:graphicFrame>
      <p:sp>
        <p:nvSpPr>
          <p:cNvPr id="6" name="Rectangle 91"/>
          <p:cNvSpPr>
            <a:spLocks noChangeArrowheads="1"/>
          </p:cNvSpPr>
          <p:nvPr/>
        </p:nvSpPr>
        <p:spPr bwMode="auto">
          <a:xfrm>
            <a:off x="0" y="3319463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9pPr>
          </a:lstStyle>
          <a:p>
            <a:pPr>
              <a:defRPr/>
            </a:pPr>
            <a:endParaRPr lang="ru-RU"/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7879785"/>
              </p:ext>
            </p:extLst>
          </p:nvPr>
        </p:nvGraphicFramePr>
        <p:xfrm>
          <a:off x="2773363" y="2133600"/>
          <a:ext cx="719137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0" name="oleObj" r:id="rId3" imgW="113665" imgH="215265" progId="Equation.3">
                  <p:embed/>
                </p:oleObj>
              </mc:Choice>
              <mc:Fallback>
                <p:oleObj name="oleObj" r:id="rId3" imgW="113665" imgH="215265" progId="Equation.3">
                  <p:embed/>
                  <p:pic>
                    <p:nvPicPr>
                      <p:cNvPr id="7" name=""/>
                      <p:cNvPicPr/>
                      <p:nvPr/>
                    </p:nvPicPr>
                    <p:blipFill>
                      <a:blip r:embed="rId4"/>
                      <a:stretch/>
                    </p:blipFill>
                    <p:spPr bwMode="auto">
                      <a:xfrm>
                        <a:off x="2773363" y="2133600"/>
                        <a:ext cx="719137" cy="5032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Box 93"/>
          <p:cNvSpPr>
            <a:spLocks/>
          </p:cNvSpPr>
          <p:nvPr/>
        </p:nvSpPr>
        <p:spPr bwMode="auto">
          <a:xfrm>
            <a:off x="250825" y="2133600"/>
            <a:ext cx="2736850" cy="5191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en-US" sz="2800" b="1" i="1">
                <a:latin typeface="Times New Roman"/>
              </a:rPr>
              <a:t>a       b       c</a:t>
            </a:r>
            <a:endParaRPr lang="ru-RU" sz="2800" b="1" i="1">
              <a:latin typeface="Times New Roman"/>
            </a:endParaRPr>
          </a:p>
        </p:txBody>
      </p:sp>
      <p:sp>
        <p:nvSpPr>
          <p:cNvPr id="9" name="Rectangle 94"/>
          <p:cNvSpPr>
            <a:spLocks noChangeArrowheads="1"/>
          </p:cNvSpPr>
          <p:nvPr/>
        </p:nvSpPr>
        <p:spPr bwMode="auto">
          <a:xfrm>
            <a:off x="0" y="3357563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9pPr>
          </a:lstStyle>
          <a:p>
            <a:pPr>
              <a:defRPr/>
            </a:pPr>
            <a:endParaRPr lang="ru-RU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7879785"/>
              </p:ext>
            </p:extLst>
          </p:nvPr>
        </p:nvGraphicFramePr>
        <p:xfrm>
          <a:off x="3851275" y="2276475"/>
          <a:ext cx="1150938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1" name="oleObj" r:id="rId5" imgW="419100" imgH="139700" progId="Equation.3">
                  <p:embed/>
                </p:oleObj>
              </mc:Choice>
              <mc:Fallback>
                <p:oleObj name="oleObj" r:id="rId5" imgW="419100" imgH="139700" progId="Equation.3">
                  <p:embed/>
                  <p:pic>
                    <p:nvPicPr>
                      <p:cNvPr id="10" name=""/>
                      <p:cNvPicPr/>
                      <p:nvPr/>
                    </p:nvPicPr>
                    <p:blipFill>
                      <a:blip r:embed="rId6"/>
                      <a:stretch/>
                    </p:blipFill>
                    <p:spPr bwMode="auto">
                      <a:xfrm>
                        <a:off x="3851275" y="2276475"/>
                        <a:ext cx="1150938" cy="3921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96"/>
          <p:cNvSpPr>
            <a:spLocks noChangeArrowheads="1"/>
          </p:cNvSpPr>
          <p:nvPr/>
        </p:nvSpPr>
        <p:spPr bwMode="auto">
          <a:xfrm>
            <a:off x="0" y="3319463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9pPr>
          </a:lstStyle>
          <a:p>
            <a:pPr>
              <a:defRPr/>
            </a:pPr>
            <a:endParaRPr lang="ru-RU"/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7879785"/>
              </p:ext>
            </p:extLst>
          </p:nvPr>
        </p:nvGraphicFramePr>
        <p:xfrm>
          <a:off x="5435600" y="2136775"/>
          <a:ext cx="1368425" cy="50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2" name="oleObj" r:id="rId7" imgW="418465" imgH="215265" progId="Equation.3">
                  <p:embed/>
                </p:oleObj>
              </mc:Choice>
              <mc:Fallback>
                <p:oleObj name="oleObj" r:id="rId7" imgW="418465" imgH="215265" progId="Equation.3">
                  <p:embed/>
                  <p:pic>
                    <p:nvPicPr>
                      <p:cNvPr id="12" name=""/>
                      <p:cNvPicPr/>
                      <p:nvPr/>
                    </p:nvPicPr>
                    <p:blipFill>
                      <a:blip r:embed="rId8"/>
                      <a:stretch/>
                    </p:blipFill>
                    <p:spPr bwMode="auto">
                      <a:xfrm>
                        <a:off x="5435600" y="2136775"/>
                        <a:ext cx="1368425" cy="5000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98"/>
          <p:cNvSpPr>
            <a:spLocks noChangeArrowheads="1"/>
          </p:cNvSpPr>
          <p:nvPr/>
        </p:nvSpPr>
        <p:spPr bwMode="auto">
          <a:xfrm>
            <a:off x="0" y="3357563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9pPr>
          </a:lstStyle>
          <a:p>
            <a:pPr>
              <a:defRPr/>
            </a:pPr>
            <a:endParaRPr lang="ru-RU"/>
          </a:p>
        </p:txBody>
      </p:sp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7879785"/>
              </p:ext>
            </p:extLst>
          </p:nvPr>
        </p:nvGraphicFramePr>
        <p:xfrm>
          <a:off x="7451725" y="2293938"/>
          <a:ext cx="936625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3" name="oleObj" r:id="rId9" imgW="393065" imgH="139065" progId="Equation.3">
                  <p:embed/>
                </p:oleObj>
              </mc:Choice>
              <mc:Fallback>
                <p:oleObj name="oleObj" r:id="rId9" imgW="393065" imgH="139065" progId="Equation.3">
                  <p:embed/>
                  <p:pic>
                    <p:nvPicPr>
                      <p:cNvPr id="14" name=""/>
                      <p:cNvPicPr/>
                      <p:nvPr/>
                    </p:nvPicPr>
                    <p:blipFill>
                      <a:blip r:embed="rId10"/>
                      <a:stretch/>
                    </p:blipFill>
                    <p:spPr bwMode="auto">
                      <a:xfrm>
                        <a:off x="7451725" y="2293938"/>
                        <a:ext cx="936625" cy="342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5" name="Group 115"/>
          <p:cNvGrpSpPr/>
          <p:nvPr/>
        </p:nvGrpSpPr>
        <p:grpSpPr bwMode="auto">
          <a:xfrm>
            <a:off x="4645025" y="2159000"/>
            <a:ext cx="647700" cy="549275"/>
            <a:chOff x="2880" y="1315"/>
            <a:chExt cx="408" cy="346"/>
          </a:xfrm>
        </p:grpSpPr>
        <p:sp>
          <p:nvSpPr>
            <p:cNvPr id="16" name="Rectangle 116"/>
            <p:cNvSpPr>
              <a:spLocks noChangeArrowheads="1"/>
            </p:cNvSpPr>
            <p:nvPr/>
          </p:nvSpPr>
          <p:spPr bwMode="auto">
            <a:xfrm>
              <a:off x="2925" y="1434"/>
              <a:ext cx="363" cy="1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/>
                </a:defRPr>
              </a:lvl5pPr>
              <a:lvl6pPr marL="2514600" indent="-228600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</a:defRPr>
              </a:lvl6pPr>
              <a:lvl7pPr marL="2971800" indent="-228600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</a:defRPr>
              </a:lvl7pPr>
              <a:lvl8pPr marL="3429000" indent="-228600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</a:defRPr>
              </a:lvl8pPr>
              <a:lvl9pPr marL="3886200" indent="-228600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17" name="Text Box 117"/>
            <p:cNvSpPr>
              <a:spLocks/>
            </p:cNvSpPr>
            <p:nvPr/>
          </p:nvSpPr>
          <p:spPr bwMode="auto">
            <a:xfrm>
              <a:off x="2880" y="1315"/>
              <a:ext cx="317" cy="346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/>
                </a:defRPr>
              </a:lvl5pPr>
              <a:lvl6pPr marL="2514600" indent="-228600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</a:defRPr>
              </a:lvl6pPr>
              <a:lvl7pPr marL="2971800" indent="-228600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</a:defRPr>
              </a:lvl7pPr>
              <a:lvl8pPr marL="3429000" indent="-228600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</a:defRPr>
              </a:lvl8pPr>
              <a:lvl9pPr marL="3886200" indent="-228600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</a:defRPr>
              </a:lvl9pPr>
            </a:lstStyle>
            <a:p>
              <a:pPr>
                <a:spcBef>
                  <a:spcPts val="0"/>
                </a:spcBef>
                <a:defRPr/>
              </a:pPr>
              <a:r>
                <a:rPr lang="en-US" sz="3000" i="1">
                  <a:latin typeface="Times New Roman"/>
                </a:rPr>
                <a:t>b</a:t>
              </a:r>
              <a:endParaRPr lang="ru-RU" sz="3000" i="1">
                <a:latin typeface="Times New Roman"/>
              </a:endParaRPr>
            </a:p>
          </p:txBody>
        </p:sp>
      </p:grpSp>
      <p:grpSp>
        <p:nvGrpSpPr>
          <p:cNvPr id="18" name="Group 118"/>
          <p:cNvGrpSpPr/>
          <p:nvPr/>
        </p:nvGrpSpPr>
        <p:grpSpPr bwMode="auto">
          <a:xfrm>
            <a:off x="6227763" y="2205038"/>
            <a:ext cx="647700" cy="549275"/>
            <a:chOff x="2880" y="1315"/>
            <a:chExt cx="408" cy="346"/>
          </a:xfrm>
        </p:grpSpPr>
        <p:sp>
          <p:nvSpPr>
            <p:cNvPr id="19" name="Rectangle 119"/>
            <p:cNvSpPr>
              <a:spLocks noChangeArrowheads="1"/>
            </p:cNvSpPr>
            <p:nvPr/>
          </p:nvSpPr>
          <p:spPr bwMode="auto">
            <a:xfrm>
              <a:off x="2925" y="1434"/>
              <a:ext cx="363" cy="1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/>
                </a:defRPr>
              </a:lvl5pPr>
              <a:lvl6pPr marL="2514600" indent="-228600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</a:defRPr>
              </a:lvl6pPr>
              <a:lvl7pPr marL="2971800" indent="-228600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</a:defRPr>
              </a:lvl7pPr>
              <a:lvl8pPr marL="3429000" indent="-228600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</a:defRPr>
              </a:lvl8pPr>
              <a:lvl9pPr marL="3886200" indent="-228600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20" name="Text Box 120"/>
            <p:cNvSpPr>
              <a:spLocks/>
            </p:cNvSpPr>
            <p:nvPr/>
          </p:nvSpPr>
          <p:spPr bwMode="auto">
            <a:xfrm>
              <a:off x="2880" y="1315"/>
              <a:ext cx="317" cy="346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/>
                </a:defRPr>
              </a:lvl5pPr>
              <a:lvl6pPr marL="2514600" indent="-228600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</a:defRPr>
              </a:lvl6pPr>
              <a:lvl7pPr marL="2971800" indent="-228600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</a:defRPr>
              </a:lvl7pPr>
              <a:lvl8pPr marL="3429000" indent="-228600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</a:defRPr>
              </a:lvl8pPr>
              <a:lvl9pPr marL="3886200" indent="-228600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</a:defRPr>
              </a:lvl9pPr>
            </a:lstStyle>
            <a:p>
              <a:pPr>
                <a:spcBef>
                  <a:spcPts val="0"/>
                </a:spcBef>
                <a:defRPr/>
              </a:pPr>
              <a:r>
                <a:rPr lang="en-US" sz="3000" i="1">
                  <a:latin typeface="Times New Roman"/>
                </a:rPr>
                <a:t>b</a:t>
              </a:r>
              <a:endParaRPr lang="ru-RU" sz="3000" i="1">
                <a:latin typeface="Times New Roman"/>
              </a:endParaRPr>
            </a:p>
          </p:txBody>
        </p:sp>
      </p:grpSp>
      <p:sp>
        <p:nvSpPr>
          <p:cNvPr id="2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-17145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ru-RU" sz="3400" b="1" i="1">
                <a:latin typeface="+mn-lt"/>
              </a:rPr>
              <a:t>Алгоритм построения ТИ для формулы</a:t>
            </a:r>
            <a:endParaRPr/>
          </a:p>
        </p:txBody>
      </p:sp>
      <p:graphicFrame>
        <p:nvGraphicFramePr>
          <p:cNvPr id="12" name="Объект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7879785"/>
              </p:ext>
            </p:extLst>
          </p:nvPr>
        </p:nvGraphicFramePr>
        <p:xfrm>
          <a:off x="3059113" y="620713"/>
          <a:ext cx="3384550" cy="72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4" name="oleObj" r:id="rId11" imgW="647065" imgH="215265" progId="Equation.3">
                  <p:embed/>
                </p:oleObj>
              </mc:Choice>
              <mc:Fallback>
                <p:oleObj name="oleObj" r:id="rId11" imgW="647065" imgH="215265" progId="Equation.3">
                  <p:embed/>
                  <p:pic>
                    <p:nvPicPr>
                      <p:cNvPr id="22" name=""/>
                      <p:cNvPicPr/>
                      <p:nvPr/>
                    </p:nvPicPr>
                    <p:blipFill>
                      <a:blip r:embed="rId12"/>
                      <a:stretch/>
                    </p:blipFill>
                    <p:spPr bwMode="auto">
                      <a:xfrm>
                        <a:off x="3059113" y="620713"/>
                        <a:ext cx="3384550" cy="727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 Box 99"/>
          <p:cNvSpPr>
            <a:spLocks/>
          </p:cNvSpPr>
          <p:nvPr/>
        </p:nvSpPr>
        <p:spPr bwMode="auto">
          <a:xfrm>
            <a:off x="2771775" y="1477963"/>
            <a:ext cx="5472113" cy="3667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en-US" b="1" i="1">
                <a:latin typeface="+mn-lt"/>
              </a:rPr>
              <a:t>n                                                m</a:t>
            </a:r>
            <a:endParaRPr lang="ru-RU" b="1" i="1">
              <a:latin typeface="+mn-lt"/>
            </a:endParaRPr>
          </a:p>
        </p:txBody>
      </p:sp>
      <p:sp>
        <p:nvSpPr>
          <p:cNvPr id="24" name="AutoShape 97"/>
          <p:cNvSpPr/>
          <p:nvPr/>
        </p:nvSpPr>
        <p:spPr bwMode="auto">
          <a:xfrm rot="5400000">
            <a:off x="2844007" y="1556544"/>
            <a:ext cx="109537" cy="828675"/>
          </a:xfrm>
          <a:prstGeom prst="leftBrace">
            <a:avLst>
              <a:gd name="adj1" fmla="val 63044"/>
              <a:gd name="adj2" fmla="val 49134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9pPr>
          </a:lstStyle>
          <a:p>
            <a:pPr>
              <a:defRPr/>
            </a:pPr>
            <a:endParaRPr lang="ru-RU">
              <a:latin typeface="+mn-lt"/>
            </a:endParaRPr>
          </a:p>
        </p:txBody>
      </p:sp>
      <p:sp>
        <p:nvSpPr>
          <p:cNvPr id="25" name="AutoShape 98"/>
          <p:cNvSpPr/>
          <p:nvPr/>
        </p:nvSpPr>
        <p:spPr bwMode="auto">
          <a:xfrm rot="5400000">
            <a:off x="6084094" y="1269206"/>
            <a:ext cx="180975" cy="1331913"/>
          </a:xfrm>
          <a:prstGeom prst="leftBrace">
            <a:avLst>
              <a:gd name="adj1" fmla="val 61330"/>
              <a:gd name="adj2" fmla="val 49134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9pPr>
          </a:lstStyle>
          <a:p>
            <a:pPr>
              <a:defRPr/>
            </a:pPr>
            <a:endParaRPr lang="ru-RU"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 sz="3600" b="1" i="1" u="sng">
                <a:latin typeface="+mn-lt"/>
              </a:rPr>
              <a:t>Упражнение:</a:t>
            </a:r>
            <a:br>
              <a:rPr lang="ru-RU" sz="3600" b="1" i="1" u="sng">
                <a:latin typeface="+mn-lt"/>
              </a:rPr>
            </a:br>
            <a:r>
              <a:rPr lang="ru-RU" sz="3000" b="1" i="1">
                <a:latin typeface="+mn-lt"/>
              </a:rPr>
              <a:t>Построить ТИ следующих формул</a:t>
            </a:r>
            <a:endParaRPr sz="400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79475" y="1916113"/>
            <a:ext cx="5708749" cy="4249191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buFontTx/>
              <a:buNone/>
              <a:defRPr/>
            </a:pPr>
            <a:endParaRPr lang="ru-RU"/>
          </a:p>
          <a:p>
            <a:pPr>
              <a:buFontTx/>
              <a:buNone/>
              <a:defRPr/>
            </a:pPr>
            <a:r>
              <a:rPr lang="ru-RU" sz="3700" b="1" i="1">
                <a:solidFill>
                  <a:srgbClr val="0066CC"/>
                </a:solidFill>
              </a:rPr>
              <a:t>1)</a:t>
            </a:r>
            <a:endParaRPr/>
          </a:p>
          <a:p>
            <a:pPr>
              <a:buFontTx/>
              <a:buNone/>
              <a:defRPr/>
            </a:pPr>
            <a:r>
              <a:rPr lang="ru-RU" sz="3700" b="1" i="1">
                <a:solidFill>
                  <a:srgbClr val="0066CC"/>
                </a:solidFill>
              </a:rPr>
              <a:t>2)</a:t>
            </a:r>
            <a:endParaRPr/>
          </a:p>
          <a:p>
            <a:pPr>
              <a:buFontTx/>
              <a:buNone/>
              <a:defRPr/>
            </a:pPr>
            <a:r>
              <a:rPr lang="ru-RU" sz="3700" b="1" i="1">
                <a:solidFill>
                  <a:srgbClr val="0066CC"/>
                </a:solidFill>
              </a:rPr>
              <a:t>3)</a:t>
            </a:r>
            <a:endParaRPr/>
          </a:p>
          <a:p>
            <a:pPr>
              <a:buFontTx/>
              <a:buNone/>
              <a:defRPr/>
            </a:pPr>
            <a:r>
              <a:rPr lang="ru-RU" sz="3700" b="1" i="1">
                <a:solidFill>
                  <a:srgbClr val="0066CC"/>
                </a:solidFill>
              </a:rPr>
              <a:t>4)</a:t>
            </a:r>
            <a:endParaRPr/>
          </a:p>
          <a:p>
            <a:pPr>
              <a:buFontTx/>
              <a:buNone/>
              <a:defRPr/>
            </a:pPr>
            <a:endParaRPr lang="ru-RU" sz="3700" b="1" i="1">
              <a:solidFill>
                <a:srgbClr val="0066CC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3319463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9pPr>
          </a:lstStyle>
          <a:p>
            <a:pPr>
              <a:defRPr/>
            </a:pPr>
            <a:endParaRPr lang="ru-RU"/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7879785"/>
              </p:ext>
            </p:extLst>
          </p:nvPr>
        </p:nvGraphicFramePr>
        <p:xfrm>
          <a:off x="1547813" y="3860800"/>
          <a:ext cx="2736850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4" name="oleObj" r:id="rId3" imgW="901065" imgH="215265" progId="Equation.3">
                  <p:embed/>
                </p:oleObj>
              </mc:Choice>
              <mc:Fallback>
                <p:oleObj name="oleObj" r:id="rId3" imgW="901065" imgH="215265" progId="Equation.3">
                  <p:embed/>
                  <p:pic>
                    <p:nvPicPr>
                      <p:cNvPr id="7" name=""/>
                      <p:cNvPicPr/>
                      <p:nvPr/>
                    </p:nvPicPr>
                    <p:blipFill>
                      <a:blip r:embed="rId4"/>
                      <a:stretch/>
                    </p:blipFill>
                    <p:spPr bwMode="auto">
                      <a:xfrm>
                        <a:off x="1547813" y="3860800"/>
                        <a:ext cx="2736850" cy="666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3309937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9pPr>
          </a:lstStyle>
          <a:p>
            <a:pPr>
              <a:defRPr/>
            </a:pPr>
            <a:endParaRPr lang="ru-RU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7879785"/>
              </p:ext>
            </p:extLst>
          </p:nvPr>
        </p:nvGraphicFramePr>
        <p:xfrm>
          <a:off x="1484313" y="4652963"/>
          <a:ext cx="4240212" cy="617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5" name="oleObj" r:id="rId5" imgW="1637665" imgH="240665" progId="Equation.3">
                  <p:embed/>
                </p:oleObj>
              </mc:Choice>
              <mc:Fallback>
                <p:oleObj name="oleObj" r:id="rId5" imgW="1637665" imgH="240665" progId="Equation.3">
                  <p:embed/>
                  <p:pic>
                    <p:nvPicPr>
                      <p:cNvPr id="9" name=""/>
                      <p:cNvPicPr/>
                      <p:nvPr/>
                    </p:nvPicPr>
                    <p:blipFill>
                      <a:blip r:embed="rId6"/>
                      <a:stretch/>
                    </p:blipFill>
                    <p:spPr bwMode="auto">
                      <a:xfrm>
                        <a:off x="1484313" y="4652963"/>
                        <a:ext cx="4240212" cy="6175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0" y="3309937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9pPr>
          </a:lstStyle>
          <a:p>
            <a:pPr>
              <a:defRPr/>
            </a:pPr>
            <a:endParaRPr lang="ru-RU"/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7879785"/>
              </p:ext>
            </p:extLst>
          </p:nvPr>
        </p:nvGraphicFramePr>
        <p:xfrm>
          <a:off x="1547813" y="3068638"/>
          <a:ext cx="3240087" cy="798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6" name="oleObj" r:id="rId7" imgW="1053465" imgH="240665" progId="Equation.3">
                  <p:embed/>
                </p:oleObj>
              </mc:Choice>
              <mc:Fallback>
                <p:oleObj name="oleObj" r:id="rId7" imgW="1053465" imgH="240665" progId="Equation.3">
                  <p:embed/>
                  <p:pic>
                    <p:nvPicPr>
                      <p:cNvPr id="11" name=""/>
                      <p:cNvPicPr/>
                      <p:nvPr/>
                    </p:nvPicPr>
                    <p:blipFill>
                      <a:blip r:embed="rId8"/>
                      <a:stretch/>
                    </p:blipFill>
                    <p:spPr bwMode="auto">
                      <a:xfrm>
                        <a:off x="1547813" y="3068638"/>
                        <a:ext cx="3240087" cy="7985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0" y="3309937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0" y="3324225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9pPr>
          </a:lstStyle>
          <a:p>
            <a:pPr>
              <a:defRPr/>
            </a:pPr>
            <a:endParaRPr lang="ru-RU"/>
          </a:p>
        </p:txBody>
      </p:sp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7879785"/>
              </p:ext>
            </p:extLst>
          </p:nvPr>
        </p:nvGraphicFramePr>
        <p:xfrm>
          <a:off x="1547813" y="2492375"/>
          <a:ext cx="3087687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7" name="oleObj" r:id="rId9" imgW="1002665" imgH="240665" progId="Equation.3">
                  <p:embed/>
                </p:oleObj>
              </mc:Choice>
              <mc:Fallback>
                <p:oleObj name="oleObj" r:id="rId9" imgW="1002665" imgH="240665" progId="Equation.3">
                  <p:embed/>
                  <p:pic>
                    <p:nvPicPr>
                      <p:cNvPr id="14" name=""/>
                      <p:cNvPicPr/>
                      <p:nvPr/>
                    </p:nvPicPr>
                    <p:blipFill>
                      <a:blip r:embed="rId10"/>
                      <a:stretch/>
                    </p:blipFill>
                    <p:spPr bwMode="auto">
                      <a:xfrm>
                        <a:off x="1547813" y="2492375"/>
                        <a:ext cx="3087687" cy="723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 Box 16"/>
          <p:cNvSpPr>
            <a:spLocks/>
          </p:cNvSpPr>
          <p:nvPr/>
        </p:nvSpPr>
        <p:spPr bwMode="auto">
          <a:xfrm>
            <a:off x="107504" y="2997200"/>
            <a:ext cx="9036496" cy="338554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b="1">
                <a:solidFill>
                  <a:srgbClr val="800000"/>
                </a:solidFill>
              </a:rPr>
              <a:t>Понятие</a:t>
            </a:r>
            <a:r>
              <a:rPr lang="ru-RU" sz="1600" b="1"/>
              <a:t> </a:t>
            </a:r>
            <a:r>
              <a:rPr lang="ru-RU" sz="1600"/>
              <a:t>— форма мышления, которая выделяет существенные признаки предмета (класса предметов), позволяющие отличать его от других.</a:t>
            </a:r>
            <a:endParaRPr/>
          </a:p>
          <a:p>
            <a:pPr algn="r">
              <a:defRPr/>
            </a:pPr>
            <a:r>
              <a:rPr lang="ru-RU" sz="1400" i="1"/>
              <a:t>Примеры:</a:t>
            </a:r>
            <a:r>
              <a:rPr lang="ru-RU" sz="1400" b="1"/>
              <a:t> </a:t>
            </a:r>
            <a:r>
              <a:rPr lang="ru-RU" sz="1400"/>
              <a:t>проливной дождь, круглый шар, новый компьютер.</a:t>
            </a:r>
            <a:endParaRPr lang="ru-RU" sz="1400" b="1"/>
          </a:p>
          <a:p>
            <a:pPr>
              <a:defRPr/>
            </a:pPr>
            <a:r>
              <a:rPr lang="ru-RU" sz="1600" b="1">
                <a:solidFill>
                  <a:srgbClr val="800000"/>
                </a:solidFill>
              </a:rPr>
              <a:t>Высказывание</a:t>
            </a:r>
            <a:r>
              <a:rPr lang="ru-RU" sz="1600" b="1">
                <a:solidFill>
                  <a:srgbClr val="990000"/>
                </a:solidFill>
              </a:rPr>
              <a:t> </a:t>
            </a:r>
            <a:r>
              <a:rPr lang="ru-RU" sz="1600" b="1"/>
              <a:t>(суждение/утверждение) </a:t>
            </a:r>
            <a:r>
              <a:rPr lang="ru-RU" sz="1600"/>
              <a:t>— это формулировка своего понимания окр. мира. Высказывание является повествовательным предложением, в котором что-то утверждается или отрицается. Поэтому, высказывание может быть </a:t>
            </a:r>
            <a:r>
              <a:rPr lang="ru-RU" sz="1600" i="1"/>
              <a:t>истинным</a:t>
            </a:r>
            <a:r>
              <a:rPr lang="ru-RU" sz="1600"/>
              <a:t> или </a:t>
            </a:r>
            <a:r>
              <a:rPr lang="ru-RU" sz="1600" i="1"/>
              <a:t>ложным.</a:t>
            </a:r>
            <a:r>
              <a:rPr lang="ru-RU" sz="1600"/>
              <a:t> </a:t>
            </a:r>
            <a:endParaRPr lang="ru-RU" sz="1600" u="sng"/>
          </a:p>
          <a:p>
            <a:pPr>
              <a:defRPr/>
            </a:pPr>
            <a:r>
              <a:rPr lang="ru-RU" sz="1600" i="1"/>
              <a:t>Истинное</a:t>
            </a:r>
            <a:r>
              <a:rPr lang="ru-RU" sz="1600"/>
              <a:t> высказывание - правильно отражает реальную действительность. </a:t>
            </a:r>
            <a:endParaRPr lang="ru-RU" sz="1600" u="sng"/>
          </a:p>
          <a:p>
            <a:pPr>
              <a:defRPr/>
            </a:pPr>
            <a:r>
              <a:rPr lang="ru-RU" sz="1600" i="1"/>
              <a:t>Ложное </a:t>
            </a:r>
            <a:r>
              <a:rPr lang="ru-RU" sz="1600"/>
              <a:t>- противоречит действительности. </a:t>
            </a:r>
            <a:endParaRPr lang="ru-RU" sz="1600" i="1"/>
          </a:p>
          <a:p>
            <a:pPr algn="r">
              <a:defRPr/>
            </a:pPr>
            <a:r>
              <a:rPr lang="ru-RU" sz="1400" i="1"/>
              <a:t>Примеры: </a:t>
            </a:r>
            <a:r>
              <a:rPr lang="ru-RU" sz="1400"/>
              <a:t>«У прямоугольника все углы прямые» (</a:t>
            </a:r>
            <a:r>
              <a:rPr lang="ru-RU" sz="1400" i="1"/>
              <a:t>Истинное высказывание</a:t>
            </a:r>
            <a:r>
              <a:rPr lang="ru-RU" sz="1400"/>
              <a:t>).</a:t>
            </a:r>
            <a:endParaRPr/>
          </a:p>
          <a:p>
            <a:pPr algn="r">
              <a:defRPr/>
            </a:pPr>
            <a:r>
              <a:rPr lang="ru-RU" sz="1400"/>
              <a:t>«Компьютер был изобретен в середине </a:t>
            </a:r>
            <a:r>
              <a:rPr lang="en-US" sz="1400"/>
              <a:t>XIX</a:t>
            </a:r>
            <a:r>
              <a:rPr lang="ru-RU" sz="1400"/>
              <a:t> века </a:t>
            </a:r>
            <a:r>
              <a:rPr lang="ru-RU" sz="1400" i="1"/>
              <a:t>(Ложное высказывание).</a:t>
            </a:r>
            <a:endParaRPr/>
          </a:p>
          <a:p>
            <a:pPr>
              <a:defRPr/>
            </a:pPr>
            <a:r>
              <a:rPr lang="ru-RU" sz="1600" b="1">
                <a:solidFill>
                  <a:srgbClr val="800000"/>
                </a:solidFill>
              </a:rPr>
              <a:t>Умозаключение</a:t>
            </a:r>
            <a:r>
              <a:rPr lang="ru-RU" sz="1600" b="1">
                <a:solidFill>
                  <a:srgbClr val="990000"/>
                </a:solidFill>
              </a:rPr>
              <a:t> </a:t>
            </a:r>
            <a:r>
              <a:rPr lang="ru-RU" sz="1600"/>
              <a:t>— форма мышления, с помощью кот. из одного или нескольких суждений м. б. получено новое суждение.</a:t>
            </a:r>
            <a:endParaRPr lang="ru-RU" sz="1600" i="1"/>
          </a:p>
          <a:p>
            <a:pPr algn="r">
              <a:defRPr/>
            </a:pPr>
            <a:r>
              <a:rPr lang="ru-RU" sz="1400" i="1"/>
              <a:t>Пример: </a:t>
            </a:r>
            <a:r>
              <a:rPr lang="ru-RU" sz="1400"/>
              <a:t>Из высказывания: </a:t>
            </a:r>
            <a:r>
              <a:rPr lang="ru-RU" sz="1400" i="1"/>
              <a:t>«Равнобедренный треугольник, у кот. все углы равны» </a:t>
            </a:r>
            <a:r>
              <a:rPr lang="ru-RU" sz="1400"/>
              <a:t>м. путём умозаключений получить другое высказывание </a:t>
            </a:r>
            <a:r>
              <a:rPr lang="ru-RU" sz="1400" i="1"/>
              <a:t>«Этот треугольник равносторонний</a:t>
            </a:r>
            <a:r>
              <a:rPr lang="ru-RU" sz="1400"/>
              <a:t>».</a:t>
            </a:r>
            <a:endParaRPr/>
          </a:p>
        </p:txBody>
      </p:sp>
      <p:pic>
        <p:nvPicPr>
          <p:cNvPr id="5" name="Picture 20" descr="aristotel_1_s"/>
          <p:cNvPicPr>
            <a:picLocks noChangeAspect="1" noChangeArrowheads="1"/>
          </p:cNvPicPr>
          <p:nvPr/>
        </p:nvPicPr>
        <p:blipFill>
          <a:blip r:embed="rId2"/>
          <a:srcRect l="7166" r="7165"/>
          <a:stretch/>
        </p:blipFill>
        <p:spPr bwMode="auto">
          <a:xfrm>
            <a:off x="1187450" y="549275"/>
            <a:ext cx="1727199" cy="2016125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6" name="Text Box 21"/>
          <p:cNvSpPr>
            <a:spLocks/>
          </p:cNvSpPr>
          <p:nvPr/>
        </p:nvSpPr>
        <p:spPr bwMode="auto">
          <a:xfrm>
            <a:off x="323850" y="2636838"/>
            <a:ext cx="3455988" cy="3968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>
                <a:solidFill>
                  <a:srgbClr val="800000"/>
                </a:solidFill>
                <a:latin typeface="Bookman Old Style"/>
              </a:rPr>
              <a:t>(384-328 гг. до н.э.)</a:t>
            </a:r>
            <a:endParaRPr lang="ru-RU"/>
          </a:p>
        </p:txBody>
      </p:sp>
      <p:sp>
        <p:nvSpPr>
          <p:cNvPr id="7" name="Text Box 22"/>
          <p:cNvSpPr>
            <a:spLocks/>
          </p:cNvSpPr>
          <p:nvPr/>
        </p:nvSpPr>
        <p:spPr bwMode="auto">
          <a:xfrm>
            <a:off x="2987824" y="550863"/>
            <a:ext cx="5976664" cy="163121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/>
              <a:t>Аристотель - </a:t>
            </a:r>
            <a:br>
              <a:rPr lang="ru-RU" sz="2000"/>
            </a:br>
            <a:r>
              <a:rPr lang="ru-RU" sz="2000"/>
              <a:t>основатель </a:t>
            </a:r>
            <a:r>
              <a:rPr lang="ru-RU" sz="2000">
                <a:solidFill>
                  <a:srgbClr val="800000"/>
                </a:solidFill>
              </a:rPr>
              <a:t>Формальной логики.</a:t>
            </a:r>
            <a:r>
              <a:rPr lang="ru-RU" sz="2000"/>
              <a:t> </a:t>
            </a:r>
            <a:endParaRPr/>
          </a:p>
          <a:p>
            <a:pPr algn="ctr">
              <a:defRPr/>
            </a:pPr>
            <a:r>
              <a:rPr lang="ru-RU" sz="2000"/>
              <a:t>Описал основные формы абстрактного мышления: </a:t>
            </a:r>
            <a:br>
              <a:rPr lang="ru-RU" sz="2000"/>
            </a:br>
            <a:r>
              <a:rPr lang="ru-RU" sz="2000">
                <a:solidFill>
                  <a:srgbClr val="800000"/>
                </a:solidFill>
              </a:rPr>
              <a:t>понятие, высказывание, умозаключение.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6" descr="200px-Gottfried_Wilhelm_von_Leibniz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tretch/>
        </p:blipFill>
        <p:spPr bwMode="auto">
          <a:xfrm>
            <a:off x="7035800" y="260350"/>
            <a:ext cx="1639888" cy="2074863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5" name="Text Box 5"/>
          <p:cNvSpPr>
            <a:spLocks/>
          </p:cNvSpPr>
          <p:nvPr/>
        </p:nvSpPr>
        <p:spPr bwMode="auto">
          <a:xfrm>
            <a:off x="1979613" y="620713"/>
            <a:ext cx="4968875" cy="1311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/>
          <a:p>
            <a:pPr algn="r">
              <a:spcBef>
                <a:spcPts val="0"/>
              </a:spcBef>
              <a:defRPr/>
            </a:pPr>
            <a:r>
              <a:rPr lang="ru-RU" sz="2000"/>
              <a:t>Готфрид Вильгельм Лейбниц </a:t>
            </a:r>
            <a:br>
              <a:rPr lang="ru-RU" sz="2000"/>
            </a:br>
            <a:r>
              <a:rPr lang="ru-RU" sz="2000"/>
              <a:t>немецкий учёный и философ - </a:t>
            </a:r>
            <a:br>
              <a:rPr lang="ru-RU" sz="2000"/>
            </a:br>
            <a:r>
              <a:rPr lang="ru-RU" sz="2000"/>
              <a:t>основатель </a:t>
            </a:r>
            <a:r>
              <a:rPr lang="ru-RU" sz="2000">
                <a:solidFill>
                  <a:srgbClr val="800000"/>
                </a:solidFill>
              </a:rPr>
              <a:t>Математической логики</a:t>
            </a:r>
            <a:r>
              <a:rPr lang="ru-RU" sz="2000"/>
              <a:t>.</a:t>
            </a:r>
            <a:r>
              <a:rPr lang="en-US" sz="2000" i="1">
                <a:solidFill>
                  <a:srgbClr val="800000"/>
                </a:solidFill>
              </a:rPr>
              <a:t/>
            </a:r>
            <a:br>
              <a:rPr lang="en-US" sz="2000" i="1">
                <a:solidFill>
                  <a:srgbClr val="800000"/>
                </a:solidFill>
              </a:rPr>
            </a:br>
            <a:endParaRPr lang="ru-RU" sz="2000" i="1">
              <a:solidFill>
                <a:srgbClr val="800000"/>
              </a:solidFill>
            </a:endParaRPr>
          </a:p>
        </p:txBody>
      </p:sp>
      <p:pic>
        <p:nvPicPr>
          <p:cNvPr id="6" name="Picture 9" descr="leibniz-stepped-reckoner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/>
          <a:stretch/>
        </p:blipFill>
        <p:spPr bwMode="auto">
          <a:xfrm>
            <a:off x="4572000" y="3933056"/>
            <a:ext cx="4464050" cy="1495425"/>
          </a:xfrm>
          <a:prstGeom prst="rect">
            <a:avLst/>
          </a:prstGeom>
          <a:noFill/>
          <a:ln/>
        </p:spPr>
      </p:pic>
      <p:sp>
        <p:nvSpPr>
          <p:cNvPr id="7" name="Text Box 12"/>
          <p:cNvSpPr>
            <a:spLocks/>
          </p:cNvSpPr>
          <p:nvPr/>
        </p:nvSpPr>
        <p:spPr bwMode="auto">
          <a:xfrm>
            <a:off x="4572000" y="2420888"/>
            <a:ext cx="4464496" cy="1358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algn="r">
              <a:spcBef>
                <a:spcPts val="0"/>
              </a:spcBef>
              <a:defRPr/>
            </a:pPr>
            <a:r>
              <a:rPr lang="ru-RU" sz="1600"/>
              <a:t>Он же является создателем одной из первых механических вычислительных машин, которая могла складывать, вычитать, умножать, делить и извлекать квадратные корни.</a:t>
            </a:r>
            <a:endParaRPr/>
          </a:p>
        </p:txBody>
      </p:sp>
      <p:sp>
        <p:nvSpPr>
          <p:cNvPr id="8" name="Text Box 13"/>
          <p:cNvSpPr>
            <a:spLocks/>
          </p:cNvSpPr>
          <p:nvPr/>
        </p:nvSpPr>
        <p:spPr bwMode="auto">
          <a:xfrm>
            <a:off x="5907732" y="5517232"/>
            <a:ext cx="2951436" cy="107721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ru-RU" sz="1600"/>
              <a:t>Ступенчатый вычислитель Лейбница </a:t>
            </a:r>
            <a:br>
              <a:rPr lang="ru-RU" sz="1600"/>
            </a:br>
            <a:r>
              <a:rPr lang="ru-RU" sz="1600"/>
              <a:t>- прототип современных компьютеров.</a:t>
            </a:r>
            <a:endParaRPr/>
          </a:p>
        </p:txBody>
      </p:sp>
      <p:pic>
        <p:nvPicPr>
          <p:cNvPr id="9" name="Picture 14" descr="Джоржд Буль"/>
          <p:cNvPicPr>
            <a:picLocks noChangeAspect="1" noChangeArrowheads="1"/>
          </p:cNvPicPr>
          <p:nvPr/>
        </p:nvPicPr>
        <p:blipFill>
          <a:blip r:embed="rId4"/>
          <a:srcRect l="15564" r="9435"/>
          <a:stretch/>
        </p:blipFill>
        <p:spPr bwMode="auto">
          <a:xfrm>
            <a:off x="539750" y="333375"/>
            <a:ext cx="1484313" cy="1746250"/>
          </a:xfrm>
          <a:prstGeom prst="rect">
            <a:avLst/>
          </a:prstGeom>
          <a:noFill/>
          <a:ln w="76200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10" name="Text Box 16"/>
          <p:cNvSpPr>
            <a:spLocks/>
          </p:cNvSpPr>
          <p:nvPr/>
        </p:nvSpPr>
        <p:spPr bwMode="auto">
          <a:xfrm>
            <a:off x="107949" y="2276475"/>
            <a:ext cx="3816350" cy="19208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ru-RU" sz="2000"/>
              <a:t>Английский математик </a:t>
            </a:r>
            <a:br>
              <a:rPr lang="ru-RU" sz="2000"/>
            </a:br>
            <a:r>
              <a:rPr lang="ru-RU" sz="2000"/>
              <a:t>Джордж Буль - </a:t>
            </a:r>
            <a:br>
              <a:rPr lang="ru-RU" sz="2000"/>
            </a:br>
            <a:r>
              <a:rPr lang="ru-RU" sz="2000"/>
              <a:t>основатель </a:t>
            </a:r>
            <a:r>
              <a:rPr lang="ru-RU" sz="2000">
                <a:solidFill>
                  <a:srgbClr val="800000"/>
                </a:solidFill>
              </a:rPr>
              <a:t>Алгебры логики. </a:t>
            </a:r>
            <a:br>
              <a:rPr lang="ru-RU" sz="2000">
                <a:solidFill>
                  <a:srgbClr val="800000"/>
                </a:solidFill>
              </a:rPr>
            </a:br>
            <a:r>
              <a:rPr lang="ru-RU" sz="2000"/>
              <a:t>В своих трудах описал алфавит, орфографию и грамматику для математической логики.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514" y="3068960"/>
            <a:ext cx="8965057" cy="1224136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buFont typeface="Wingdings"/>
              <a:buNone/>
              <a:defRPr/>
            </a:pPr>
            <a:r>
              <a:rPr lang="ru-RU" sz="1600" b="1" i="1"/>
              <a:t>Высказывание</a:t>
            </a:r>
            <a:r>
              <a:rPr lang="ru-RU" sz="1600"/>
              <a:t> - повествовательное предложение, о котором можно сказать, истинно оно или ложно. Т.е. высказывание может принимать одно из двух значений – </a:t>
            </a:r>
            <a:r>
              <a:rPr lang="ru-RU" sz="1600" i="1"/>
              <a:t>истина (1) </a:t>
            </a:r>
            <a:r>
              <a:rPr lang="ru-RU" sz="1600"/>
              <a:t>или</a:t>
            </a:r>
            <a:r>
              <a:rPr lang="ru-RU" sz="1600" i="1"/>
              <a:t> ложь (0).</a:t>
            </a:r>
          </a:p>
          <a:p>
            <a:pPr>
              <a:lnSpc>
                <a:spcPct val="80000"/>
              </a:lnSpc>
              <a:buFont typeface="Wingdings"/>
              <a:buNone/>
              <a:defRPr/>
            </a:pPr>
            <a:r>
              <a:rPr lang="ru-RU" sz="1600"/>
              <a:t>Задание для тренировки</a:t>
            </a:r>
            <a:r>
              <a:rPr lang="ru-RU" sz="1600" i="1"/>
              <a:t> (устно):  </a:t>
            </a:r>
            <a:br>
              <a:rPr lang="ru-RU" sz="1600" i="1"/>
            </a:br>
            <a:r>
              <a:rPr lang="ru-RU" sz="1600" i="1"/>
              <a:t>Какие из предложений являются высказываниями? Определите их истинность.</a:t>
            </a:r>
            <a:endParaRPr lang="ru-RU" sz="1200" i="1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549275"/>
            <a:ext cx="8229600" cy="735013"/>
          </a:xfrm>
          <a:prstGeom prst="rect">
            <a:avLst/>
          </a:prstGeom>
          <a:noFill/>
          <a:ln/>
        </p:spPr>
        <p:txBody>
          <a:bodyPr anchor="ctr"/>
          <a:lstStyle/>
          <a:p>
            <a:pPr algn="ctr">
              <a:defRPr/>
            </a:pPr>
            <a:r>
              <a:rPr lang="ru-RU" sz="2800" b="1">
                <a:solidFill>
                  <a:srgbClr val="990000"/>
                </a:solidFill>
              </a:rPr>
              <a:t>ОСНОВНЫЕ ПОНЯТИЯ АЛГЕБРЫ ЛОГИКИ</a:t>
            </a:r>
            <a:r>
              <a:rPr lang="ru-RU" sz="2800">
                <a:solidFill>
                  <a:srgbClr val="990000"/>
                </a:solidFill>
              </a:rPr>
              <a:t> </a:t>
            </a:r>
            <a:endParaRPr/>
          </a:p>
        </p:txBody>
      </p:sp>
      <p:sp>
        <p:nvSpPr>
          <p:cNvPr id="6" name="Text Box 5"/>
          <p:cNvSpPr>
            <a:spLocks/>
          </p:cNvSpPr>
          <p:nvPr/>
        </p:nvSpPr>
        <p:spPr bwMode="auto">
          <a:xfrm>
            <a:off x="4420667" y="4430712"/>
            <a:ext cx="4716462" cy="24272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/>
              <a:t>8.   4 + 5=10.</a:t>
            </a:r>
            <a:endParaRPr/>
          </a:p>
          <a:p>
            <a:pPr>
              <a:defRPr/>
            </a:pPr>
            <a:r>
              <a:rPr lang="ru-RU"/>
              <a:t>9.   Без труда не вытащишь и рыбку из пруда.</a:t>
            </a:r>
            <a:endParaRPr/>
          </a:p>
          <a:p>
            <a:pPr>
              <a:defRPr/>
            </a:pPr>
            <a:r>
              <a:rPr lang="ru-RU"/>
              <a:t>10. Сложите числа 2 и 5.</a:t>
            </a:r>
            <a:endParaRPr/>
          </a:p>
          <a:p>
            <a:pPr>
              <a:defRPr/>
            </a:pPr>
            <a:r>
              <a:rPr lang="ru-RU"/>
              <a:t>11. Некоторые медведи живут на севере.</a:t>
            </a:r>
            <a:endParaRPr/>
          </a:p>
          <a:p>
            <a:pPr>
              <a:defRPr/>
            </a:pPr>
            <a:r>
              <a:rPr lang="ru-RU"/>
              <a:t>12. Все медведи — бурые.</a:t>
            </a:r>
            <a:endParaRPr/>
          </a:p>
          <a:p>
            <a:pPr>
              <a:defRPr/>
            </a:pPr>
            <a:r>
              <a:rPr lang="ru-RU"/>
              <a:t>13. Чему равно расстояние от Москвы до Ленинграда? </a:t>
            </a:r>
            <a:endParaRPr/>
          </a:p>
          <a:p>
            <a:pPr>
              <a:spcBef>
                <a:spcPts val="0"/>
              </a:spcBef>
              <a:defRPr/>
            </a:pPr>
            <a:endParaRPr lang="ru-RU"/>
          </a:p>
        </p:txBody>
      </p:sp>
      <p:sp>
        <p:nvSpPr>
          <p:cNvPr id="7" name="Text Box 6"/>
          <p:cNvSpPr>
            <a:spLocks/>
          </p:cNvSpPr>
          <p:nvPr/>
        </p:nvSpPr>
        <p:spPr bwMode="auto">
          <a:xfrm>
            <a:off x="71438" y="4430712"/>
            <a:ext cx="4572000" cy="24272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/>
              <a:t>1. Какой длины эта лента?</a:t>
            </a:r>
            <a:endParaRPr/>
          </a:p>
          <a:p>
            <a:pPr>
              <a:defRPr/>
            </a:pPr>
            <a:r>
              <a:rPr lang="ru-RU"/>
              <a:t>2. Прослушайте сообщение.</a:t>
            </a:r>
            <a:endParaRPr/>
          </a:p>
          <a:p>
            <a:pPr>
              <a:defRPr/>
            </a:pPr>
            <a:r>
              <a:rPr lang="ru-RU"/>
              <a:t>3. Делайте утреннюю зарядку!</a:t>
            </a:r>
            <a:endParaRPr/>
          </a:p>
          <a:p>
            <a:pPr>
              <a:defRPr/>
            </a:pPr>
            <a:r>
              <a:rPr lang="ru-RU"/>
              <a:t>4. Назовите устройство ввода информации.</a:t>
            </a:r>
            <a:endParaRPr/>
          </a:p>
          <a:p>
            <a:pPr>
              <a:defRPr/>
            </a:pPr>
            <a:r>
              <a:rPr lang="ru-RU"/>
              <a:t>5. Кто отсутствует?</a:t>
            </a:r>
            <a:endParaRPr/>
          </a:p>
          <a:p>
            <a:pPr>
              <a:defRPr/>
            </a:pPr>
            <a:r>
              <a:rPr lang="ru-RU"/>
              <a:t>6. Париж — столица Англии.</a:t>
            </a:r>
            <a:endParaRPr/>
          </a:p>
          <a:p>
            <a:pPr>
              <a:defRPr/>
            </a:pPr>
            <a:r>
              <a:rPr lang="ru-RU"/>
              <a:t>7. Число 11 является простым.</a:t>
            </a:r>
            <a:endParaRPr/>
          </a:p>
          <a:p>
            <a:pPr>
              <a:spcBef>
                <a:spcPts val="0"/>
              </a:spcBef>
              <a:defRPr/>
            </a:pPr>
            <a:endParaRPr lang="ru-RU"/>
          </a:p>
        </p:txBody>
      </p:sp>
      <p:sp>
        <p:nvSpPr>
          <p:cNvPr id="8" name="Text Box 8"/>
          <p:cNvSpPr>
            <a:spLocks/>
          </p:cNvSpPr>
          <p:nvPr/>
        </p:nvSpPr>
        <p:spPr bwMode="auto">
          <a:xfrm>
            <a:off x="1187450" y="109538"/>
            <a:ext cx="6769100" cy="3667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ru-RU" b="1">
                <a:latin typeface="Arial"/>
              </a:rPr>
              <a:t>Тема «Логические основы работы компьютера»</a:t>
            </a:r>
            <a:endParaRPr/>
          </a:p>
        </p:txBody>
      </p:sp>
      <p:sp>
        <p:nvSpPr>
          <p:cNvPr id="9" name="Text Box 9"/>
          <p:cNvSpPr>
            <a:spLocks/>
          </p:cNvSpPr>
          <p:nvPr/>
        </p:nvSpPr>
        <p:spPr bwMode="auto">
          <a:xfrm>
            <a:off x="93514" y="1551831"/>
            <a:ext cx="8965057" cy="58102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ru-RU" sz="1600" b="1" i="1"/>
              <a:t>Цели:   - </a:t>
            </a:r>
            <a:r>
              <a:rPr lang="ru-RU" sz="1600" i="1"/>
              <a:t>познакомить учащихся с основными формами мышления;</a:t>
            </a:r>
            <a:br>
              <a:rPr lang="ru-RU" sz="1600" i="1"/>
            </a:br>
            <a:r>
              <a:rPr lang="ru-RU" sz="1600" i="1"/>
              <a:t>              - сформировать понятия: логическая переменная, логическая операция</a:t>
            </a:r>
            <a:r>
              <a:rPr lang="ru-RU" sz="1600"/>
              <a:t> </a:t>
            </a:r>
            <a:endParaRPr/>
          </a:p>
        </p:txBody>
      </p:sp>
      <p:sp>
        <p:nvSpPr>
          <p:cNvPr id="10" name="Text Box 10"/>
          <p:cNvSpPr>
            <a:spLocks/>
          </p:cNvSpPr>
          <p:nvPr/>
        </p:nvSpPr>
        <p:spPr bwMode="auto">
          <a:xfrm>
            <a:off x="1403648" y="2204864"/>
            <a:ext cx="6121400" cy="8255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/>
              </a:defRPr>
            </a:lvl5pPr>
            <a:lvl6pPr marL="2628900" indent="-3429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6pPr>
            <a:lvl7pPr marL="3086100" indent="-3429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7pPr>
            <a:lvl8pPr marL="3543300" indent="-3429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8pPr>
            <a:lvl9pPr marL="4000500" indent="-3429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9pPr>
          </a:lstStyle>
          <a:p>
            <a:pPr>
              <a:defRPr/>
            </a:pPr>
            <a:r>
              <a:rPr lang="ru-RU" sz="1600" b="1">
                <a:latin typeface="Times New Roman"/>
              </a:rPr>
              <a:t>План урока:</a:t>
            </a:r>
            <a:endParaRPr/>
          </a:p>
          <a:p>
            <a:pPr>
              <a:buFontTx/>
              <a:buAutoNum type="arabicPeriod"/>
              <a:defRPr/>
            </a:pPr>
            <a:r>
              <a:rPr lang="ru-RU" sz="1600">
                <a:latin typeface="Times New Roman"/>
              </a:rPr>
              <a:t>  Изложение нового материала</a:t>
            </a:r>
          </a:p>
          <a:p>
            <a:pPr>
              <a:buFontTx/>
              <a:buAutoNum type="arabicPeriod"/>
              <a:defRPr/>
            </a:pPr>
            <a:r>
              <a:rPr lang="ru-RU" sz="1600">
                <a:latin typeface="Times New Roman"/>
              </a:rPr>
              <a:t>  Решение задач 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>
            <a:spLocks/>
          </p:cNvSpPr>
          <p:nvPr/>
        </p:nvSpPr>
        <p:spPr bwMode="auto">
          <a:xfrm>
            <a:off x="3132138" y="342900"/>
            <a:ext cx="3095625" cy="457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ru-RU" sz="2400" b="1">
                <a:solidFill>
                  <a:schemeClr val="accent3">
                    <a:lumMod val="75000"/>
                  </a:schemeClr>
                </a:solidFill>
              </a:rPr>
              <a:t>ВЫСКАЗЫВАНИЯ</a:t>
            </a:r>
            <a:endParaRPr/>
          </a:p>
        </p:txBody>
      </p:sp>
      <p:sp>
        <p:nvSpPr>
          <p:cNvPr id="5" name="Text Box 6"/>
          <p:cNvSpPr>
            <a:spLocks/>
          </p:cNvSpPr>
          <p:nvPr/>
        </p:nvSpPr>
        <p:spPr bwMode="auto">
          <a:xfrm>
            <a:off x="107504" y="897769"/>
            <a:ext cx="4176713" cy="156966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ru-RU" sz="2400" b="1">
                <a:solidFill>
                  <a:schemeClr val="accent3">
                    <a:lumMod val="75000"/>
                  </a:schemeClr>
                </a:solidFill>
              </a:rPr>
              <a:t>Простые</a:t>
            </a:r>
            <a:endParaRPr/>
          </a:p>
          <a:p>
            <a:pPr>
              <a:defRPr/>
            </a:pPr>
            <a:r>
              <a:rPr lang="ru-RU"/>
              <a:t>(содержат только одну простую мысль) </a:t>
            </a:r>
            <a:endParaRPr/>
          </a:p>
          <a:p>
            <a:pPr>
              <a:defRPr/>
            </a:pPr>
            <a:r>
              <a:rPr lang="ru-RU"/>
              <a:t>«</a:t>
            </a:r>
            <a:r>
              <a:rPr lang="ru-RU" i="1"/>
              <a:t>Петров – врач»</a:t>
            </a:r>
            <a:endParaRPr/>
          </a:p>
          <a:p>
            <a:pPr>
              <a:defRPr/>
            </a:pPr>
            <a:r>
              <a:rPr lang="ru-RU" i="1"/>
              <a:t>«Петров – шахматист»</a:t>
            </a:r>
            <a:endParaRPr lang="ru-RU" b="1"/>
          </a:p>
        </p:txBody>
      </p:sp>
      <p:sp>
        <p:nvSpPr>
          <p:cNvPr id="6" name="Text Box 7"/>
          <p:cNvSpPr>
            <a:spLocks/>
          </p:cNvSpPr>
          <p:nvPr/>
        </p:nvSpPr>
        <p:spPr bwMode="auto">
          <a:xfrm>
            <a:off x="4427984" y="899170"/>
            <a:ext cx="4608513" cy="240065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ru-RU" sz="2400" b="1">
                <a:solidFill>
                  <a:schemeClr val="accent3">
                    <a:lumMod val="75000"/>
                  </a:schemeClr>
                </a:solidFill>
              </a:rPr>
              <a:t>Составные</a:t>
            </a:r>
            <a:endParaRPr/>
          </a:p>
          <a:p>
            <a:pPr algn="ctr">
              <a:defRPr/>
            </a:pPr>
            <a:r>
              <a:rPr lang="ru-RU"/>
              <a:t>(содержат несколько простых высказываний </a:t>
            </a:r>
            <a:br>
              <a:rPr lang="ru-RU"/>
            </a:br>
            <a:r>
              <a:rPr lang="ru-RU"/>
              <a:t>соединённых логическими связками: </a:t>
            </a:r>
            <a:br>
              <a:rPr lang="ru-RU"/>
            </a:br>
            <a:r>
              <a:rPr lang="ru-RU"/>
              <a:t>«</a:t>
            </a:r>
            <a:r>
              <a:rPr lang="ru-RU" b="1"/>
              <a:t>и», «или», «не», </a:t>
            </a:r>
            <a:br>
              <a:rPr lang="ru-RU" b="1"/>
            </a:br>
            <a:r>
              <a:rPr lang="ru-RU" b="1"/>
              <a:t>«если …то</a:t>
            </a:r>
            <a:r>
              <a:rPr lang="ru-RU"/>
              <a:t>»,</a:t>
            </a:r>
            <a:r>
              <a:rPr lang="ru-RU" b="1"/>
              <a:t> «тогда и только тогда»</a:t>
            </a:r>
            <a:r>
              <a:rPr lang="ru-RU"/>
              <a:t>)</a:t>
            </a:r>
            <a:endParaRPr/>
          </a:p>
          <a:p>
            <a:pPr>
              <a:defRPr/>
            </a:pPr>
            <a:r>
              <a:rPr lang="ru-RU"/>
              <a:t>«</a:t>
            </a:r>
            <a:r>
              <a:rPr lang="ru-RU" i="1"/>
              <a:t>Петров - врач и шахматист»</a:t>
            </a:r>
            <a:br>
              <a:rPr lang="ru-RU" i="1"/>
            </a:br>
            <a:r>
              <a:rPr lang="ru-RU" i="1"/>
              <a:t> «Петров – не врач и не  шахматист»</a:t>
            </a:r>
            <a:endParaRPr lang="ru-RU" b="1"/>
          </a:p>
        </p:txBody>
      </p:sp>
      <p:sp>
        <p:nvSpPr>
          <p:cNvPr id="7" name="Text Box 10"/>
          <p:cNvSpPr>
            <a:spLocks/>
          </p:cNvSpPr>
          <p:nvPr/>
        </p:nvSpPr>
        <p:spPr bwMode="auto">
          <a:xfrm>
            <a:off x="25152" y="3350601"/>
            <a:ext cx="9118848" cy="144655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/>
              <a:t>В алгебре простые высказывания обозначаются буквами латинского алфавита и наз. </a:t>
            </a:r>
            <a:r>
              <a:rPr lang="ru-RU" sz="1400" i="1"/>
              <a:t>логическими переменными</a:t>
            </a:r>
            <a:r>
              <a:rPr lang="ru-RU" sz="1400"/>
              <a:t>.</a:t>
            </a:r>
            <a:endParaRPr/>
          </a:p>
          <a:p>
            <a:pPr>
              <a:defRPr/>
            </a:pPr>
            <a:r>
              <a:rPr lang="ru-RU" sz="1400"/>
              <a:t>Обозначив </a:t>
            </a:r>
            <a:r>
              <a:rPr lang="ru-RU" sz="1400" b="1"/>
              <a:t>А </a:t>
            </a:r>
            <a:r>
              <a:rPr lang="ru-RU" sz="1400"/>
              <a:t>= «</a:t>
            </a:r>
            <a:r>
              <a:rPr lang="ru-RU" sz="1400" i="1"/>
              <a:t>Петров – врач»</a:t>
            </a:r>
            <a:r>
              <a:rPr lang="ru-RU" sz="1400"/>
              <a:t>,  </a:t>
            </a:r>
            <a:br>
              <a:rPr lang="ru-RU" sz="1400"/>
            </a:br>
            <a:r>
              <a:rPr lang="ru-RU" sz="1400"/>
              <a:t>                   </a:t>
            </a:r>
            <a:r>
              <a:rPr lang="ru-RU" sz="1400" b="1"/>
              <a:t>В = </a:t>
            </a:r>
            <a:r>
              <a:rPr lang="ru-RU" sz="1400" i="1"/>
              <a:t>«Петров – шахматист», </a:t>
            </a:r>
            <a:r>
              <a:rPr lang="ru-RU" sz="1400"/>
              <a:t>получим </a:t>
            </a:r>
            <a:r>
              <a:rPr lang="ru-RU" sz="1400" i="1"/>
              <a:t>логические выражения (функции)</a:t>
            </a:r>
            <a:r>
              <a:rPr lang="ru-RU" sz="1400"/>
              <a:t>:</a:t>
            </a:r>
            <a:endParaRPr/>
          </a:p>
          <a:p>
            <a:pPr lvl="4">
              <a:defRPr/>
            </a:pPr>
            <a:r>
              <a:rPr lang="en-US" sz="1400" b="1"/>
              <a:t>F(A,B) = </a:t>
            </a:r>
            <a:r>
              <a:rPr lang="ru-RU" sz="1400" b="1"/>
              <a:t> А и В</a:t>
            </a:r>
            <a:r>
              <a:rPr lang="ru-RU" sz="1400"/>
              <a:t>    (</a:t>
            </a:r>
            <a:r>
              <a:rPr lang="ru-RU" sz="1600"/>
              <a:t>«</a:t>
            </a:r>
            <a:r>
              <a:rPr lang="ru-RU" sz="1600" i="1"/>
              <a:t>Петров - врач и шахматист»)</a:t>
            </a:r>
            <a:endParaRPr/>
          </a:p>
          <a:p>
            <a:pPr lvl="4">
              <a:defRPr/>
            </a:pPr>
            <a:r>
              <a:rPr lang="en-US" sz="1600" b="1"/>
              <a:t>F(A,B) = </a:t>
            </a:r>
            <a:r>
              <a:rPr lang="ru-RU" sz="1600" b="1"/>
              <a:t> не А и не В</a:t>
            </a:r>
            <a:r>
              <a:rPr lang="ru-RU" sz="1600"/>
              <a:t>    (</a:t>
            </a:r>
            <a:r>
              <a:rPr lang="ru-RU" sz="1600" i="1"/>
              <a:t>«Петров – не врач и не  шахматист»)</a:t>
            </a:r>
            <a:endParaRPr/>
          </a:p>
        </p:txBody>
      </p:sp>
      <p:sp>
        <p:nvSpPr>
          <p:cNvPr id="8" name="Text Box 11"/>
          <p:cNvSpPr>
            <a:spLocks/>
          </p:cNvSpPr>
          <p:nvPr/>
        </p:nvSpPr>
        <p:spPr bwMode="auto">
          <a:xfrm>
            <a:off x="54496" y="4869159"/>
            <a:ext cx="5328591" cy="173893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ru-RU" sz="1600"/>
              <a:t>Значение логической функции можно определить с помощью спец. таблицы – </a:t>
            </a:r>
            <a:endParaRPr/>
          </a:p>
          <a:p>
            <a:pPr>
              <a:spcBef>
                <a:spcPts val="0"/>
              </a:spcBef>
              <a:defRPr/>
            </a:pPr>
            <a:r>
              <a:rPr lang="ru-RU" b="1" i="1"/>
              <a:t>таблицы истинности</a:t>
            </a:r>
            <a:r>
              <a:rPr lang="ru-RU" sz="1600"/>
              <a:t>,</a:t>
            </a:r>
            <a:br>
              <a:rPr lang="ru-RU" sz="1600"/>
            </a:br>
            <a:r>
              <a:rPr lang="ru-RU" sz="1600"/>
              <a:t>в кот. перечисляются все</a:t>
            </a:r>
            <a:r>
              <a:rPr lang="en-US" sz="1600"/>
              <a:t> </a:t>
            </a:r>
            <a:r>
              <a:rPr lang="ru-RU" sz="1600"/>
              <a:t>комбинации значений лог. переменных, входящих в выражение, </a:t>
            </a:r>
            <a:br>
              <a:rPr lang="ru-RU" sz="1600"/>
            </a:br>
            <a:r>
              <a:rPr lang="ru-RU" sz="1600"/>
              <a:t>и определяются соотв. значения лог. функции.</a:t>
            </a:r>
            <a:endParaRPr/>
          </a:p>
        </p:txBody>
      </p:sp>
      <p:graphicFrame>
        <p:nvGraphicFramePr>
          <p:cNvPr id="9" name="Group 53"/>
          <p:cNvGraphicFramePr>
            <a:graphicFrameLocks noGrp="1"/>
          </p:cNvGraphicFramePr>
          <p:nvPr>
            <p:ph/>
          </p:nvPr>
        </p:nvGraphicFramePr>
        <p:xfrm>
          <a:off x="5364163" y="4760476"/>
          <a:ext cx="3600450" cy="1981200"/>
        </p:xfrm>
        <a:graphic>
          <a:graphicData uri="http://schemas.openxmlformats.org/drawingml/2006/table">
            <a:tbl>
              <a:tblPr/>
              <a:tblGrid>
                <a:gridCol w="808038"/>
                <a:gridCol w="739775"/>
                <a:gridCol w="2052637"/>
              </a:tblGrid>
              <a:tr h="309563"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Pct val="70000"/>
                        <a:buFont typeface="Wingdings"/>
                        <a:buNone/>
                        <a:defRPr/>
                      </a:pPr>
                      <a:r>
                        <a:rPr lang="ru-RU" sz="2000" b="1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/>
                        </a:rPr>
                        <a:t>А</a:t>
                      </a:r>
                      <a:endParaRPr/>
                    </a:p>
                  </a:txBody>
                  <a:tcPr>
                    <a:lnL w="28575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28575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Pct val="70000"/>
                        <a:buFont typeface="Wingdings"/>
                        <a:buNone/>
                        <a:defRPr/>
                      </a:pPr>
                      <a:r>
                        <a:rPr lang="ru-RU" sz="2000" b="1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/>
                        </a:rPr>
                        <a:t>В</a:t>
                      </a:r>
                      <a:endParaRPr/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28575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Pct val="70000"/>
                        <a:buFont typeface="Wingdings"/>
                        <a:buNone/>
                        <a:defRPr/>
                      </a:pPr>
                      <a:r>
                        <a:rPr lang="en-US" sz="2000" b="1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/>
                        </a:rPr>
                        <a:t>F (A,B)</a:t>
                      </a:r>
                      <a:r>
                        <a:rPr lang="ru-RU" sz="2000" b="1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/>
                        </a:rPr>
                        <a:t>=А и В</a:t>
                      </a:r>
                      <a:endParaRPr/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28575" algn="ctr">
                      <a:solidFill>
                        <a:schemeClr val="tx1"/>
                      </a:solidFill>
                    </a:lnR>
                    <a:lnT w="28575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</a:tr>
              <a:tr h="309563"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Pct val="70000"/>
                        <a:buFont typeface="Wingdings"/>
                        <a:buNone/>
                        <a:defRPr/>
                      </a:pPr>
                      <a:r>
                        <a:rPr lang="ru-RU" sz="2000" b="1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/>
                        </a:rPr>
                        <a:t>0</a:t>
                      </a:r>
                      <a:endParaRPr/>
                    </a:p>
                  </a:txBody>
                  <a:tcPr>
                    <a:lnL w="28575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Pct val="70000"/>
                        <a:buFont typeface="Wingdings"/>
                        <a:buNone/>
                        <a:defRPr/>
                      </a:pPr>
                      <a:r>
                        <a:rPr lang="ru-RU" sz="2000" b="1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/>
                        </a:rPr>
                        <a:t>0</a:t>
                      </a:r>
                      <a:endParaRPr/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Pct val="70000"/>
                        <a:buFont typeface="Wingdings"/>
                        <a:buNone/>
                        <a:defRPr/>
                      </a:pPr>
                      <a:r>
                        <a:rPr lang="ru-RU" sz="2000" b="1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/>
                        </a:rPr>
                        <a:t>0</a:t>
                      </a:r>
                      <a:endParaRPr/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28575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</a:tr>
              <a:tr h="311150"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Pct val="70000"/>
                        <a:buFont typeface="Wingdings"/>
                        <a:buNone/>
                        <a:defRPr/>
                      </a:pPr>
                      <a:r>
                        <a:rPr lang="ru-RU" sz="2000" b="1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/>
                        </a:rPr>
                        <a:t>0</a:t>
                      </a:r>
                      <a:endParaRPr/>
                    </a:p>
                  </a:txBody>
                  <a:tcPr>
                    <a:lnL w="28575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Pct val="70000"/>
                        <a:buFont typeface="Wingdings"/>
                        <a:buNone/>
                        <a:defRPr/>
                      </a:pPr>
                      <a:r>
                        <a:rPr lang="ru-RU" sz="2000" b="1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/>
                        </a:rPr>
                        <a:t>1</a:t>
                      </a:r>
                      <a:endParaRPr/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Pct val="70000"/>
                        <a:buFont typeface="Wingdings"/>
                        <a:buNone/>
                        <a:defRPr/>
                      </a:pPr>
                      <a:r>
                        <a:rPr lang="ru-RU" sz="2000" b="1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/>
                        </a:rPr>
                        <a:t>0</a:t>
                      </a:r>
                      <a:endParaRPr/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28575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</a:tr>
              <a:tr h="309563"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Pct val="70000"/>
                        <a:buFont typeface="Wingdings"/>
                        <a:buNone/>
                        <a:defRPr/>
                      </a:pPr>
                      <a:r>
                        <a:rPr lang="ru-RU" sz="2000" b="1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/>
                        </a:rPr>
                        <a:t>1</a:t>
                      </a:r>
                      <a:endParaRPr/>
                    </a:p>
                  </a:txBody>
                  <a:tcPr>
                    <a:lnL w="28575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Pct val="70000"/>
                        <a:buFont typeface="Wingdings"/>
                        <a:buNone/>
                        <a:defRPr/>
                      </a:pPr>
                      <a:r>
                        <a:rPr lang="ru-RU" sz="2000" b="1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/>
                        </a:rPr>
                        <a:t>0</a:t>
                      </a:r>
                      <a:endParaRPr/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Pct val="70000"/>
                        <a:buFont typeface="Wingdings"/>
                        <a:buNone/>
                        <a:defRPr/>
                      </a:pPr>
                      <a:r>
                        <a:rPr lang="ru-RU" sz="2000" b="1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/>
                        </a:rPr>
                        <a:t>0</a:t>
                      </a:r>
                      <a:endParaRPr/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28575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</a:tr>
              <a:tr h="309563"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Pct val="70000"/>
                        <a:buFont typeface="Wingdings"/>
                        <a:buNone/>
                        <a:defRPr/>
                      </a:pPr>
                      <a:r>
                        <a:rPr lang="ru-RU" sz="2000" b="1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/>
                        </a:rPr>
                        <a:t>1</a:t>
                      </a:r>
                      <a:endParaRPr/>
                    </a:p>
                  </a:txBody>
                  <a:tcPr>
                    <a:lnL w="28575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28575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Pct val="70000"/>
                        <a:buFont typeface="Wingdings"/>
                        <a:buNone/>
                        <a:defRPr/>
                      </a:pPr>
                      <a:r>
                        <a:rPr lang="ru-RU" sz="2000" b="1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/>
                        </a:rPr>
                        <a:t>1</a:t>
                      </a:r>
                      <a:endParaRPr/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28575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Pct val="70000"/>
                        <a:buFont typeface="Wingdings"/>
                        <a:buNone/>
                        <a:defRPr/>
                      </a:pPr>
                      <a:r>
                        <a:rPr lang="ru-RU" sz="2000" b="1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/>
                        </a:rPr>
                        <a:t>1</a:t>
                      </a:r>
                      <a:endParaRPr/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28575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28575" algn="ctr">
                      <a:solidFill>
                        <a:schemeClr val="tx1"/>
                      </a:solidFill>
                    </a:lnB>
                    <a:noFill/>
                  </a:tcPr>
                </a:tc>
              </a:tr>
            </a:tbl>
          </a:graphicData>
        </a:graphic>
      </p:graphicFrame>
      <p:grpSp>
        <p:nvGrpSpPr>
          <p:cNvPr id="10" name="Group 61"/>
          <p:cNvGrpSpPr/>
          <p:nvPr/>
        </p:nvGrpSpPr>
        <p:grpSpPr bwMode="auto">
          <a:xfrm>
            <a:off x="2339975" y="692150"/>
            <a:ext cx="4679950" cy="215899"/>
            <a:chOff x="1474" y="436"/>
            <a:chExt cx="2948" cy="136"/>
          </a:xfrm>
        </p:grpSpPr>
        <p:grpSp>
          <p:nvGrpSpPr>
            <p:cNvPr id="11" name="Group 57"/>
            <p:cNvGrpSpPr/>
            <p:nvPr/>
          </p:nvGrpSpPr>
          <p:grpSpPr bwMode="auto">
            <a:xfrm>
              <a:off x="1474" y="436"/>
              <a:ext cx="544" cy="136"/>
              <a:chOff x="1474" y="436"/>
              <a:chExt cx="544" cy="136"/>
            </a:xfrm>
          </p:grpSpPr>
          <p:sp>
            <p:nvSpPr>
              <p:cNvPr id="12" name="Line 55"/>
              <p:cNvSpPr>
                <a:spLocks noChangeShapeType="1"/>
              </p:cNvSpPr>
              <p:nvPr/>
            </p:nvSpPr>
            <p:spPr bwMode="auto">
              <a:xfrm flipH="1">
                <a:off x="1474" y="436"/>
                <a:ext cx="5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" name="Line 56"/>
              <p:cNvSpPr>
                <a:spLocks noChangeShapeType="1"/>
              </p:cNvSpPr>
              <p:nvPr/>
            </p:nvSpPr>
            <p:spPr bwMode="auto">
              <a:xfrm>
                <a:off x="1474" y="436"/>
                <a:ext cx="0" cy="1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4" name="Group 58"/>
            <p:cNvGrpSpPr/>
            <p:nvPr/>
          </p:nvGrpSpPr>
          <p:grpSpPr bwMode="auto">
            <a:xfrm flipH="1">
              <a:off x="3923" y="436"/>
              <a:ext cx="499" cy="136"/>
              <a:chOff x="1474" y="436"/>
              <a:chExt cx="544" cy="136"/>
            </a:xfrm>
          </p:grpSpPr>
          <p:sp>
            <p:nvSpPr>
              <p:cNvPr id="15" name="Line 59"/>
              <p:cNvSpPr>
                <a:spLocks noChangeShapeType="1"/>
              </p:cNvSpPr>
              <p:nvPr/>
            </p:nvSpPr>
            <p:spPr bwMode="auto">
              <a:xfrm flipH="1">
                <a:off x="1474" y="436"/>
                <a:ext cx="5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" name="Line 60"/>
              <p:cNvSpPr>
                <a:spLocks noChangeShapeType="1"/>
              </p:cNvSpPr>
              <p:nvPr/>
            </p:nvSpPr>
            <p:spPr bwMode="auto">
              <a:xfrm>
                <a:off x="1474" y="436"/>
                <a:ext cx="0" cy="1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468313" y="1052513"/>
            <a:ext cx="8280400" cy="1841500"/>
          </a:xfrm>
        </p:spPr>
        <p:txBody>
          <a:bodyPr/>
          <a:lstStyle/>
          <a:p>
            <a:pPr algn="ctr">
              <a:defRPr/>
            </a:pPr>
            <a:r>
              <a:rPr lang="ru-RU" b="1"/>
              <a:t>ТАБЛИЦЫ ИСТИННОСТИ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214562" y="2132856"/>
            <a:ext cx="8713662" cy="1430586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400" b="1" u="sng"/>
              <a:t>Таблица истинности</a:t>
            </a:r>
            <a:r>
              <a:rPr lang="ru-RU" sz="2400"/>
              <a:t> – это таблица, с помощью которой определяются значения логических выражений.</a:t>
            </a:r>
            <a:endParaRPr/>
          </a:p>
        </p:txBody>
      </p:sp>
      <p:sp>
        <p:nvSpPr>
          <p:cNvPr id="6" name="Text Box 4"/>
          <p:cNvSpPr>
            <a:spLocks/>
          </p:cNvSpPr>
          <p:nvPr/>
        </p:nvSpPr>
        <p:spPr bwMode="auto">
          <a:xfrm>
            <a:off x="323850" y="4293096"/>
            <a:ext cx="8569325" cy="9159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>
                <a:latin typeface="Arial"/>
              </a:rPr>
              <a:t>ПОРЯДОК ВЫПОЛНЕНИЯ ОПЕРАЦИЙ В ЛОГИЧЕСКИХ ВЫРАЖЕНИЯХ </a:t>
            </a:r>
            <a:endParaRPr lang="ru-RU">
              <a:latin typeface="Arial"/>
            </a:endParaRPr>
          </a:p>
          <a:p>
            <a:pPr algn="ctr">
              <a:defRPr/>
            </a:pPr>
            <a:r>
              <a:rPr lang="ru-RU">
                <a:latin typeface="Arial"/>
              </a:rPr>
              <a:t>действия в скобках; инверсия (¬), конъюнкция (</a:t>
            </a:r>
            <a:r>
              <a:rPr lang="ru-RU" b="1">
                <a:latin typeface="Arial"/>
              </a:rPr>
              <a:t>^)</a:t>
            </a:r>
            <a:r>
              <a:rPr lang="ru-RU">
                <a:latin typeface="Arial"/>
              </a:rPr>
              <a:t>, дизъюнкция (</a:t>
            </a:r>
            <a:r>
              <a:rPr lang="en-US">
                <a:latin typeface="Arial"/>
              </a:rPr>
              <a:t>v</a:t>
            </a:r>
            <a:r>
              <a:rPr lang="ru-RU">
                <a:latin typeface="Arial"/>
              </a:rPr>
              <a:t>), импликация (→), эквивалентность(↔).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9954" y="476672"/>
            <a:ext cx="8229600" cy="666750"/>
          </a:xfrm>
        </p:spPr>
        <p:txBody>
          <a:bodyPr/>
          <a:lstStyle/>
          <a:p>
            <a:pPr algn="ctr">
              <a:defRPr/>
            </a:pPr>
            <a:r>
              <a:rPr lang="ru-RU" sz="2800" b="1">
                <a:solidFill>
                  <a:schemeClr val="accent3">
                    <a:lumMod val="75000"/>
                  </a:schemeClr>
                </a:solidFill>
              </a:rPr>
              <a:t>ОСНОВНЫЕ ЛОГИЧЕСКИЕ ОПЕРАЦИИ</a:t>
            </a:r>
            <a:endParaRPr/>
          </a:p>
        </p:txBody>
      </p:sp>
      <p:sp>
        <p:nvSpPr>
          <p:cNvPr id="5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58589" y="1440286"/>
            <a:ext cx="6624638" cy="1023937"/>
          </a:xfrm>
          <a:prstGeom prst="rect">
            <a:avLst/>
          </a:prstGeom>
          <a:noFill/>
        </p:spPr>
        <p:txBody>
          <a:bodyPr/>
          <a:lstStyle/>
          <a:p>
            <a:pPr marL="609600" indent="-609600">
              <a:lnSpc>
                <a:spcPct val="90000"/>
              </a:lnSpc>
              <a:buFont typeface="Wingdings"/>
              <a:buNone/>
              <a:defRPr/>
            </a:pPr>
            <a:r>
              <a:rPr lang="ru-RU" sz="2400"/>
              <a:t>1. </a:t>
            </a:r>
            <a:r>
              <a:rPr lang="ru-RU" sz="2400" b="1"/>
              <a:t>Отрицание</a:t>
            </a:r>
            <a:r>
              <a:rPr lang="ru-RU" sz="2400"/>
              <a:t> </a:t>
            </a:r>
            <a:r>
              <a:rPr lang="ru-RU" sz="2000"/>
              <a:t>(инверсия)</a:t>
            </a:r>
            <a:r>
              <a:rPr lang="ru-RU" sz="2800"/>
              <a:t> </a:t>
            </a:r>
            <a:r>
              <a:rPr lang="ru-RU"/>
              <a:t>«НЕ»   </a:t>
            </a:r>
            <a:r>
              <a:rPr lang="en-US" sz="4000" b="1">
                <a:cs typeface="Times New Roman"/>
              </a:rPr>
              <a:t>¬</a:t>
            </a:r>
            <a:r>
              <a:rPr lang="ru-RU" sz="4000" b="1">
                <a:cs typeface="Times New Roman"/>
              </a:rPr>
              <a:t> </a:t>
            </a:r>
            <a:endParaRPr lang="ru-RU" sz="5400"/>
          </a:p>
          <a:p>
            <a:pPr marL="1004888" lvl="1" indent="-533400">
              <a:lnSpc>
                <a:spcPct val="90000"/>
              </a:lnSpc>
              <a:buFont typeface="Wingdings"/>
              <a:buNone/>
              <a:defRPr/>
            </a:pPr>
            <a:r>
              <a:rPr lang="ru-RU" sz="1800" i="1"/>
              <a:t>от лат. </a:t>
            </a:r>
            <a:r>
              <a:rPr lang="en-US" sz="1800" i="1"/>
              <a:t>inversio</a:t>
            </a:r>
            <a:r>
              <a:rPr lang="ru-RU" sz="1800" i="1"/>
              <a:t> — переворачиваю</a:t>
            </a:r>
            <a:r>
              <a:rPr lang="ru-RU" sz="1600"/>
              <a:t>,</a:t>
            </a:r>
            <a:r>
              <a:rPr lang="ru-RU" sz="2000"/>
              <a:t> </a:t>
            </a:r>
            <a:endParaRPr lang="en-US" sz="2000">
              <a:cs typeface="Times New Roman"/>
            </a:endParaRPr>
          </a:p>
          <a:p>
            <a:pPr marL="609600" indent="-609600">
              <a:lnSpc>
                <a:spcPct val="90000"/>
              </a:lnSpc>
              <a:buFont typeface="Wingdings"/>
              <a:buAutoNum type="arabicPeriod"/>
              <a:defRPr/>
            </a:pPr>
            <a:endParaRPr lang="ru-RU" sz="2400"/>
          </a:p>
          <a:p>
            <a:pPr marL="609600" indent="-609600">
              <a:lnSpc>
                <a:spcPct val="90000"/>
              </a:lnSpc>
              <a:buFont typeface="Wingdings"/>
              <a:buNone/>
              <a:defRPr/>
            </a:pPr>
            <a:endParaRPr lang="ru-RU" sz="2400"/>
          </a:p>
        </p:txBody>
      </p:sp>
      <p:graphicFrame>
        <p:nvGraphicFramePr>
          <p:cNvPr id="6" name="Group 143"/>
          <p:cNvGraphicFramePr>
            <a:graphicFrameLocks noGrp="1"/>
          </p:cNvGraphicFramePr>
          <p:nvPr>
            <p:ph sz="quarter" idx="2"/>
          </p:nvPr>
        </p:nvGraphicFramePr>
        <p:xfrm>
          <a:off x="6937375" y="1268835"/>
          <a:ext cx="1738313" cy="1188720"/>
        </p:xfrm>
        <a:graphic>
          <a:graphicData uri="http://schemas.openxmlformats.org/drawingml/2006/table">
            <a:tbl>
              <a:tblPr/>
              <a:tblGrid>
                <a:gridCol w="869950"/>
                <a:gridCol w="868363"/>
              </a:tblGrid>
              <a:tr h="388938"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Pct val="70000"/>
                        <a:buFont typeface="Wingdings"/>
                        <a:buNone/>
                        <a:defRPr/>
                      </a:pPr>
                      <a:r>
                        <a:rPr lang="ru-RU" sz="2000" b="0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/>
                        </a:rPr>
                        <a:t>А</a:t>
                      </a:r>
                      <a:endParaRPr/>
                    </a:p>
                  </a:txBody>
                  <a:tcPr>
                    <a:lnL w="28575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28575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Pct val="70000"/>
                        <a:buFont typeface="Wingdings"/>
                        <a:buNone/>
                        <a:defRPr/>
                      </a:pPr>
                      <a:r>
                        <a:rPr lang="en-US" sz="2000" b="0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¬</a:t>
                      </a:r>
                      <a:r>
                        <a:rPr lang="ru-RU" sz="2000" b="0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/>
                        </a:rPr>
                        <a:t> А</a:t>
                      </a:r>
                      <a:endParaRPr/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28575" algn="ctr">
                      <a:solidFill>
                        <a:schemeClr val="tx1"/>
                      </a:solidFill>
                    </a:lnR>
                    <a:lnT w="28575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</a:tr>
              <a:tr h="390525"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Pct val="70000"/>
                        <a:buFont typeface="Wingdings"/>
                        <a:buNone/>
                        <a:defRPr/>
                      </a:pPr>
                      <a:r>
                        <a:rPr lang="ru-RU" sz="2000" b="0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/>
                        </a:rPr>
                        <a:t>0</a:t>
                      </a:r>
                      <a:endParaRPr/>
                    </a:p>
                  </a:txBody>
                  <a:tcPr>
                    <a:lnL w="28575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Pct val="70000"/>
                        <a:buFont typeface="Wingdings"/>
                        <a:buNone/>
                        <a:defRPr/>
                      </a:pPr>
                      <a:r>
                        <a:rPr lang="ru-RU" sz="2000" b="0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/>
                        </a:rPr>
                        <a:t>1</a:t>
                      </a:r>
                      <a:endParaRPr/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28575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</a:tr>
              <a:tr h="388938"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Pct val="70000"/>
                        <a:buFont typeface="Wingdings"/>
                        <a:buNone/>
                        <a:defRPr/>
                      </a:pPr>
                      <a:r>
                        <a:rPr lang="ru-RU" sz="2000" b="0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/>
                        </a:rPr>
                        <a:t>1</a:t>
                      </a:r>
                      <a:endParaRPr/>
                    </a:p>
                  </a:txBody>
                  <a:tcPr>
                    <a:lnL w="28575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28575" algn="ctr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Pct val="70000"/>
                        <a:buFont typeface="Wingdings"/>
                        <a:buNone/>
                        <a:defRPr/>
                      </a:pPr>
                      <a:r>
                        <a:rPr lang="ru-RU" sz="2000" b="0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/>
                        </a:rPr>
                        <a:t>0</a:t>
                      </a:r>
                      <a:endParaRPr/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28575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28575" algn="ctr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" name="Rectangle 68"/>
          <p:cNvSpPr>
            <a:spLocks noChangeArrowheads="1"/>
          </p:cNvSpPr>
          <p:nvPr/>
        </p:nvSpPr>
        <p:spPr bwMode="auto">
          <a:xfrm>
            <a:off x="20216" y="3356199"/>
            <a:ext cx="6877050" cy="79216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609600" indent="-609600">
              <a:spcBef>
                <a:spcPts val="0"/>
              </a:spcBef>
              <a:buClr>
                <a:schemeClr val="bg2"/>
              </a:buClr>
              <a:buSzPct val="70000"/>
              <a:buFont typeface="Wingdings"/>
              <a:buChar char="o"/>
              <a:defRPr sz="2800">
                <a:solidFill>
                  <a:schemeClr val="tx1"/>
                </a:solidFill>
                <a:latin typeface="Times New Roman"/>
              </a:defRPr>
            </a:lvl1pPr>
            <a:lvl2pPr marL="1004888" indent="-533400">
              <a:spcBef>
                <a:spcPts val="0"/>
              </a:spcBef>
              <a:buClr>
                <a:schemeClr val="accent2"/>
              </a:buClr>
              <a:buSzPct val="75000"/>
              <a:buFont typeface="Wingdings"/>
              <a:buChar char="n"/>
              <a:defRPr sz="2400">
                <a:solidFill>
                  <a:schemeClr val="tx1"/>
                </a:solidFill>
                <a:latin typeface="Times New Roman"/>
              </a:defRPr>
            </a:lvl2pPr>
            <a:lvl3pPr marL="1377950" indent="-468313">
              <a:spcBef>
                <a:spcPts val="0"/>
              </a:spcBef>
              <a:buClr>
                <a:schemeClr val="bg2"/>
              </a:buClr>
              <a:buSzPct val="65000"/>
              <a:buFont typeface="Wingdings"/>
              <a:buChar char="o"/>
              <a:defRPr sz="2000">
                <a:solidFill>
                  <a:schemeClr val="tx1"/>
                </a:solidFill>
                <a:latin typeface="Times New Roman"/>
              </a:defRPr>
            </a:lvl3pPr>
            <a:lvl4pPr marL="1827213" indent="-438149">
              <a:spcBef>
                <a:spcPts val="0"/>
              </a:spcBef>
              <a:buClr>
                <a:schemeClr val="accent2"/>
              </a:buClr>
              <a:buSzPct val="75000"/>
              <a:buFont typeface="Wingdings"/>
              <a:buChar char="n"/>
              <a:defRPr>
                <a:solidFill>
                  <a:schemeClr val="tx1"/>
                </a:solidFill>
                <a:latin typeface="Times New Roman"/>
              </a:defRPr>
            </a:lvl4pPr>
            <a:lvl5pPr marL="2297113" indent="-468313">
              <a:spcBef>
                <a:spcPts val="0"/>
              </a:spcBef>
              <a:buClr>
                <a:schemeClr val="accent1"/>
              </a:buClr>
              <a:buSzPct val="50000"/>
              <a:buFont typeface="Wingdings"/>
              <a:buChar char="o"/>
              <a:defRPr>
                <a:solidFill>
                  <a:schemeClr val="tx1"/>
                </a:solidFill>
                <a:latin typeface="Times New Roman"/>
              </a:defRPr>
            </a:lvl5pPr>
            <a:lvl6pPr marL="2754313" indent="-46831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50000"/>
              <a:buFont typeface="Wingdings"/>
              <a:buChar char="o"/>
              <a:defRPr>
                <a:solidFill>
                  <a:schemeClr val="tx1"/>
                </a:solidFill>
                <a:latin typeface="Times New Roman"/>
              </a:defRPr>
            </a:lvl6pPr>
            <a:lvl7pPr marL="3211513" indent="-46831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50000"/>
              <a:buFont typeface="Wingdings"/>
              <a:buChar char="o"/>
              <a:defRPr>
                <a:solidFill>
                  <a:schemeClr val="tx1"/>
                </a:solidFill>
                <a:latin typeface="Times New Roman"/>
              </a:defRPr>
            </a:lvl7pPr>
            <a:lvl8pPr marL="3668713" indent="-46831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50000"/>
              <a:buFont typeface="Wingdings"/>
              <a:buChar char="o"/>
              <a:defRPr>
                <a:solidFill>
                  <a:schemeClr val="tx1"/>
                </a:solidFill>
                <a:latin typeface="Times New Roman"/>
              </a:defRPr>
            </a:lvl8pPr>
            <a:lvl9pPr marL="4125913" indent="-46831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50000"/>
              <a:buFont typeface="Wingdings"/>
              <a:buChar char="o"/>
              <a:defRPr>
                <a:solidFill>
                  <a:schemeClr val="tx1"/>
                </a:solidFill>
                <a:latin typeface="Times New Roman"/>
              </a:defRPr>
            </a:lvl9pPr>
          </a:lstStyle>
          <a:p>
            <a:pPr>
              <a:lnSpc>
                <a:spcPct val="80000"/>
              </a:lnSpc>
              <a:buFont typeface="Wingdings"/>
              <a:buNone/>
              <a:defRPr/>
            </a:pPr>
            <a:r>
              <a:rPr lang="ru-RU" sz="1800"/>
              <a:t>2. </a:t>
            </a:r>
            <a:r>
              <a:rPr lang="ru-RU" sz="2400" b="1"/>
              <a:t>Логич. сложение</a:t>
            </a:r>
            <a:r>
              <a:rPr lang="ru-RU" sz="1800"/>
              <a:t> </a:t>
            </a:r>
            <a:r>
              <a:rPr lang="ru-RU" sz="1800" b="1"/>
              <a:t>(</a:t>
            </a:r>
            <a:r>
              <a:rPr lang="ru-RU" sz="2000"/>
              <a:t>дизьюнкция)</a:t>
            </a:r>
            <a:r>
              <a:rPr lang="ru-RU" sz="1800"/>
              <a:t> </a:t>
            </a:r>
            <a:r>
              <a:rPr lang="ru-RU" sz="2400"/>
              <a:t>«ИЛИ»  </a:t>
            </a:r>
            <a:r>
              <a:rPr lang="ru-RU" sz="2400" b="1"/>
              <a:t>+, </a:t>
            </a:r>
            <a:r>
              <a:rPr lang="en-US" sz="2400" b="1"/>
              <a:t>v</a:t>
            </a:r>
            <a:r>
              <a:rPr lang="ru-RU" sz="2400" b="1"/>
              <a:t> </a:t>
            </a:r>
            <a:r>
              <a:rPr lang="ru-RU" sz="1800" b="1"/>
              <a:t/>
            </a:r>
            <a:br>
              <a:rPr lang="ru-RU" sz="1800" b="1"/>
            </a:br>
            <a:r>
              <a:rPr lang="ru-RU" sz="1800" i="1"/>
              <a:t>от лат. </a:t>
            </a:r>
            <a:r>
              <a:rPr lang="en-US" sz="1800" i="1"/>
              <a:t>disjunctio </a:t>
            </a:r>
            <a:r>
              <a:rPr lang="ru-RU" sz="1800" i="1"/>
              <a:t>- различаю</a:t>
            </a:r>
            <a:endParaRPr lang="ru-RU" sz="1800"/>
          </a:p>
        </p:txBody>
      </p:sp>
      <p:graphicFrame>
        <p:nvGraphicFramePr>
          <p:cNvPr id="8" name="Group 185"/>
          <p:cNvGraphicFramePr>
            <a:graphicFrameLocks noGrp="1"/>
          </p:cNvGraphicFramePr>
          <p:nvPr>
            <p:ph sz="quarter" idx="3"/>
          </p:nvPr>
        </p:nvGraphicFramePr>
        <p:xfrm>
          <a:off x="6948488" y="2635672"/>
          <a:ext cx="1944687" cy="1981200"/>
        </p:xfrm>
        <a:graphic>
          <a:graphicData uri="http://schemas.openxmlformats.org/drawingml/2006/table">
            <a:tbl>
              <a:tblPr/>
              <a:tblGrid>
                <a:gridCol w="576262"/>
                <a:gridCol w="576263"/>
                <a:gridCol w="792162"/>
              </a:tblGrid>
              <a:tr h="388938"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Pct val="70000"/>
                        <a:buFont typeface="Wingdings"/>
                        <a:buNone/>
                        <a:defRPr/>
                      </a:pPr>
                      <a:r>
                        <a:rPr lang="ru-RU" sz="2000" b="0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/>
                        </a:rPr>
                        <a:t>А</a:t>
                      </a:r>
                      <a:endParaRPr/>
                    </a:p>
                  </a:txBody>
                  <a:tcPr>
                    <a:lnL w="28575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28575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Pct val="70000"/>
                        <a:buFont typeface="Wingdings"/>
                        <a:buNone/>
                        <a:defRPr/>
                      </a:pPr>
                      <a:r>
                        <a:rPr lang="ru-RU" sz="2000" b="0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/>
                        </a:rPr>
                        <a:t>В</a:t>
                      </a:r>
                      <a:endParaRPr/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28575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Pct val="70000"/>
                        <a:buFont typeface="Wingdings"/>
                        <a:buNone/>
                        <a:defRPr/>
                      </a:pPr>
                      <a:r>
                        <a:rPr lang="ru-RU" sz="2000" b="0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/>
                        </a:rPr>
                        <a:t>А+В</a:t>
                      </a:r>
                      <a:endParaRPr/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28575" algn="ctr">
                      <a:solidFill>
                        <a:schemeClr val="tx1"/>
                      </a:solidFill>
                    </a:lnR>
                    <a:lnT w="28575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</a:tr>
              <a:tr h="388938"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Pct val="70000"/>
                        <a:buFont typeface="Wingdings"/>
                        <a:buNone/>
                        <a:defRPr/>
                      </a:pPr>
                      <a:r>
                        <a:rPr lang="ru-RU" sz="2000" b="0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/>
                        </a:rPr>
                        <a:t>0</a:t>
                      </a:r>
                      <a:endParaRPr/>
                    </a:p>
                  </a:txBody>
                  <a:tcPr>
                    <a:lnL w="28575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Pct val="70000"/>
                        <a:buFont typeface="Wingdings"/>
                        <a:buNone/>
                        <a:defRPr/>
                      </a:pPr>
                      <a:r>
                        <a:rPr lang="ru-RU" sz="2000" b="0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/>
                        </a:rPr>
                        <a:t>0</a:t>
                      </a:r>
                      <a:endParaRPr/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Pct val="70000"/>
                        <a:buFont typeface="Wingdings"/>
                        <a:buNone/>
                        <a:defRPr/>
                      </a:pPr>
                      <a:r>
                        <a:rPr lang="ru-RU" sz="2000" b="0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/>
                        </a:rPr>
                        <a:t>0</a:t>
                      </a:r>
                      <a:endParaRPr/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28575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</a:tr>
              <a:tr h="387350"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Pct val="70000"/>
                        <a:buFont typeface="Wingdings"/>
                        <a:buNone/>
                        <a:defRPr/>
                      </a:pPr>
                      <a:r>
                        <a:rPr lang="ru-RU" sz="2000" b="0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/>
                        </a:rPr>
                        <a:t>1</a:t>
                      </a:r>
                      <a:endParaRPr/>
                    </a:p>
                  </a:txBody>
                  <a:tcPr>
                    <a:lnL w="28575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Pct val="70000"/>
                        <a:buFont typeface="Wingdings"/>
                        <a:buNone/>
                        <a:defRPr/>
                      </a:pPr>
                      <a:r>
                        <a:rPr lang="ru-RU" sz="2000" b="0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/>
                        </a:rPr>
                        <a:t>0</a:t>
                      </a:r>
                      <a:endParaRPr/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Pct val="70000"/>
                        <a:buFont typeface="Wingdings"/>
                        <a:buNone/>
                        <a:defRPr/>
                      </a:pPr>
                      <a:r>
                        <a:rPr lang="ru-RU" sz="2000" b="0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/>
                        </a:rPr>
                        <a:t>1</a:t>
                      </a:r>
                      <a:endParaRPr/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28575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</a:tr>
              <a:tr h="388938"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Pct val="70000"/>
                        <a:buFont typeface="Wingdings"/>
                        <a:buNone/>
                        <a:defRPr/>
                      </a:pPr>
                      <a:r>
                        <a:rPr lang="ru-RU" sz="2000" b="0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/>
                        </a:rPr>
                        <a:t>0</a:t>
                      </a:r>
                      <a:endParaRPr/>
                    </a:p>
                  </a:txBody>
                  <a:tcPr>
                    <a:lnL w="28575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Pct val="70000"/>
                        <a:buFont typeface="Wingdings"/>
                        <a:buNone/>
                        <a:defRPr/>
                      </a:pPr>
                      <a:r>
                        <a:rPr lang="ru-RU" sz="2000" b="0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/>
                        </a:rPr>
                        <a:t>1</a:t>
                      </a:r>
                      <a:endParaRPr/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Pct val="70000"/>
                        <a:buFont typeface="Wingdings"/>
                        <a:buNone/>
                        <a:defRPr/>
                      </a:pPr>
                      <a:r>
                        <a:rPr lang="ru-RU" sz="2000" b="0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/>
                        </a:rPr>
                        <a:t>1</a:t>
                      </a:r>
                      <a:endParaRPr/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28575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</a:tr>
              <a:tr h="388938"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Pct val="70000"/>
                        <a:buFont typeface="Wingdings"/>
                        <a:buNone/>
                        <a:defRPr/>
                      </a:pPr>
                      <a:r>
                        <a:rPr lang="ru-RU" sz="2000" b="0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/>
                        </a:rPr>
                        <a:t>1</a:t>
                      </a:r>
                      <a:endParaRPr/>
                    </a:p>
                  </a:txBody>
                  <a:tcPr>
                    <a:lnL w="28575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28575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Pct val="70000"/>
                        <a:buFont typeface="Wingdings"/>
                        <a:buNone/>
                        <a:defRPr/>
                      </a:pPr>
                      <a:r>
                        <a:rPr lang="ru-RU" sz="2000" b="0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/>
                        </a:rPr>
                        <a:t>1</a:t>
                      </a:r>
                      <a:endParaRPr/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28575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Pct val="70000"/>
                        <a:buFont typeface="Wingdings"/>
                        <a:buNone/>
                        <a:defRPr/>
                      </a:pPr>
                      <a:r>
                        <a:rPr lang="ru-RU" sz="2000" b="0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/>
                        </a:rPr>
                        <a:t>1</a:t>
                      </a:r>
                      <a:endParaRPr/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28575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28575" algn="ctr">
                      <a:solidFill>
                        <a:schemeClr val="tx1"/>
                      </a:solidFill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9" name="Rectangle 148"/>
          <p:cNvSpPr>
            <a:spLocks noChangeArrowheads="1"/>
          </p:cNvSpPr>
          <p:nvPr/>
        </p:nvSpPr>
        <p:spPr bwMode="auto">
          <a:xfrm>
            <a:off x="22870" y="5057404"/>
            <a:ext cx="6696076" cy="79216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609600" indent="-609600">
              <a:spcBef>
                <a:spcPts val="0"/>
              </a:spcBef>
              <a:buClr>
                <a:schemeClr val="bg2"/>
              </a:buClr>
              <a:buSzPct val="70000"/>
              <a:buFont typeface="Wingdings"/>
              <a:buChar char="o"/>
              <a:defRPr sz="2800">
                <a:solidFill>
                  <a:schemeClr val="tx1"/>
                </a:solidFill>
                <a:latin typeface="Times New Roman"/>
              </a:defRPr>
            </a:lvl1pPr>
            <a:lvl2pPr marL="1004888" indent="-533400">
              <a:spcBef>
                <a:spcPts val="0"/>
              </a:spcBef>
              <a:buClr>
                <a:schemeClr val="accent2"/>
              </a:buClr>
              <a:buSzPct val="75000"/>
              <a:buFont typeface="Wingdings"/>
              <a:buChar char="n"/>
              <a:defRPr sz="2400">
                <a:solidFill>
                  <a:schemeClr val="tx1"/>
                </a:solidFill>
                <a:latin typeface="Times New Roman"/>
              </a:defRPr>
            </a:lvl2pPr>
            <a:lvl3pPr marL="1377950" indent="-468313">
              <a:spcBef>
                <a:spcPts val="0"/>
              </a:spcBef>
              <a:buClr>
                <a:schemeClr val="bg2"/>
              </a:buClr>
              <a:buSzPct val="65000"/>
              <a:buFont typeface="Wingdings"/>
              <a:buChar char="o"/>
              <a:defRPr sz="2000">
                <a:solidFill>
                  <a:schemeClr val="tx1"/>
                </a:solidFill>
                <a:latin typeface="Times New Roman"/>
              </a:defRPr>
            </a:lvl3pPr>
            <a:lvl4pPr marL="1827213" indent="-438149">
              <a:spcBef>
                <a:spcPts val="0"/>
              </a:spcBef>
              <a:buClr>
                <a:schemeClr val="accent2"/>
              </a:buClr>
              <a:buSzPct val="75000"/>
              <a:buFont typeface="Wingdings"/>
              <a:buChar char="n"/>
              <a:defRPr>
                <a:solidFill>
                  <a:schemeClr val="tx1"/>
                </a:solidFill>
                <a:latin typeface="Times New Roman"/>
              </a:defRPr>
            </a:lvl4pPr>
            <a:lvl5pPr marL="2297113" indent="-468313">
              <a:spcBef>
                <a:spcPts val="0"/>
              </a:spcBef>
              <a:buClr>
                <a:schemeClr val="accent1"/>
              </a:buClr>
              <a:buSzPct val="50000"/>
              <a:buFont typeface="Wingdings"/>
              <a:buChar char="o"/>
              <a:defRPr>
                <a:solidFill>
                  <a:schemeClr val="tx1"/>
                </a:solidFill>
                <a:latin typeface="Times New Roman"/>
              </a:defRPr>
            </a:lvl5pPr>
            <a:lvl6pPr marL="2754313" indent="-46831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50000"/>
              <a:buFont typeface="Wingdings"/>
              <a:buChar char="o"/>
              <a:defRPr>
                <a:solidFill>
                  <a:schemeClr val="tx1"/>
                </a:solidFill>
                <a:latin typeface="Times New Roman"/>
              </a:defRPr>
            </a:lvl6pPr>
            <a:lvl7pPr marL="3211513" indent="-46831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50000"/>
              <a:buFont typeface="Wingdings"/>
              <a:buChar char="o"/>
              <a:defRPr>
                <a:solidFill>
                  <a:schemeClr val="tx1"/>
                </a:solidFill>
                <a:latin typeface="Times New Roman"/>
              </a:defRPr>
            </a:lvl7pPr>
            <a:lvl8pPr marL="3668713" indent="-46831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50000"/>
              <a:buFont typeface="Wingdings"/>
              <a:buChar char="o"/>
              <a:defRPr>
                <a:solidFill>
                  <a:schemeClr val="tx1"/>
                </a:solidFill>
                <a:latin typeface="Times New Roman"/>
              </a:defRPr>
            </a:lvl8pPr>
            <a:lvl9pPr marL="4125913" indent="-46831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50000"/>
              <a:buFont typeface="Wingdings"/>
              <a:buChar char="o"/>
              <a:defRPr>
                <a:solidFill>
                  <a:schemeClr val="tx1"/>
                </a:solidFill>
                <a:latin typeface="Times New Roman"/>
              </a:defRPr>
            </a:lvl9pPr>
          </a:lstStyle>
          <a:p>
            <a:pPr>
              <a:lnSpc>
                <a:spcPct val="80000"/>
              </a:lnSpc>
              <a:buFont typeface="Wingdings"/>
              <a:buNone/>
              <a:defRPr/>
            </a:pPr>
            <a:r>
              <a:rPr lang="ru-RU" sz="1800"/>
              <a:t>3. </a:t>
            </a:r>
            <a:r>
              <a:rPr lang="ru-RU" sz="2400" b="1"/>
              <a:t>Логич. умножение</a:t>
            </a:r>
            <a:r>
              <a:rPr lang="ru-RU" sz="1800"/>
              <a:t> </a:t>
            </a:r>
            <a:r>
              <a:rPr lang="ru-RU" sz="1800" b="1"/>
              <a:t>(</a:t>
            </a:r>
            <a:r>
              <a:rPr lang="ru-RU" sz="2000"/>
              <a:t>конъюнкция)</a:t>
            </a:r>
            <a:r>
              <a:rPr lang="ru-RU" sz="1800"/>
              <a:t> </a:t>
            </a:r>
            <a:r>
              <a:rPr lang="ru-RU" sz="2400"/>
              <a:t>«И»  </a:t>
            </a:r>
            <a:r>
              <a:rPr lang="ru-RU" sz="3200" b="1">
                <a:cs typeface="Times New Roman"/>
              </a:rPr>
              <a:t>∙ </a:t>
            </a:r>
            <a:r>
              <a:rPr lang="ru-RU" sz="2400"/>
              <a:t>, </a:t>
            </a:r>
            <a:r>
              <a:rPr lang="ru-RU" sz="2400" b="1"/>
              <a:t>х</a:t>
            </a:r>
            <a:r>
              <a:rPr lang="ru-RU" sz="2400"/>
              <a:t> , </a:t>
            </a:r>
            <a:r>
              <a:rPr lang="en-US" b="1">
                <a:cs typeface="Times New Roman"/>
              </a:rPr>
              <a:t>^</a:t>
            </a:r>
            <a:r>
              <a:rPr lang="ru-RU" b="1">
                <a:cs typeface="Times New Roman"/>
              </a:rPr>
              <a:t> </a:t>
            </a:r>
            <a:r>
              <a:rPr lang="en-US" sz="2400" b="1">
                <a:cs typeface="Times New Roman"/>
              </a:rPr>
              <a:t>&amp;</a:t>
            </a:r>
            <a:r>
              <a:rPr lang="en-US" sz="2400"/>
              <a:t> </a:t>
            </a:r>
            <a:r>
              <a:rPr lang="ru-RU" sz="1800"/>
              <a:t/>
            </a:r>
            <a:br>
              <a:rPr lang="ru-RU" sz="1800"/>
            </a:br>
            <a:r>
              <a:rPr lang="ru-RU" sz="1800" i="1"/>
              <a:t>от лат. </a:t>
            </a:r>
            <a:r>
              <a:rPr lang="en-US" sz="1800" i="1"/>
              <a:t>conjunctio </a:t>
            </a:r>
            <a:r>
              <a:rPr lang="ru-RU" sz="1800" i="1"/>
              <a:t>– соединяю</a:t>
            </a:r>
            <a:endParaRPr lang="ru-RU" sz="1800"/>
          </a:p>
        </p:txBody>
      </p:sp>
      <p:graphicFrame>
        <p:nvGraphicFramePr>
          <p:cNvPr id="10" name="Group 188"/>
          <p:cNvGraphicFramePr>
            <a:graphicFrameLocks noGrp="1"/>
          </p:cNvGraphicFramePr>
          <p:nvPr/>
        </p:nvGraphicFramePr>
        <p:xfrm>
          <a:off x="6937375" y="4796260"/>
          <a:ext cx="2098675" cy="1981200"/>
        </p:xfrm>
        <a:graphic>
          <a:graphicData uri="http://schemas.openxmlformats.org/drawingml/2006/table">
            <a:tbl>
              <a:tblPr/>
              <a:tblGrid>
                <a:gridCol w="657225"/>
                <a:gridCol w="649288"/>
                <a:gridCol w="792162"/>
              </a:tblGrid>
              <a:tr h="388938"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Pct val="70000"/>
                        <a:buFont typeface="Wingdings"/>
                        <a:buNone/>
                        <a:defRPr/>
                      </a:pPr>
                      <a:r>
                        <a:rPr lang="ru-RU" sz="2000" b="0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/>
                        </a:rPr>
                        <a:t>А</a:t>
                      </a:r>
                      <a:endParaRPr/>
                    </a:p>
                  </a:txBody>
                  <a:tcPr>
                    <a:lnL w="28575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28575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Pct val="70000"/>
                        <a:buFont typeface="Wingdings"/>
                        <a:buNone/>
                        <a:defRPr/>
                      </a:pPr>
                      <a:r>
                        <a:rPr lang="ru-RU" sz="2000" b="0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/>
                        </a:rPr>
                        <a:t>В</a:t>
                      </a:r>
                      <a:endParaRPr/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28575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Pct val="70000"/>
                        <a:buFont typeface="Wingdings"/>
                        <a:buNone/>
                        <a:defRPr/>
                      </a:pPr>
                      <a:r>
                        <a:rPr lang="ru-RU" sz="2000" b="0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/>
                        </a:rPr>
                        <a:t>А </a:t>
                      </a:r>
                      <a:r>
                        <a:rPr lang="ru-RU" sz="2000" b="1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∙</a:t>
                      </a:r>
                      <a:r>
                        <a:rPr lang="ru-RU" sz="2000" b="0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/>
                        </a:rPr>
                        <a:t> В</a:t>
                      </a:r>
                      <a:endParaRPr/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28575" algn="ctr">
                      <a:solidFill>
                        <a:schemeClr val="tx1"/>
                      </a:solidFill>
                    </a:lnR>
                    <a:lnT w="28575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</a:tr>
              <a:tr h="388938"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Pct val="70000"/>
                        <a:buFont typeface="Wingdings"/>
                        <a:buNone/>
                        <a:defRPr/>
                      </a:pPr>
                      <a:r>
                        <a:rPr lang="ru-RU" sz="2000" b="0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/>
                        </a:rPr>
                        <a:t>0</a:t>
                      </a:r>
                      <a:endParaRPr/>
                    </a:p>
                  </a:txBody>
                  <a:tcPr>
                    <a:lnL w="28575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Pct val="70000"/>
                        <a:buFont typeface="Wingdings"/>
                        <a:buNone/>
                        <a:defRPr/>
                      </a:pPr>
                      <a:r>
                        <a:rPr lang="ru-RU" sz="2000" b="0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/>
                        </a:rPr>
                        <a:t>0</a:t>
                      </a:r>
                      <a:endParaRPr/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Pct val="70000"/>
                        <a:buFont typeface="Wingdings"/>
                        <a:buNone/>
                        <a:defRPr/>
                      </a:pPr>
                      <a:r>
                        <a:rPr lang="ru-RU" sz="2000" b="0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/>
                        </a:rPr>
                        <a:t>0</a:t>
                      </a:r>
                      <a:endParaRPr/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28575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</a:tr>
              <a:tr h="387350"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Pct val="70000"/>
                        <a:buFont typeface="Wingdings"/>
                        <a:buNone/>
                        <a:defRPr/>
                      </a:pPr>
                      <a:r>
                        <a:rPr lang="ru-RU" sz="2000" b="0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/>
                        </a:rPr>
                        <a:t>1</a:t>
                      </a:r>
                      <a:endParaRPr/>
                    </a:p>
                  </a:txBody>
                  <a:tcPr>
                    <a:lnL w="28575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Pct val="70000"/>
                        <a:buFont typeface="Wingdings"/>
                        <a:buNone/>
                        <a:defRPr/>
                      </a:pPr>
                      <a:r>
                        <a:rPr lang="ru-RU" sz="2000" b="0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/>
                        </a:rPr>
                        <a:t>0</a:t>
                      </a:r>
                      <a:endParaRPr/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Pct val="70000"/>
                        <a:buFont typeface="Wingdings"/>
                        <a:buNone/>
                        <a:defRPr/>
                      </a:pPr>
                      <a:r>
                        <a:rPr lang="ru-RU" sz="2000" b="0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/>
                        </a:rPr>
                        <a:t>0</a:t>
                      </a:r>
                      <a:endParaRPr/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28575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</a:tr>
              <a:tr h="388938"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Pct val="70000"/>
                        <a:buFont typeface="Wingdings"/>
                        <a:buNone/>
                        <a:defRPr/>
                      </a:pPr>
                      <a:r>
                        <a:rPr lang="ru-RU" sz="2000" b="0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/>
                        </a:rPr>
                        <a:t>0</a:t>
                      </a:r>
                      <a:endParaRPr/>
                    </a:p>
                  </a:txBody>
                  <a:tcPr>
                    <a:lnL w="28575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Pct val="70000"/>
                        <a:buFont typeface="Wingdings"/>
                        <a:buNone/>
                        <a:defRPr/>
                      </a:pPr>
                      <a:r>
                        <a:rPr lang="ru-RU" sz="2000" b="0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/>
                        </a:rPr>
                        <a:t>1</a:t>
                      </a:r>
                      <a:endParaRPr/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Pct val="70000"/>
                        <a:buFont typeface="Wingdings"/>
                        <a:buNone/>
                        <a:defRPr/>
                      </a:pPr>
                      <a:r>
                        <a:rPr lang="ru-RU" sz="2000" b="0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/>
                        </a:rPr>
                        <a:t>0</a:t>
                      </a:r>
                      <a:endParaRPr/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28575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</a:tr>
              <a:tr h="388938"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Pct val="70000"/>
                        <a:buFont typeface="Wingdings"/>
                        <a:buNone/>
                        <a:defRPr/>
                      </a:pPr>
                      <a:r>
                        <a:rPr lang="ru-RU" sz="2000" b="0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/>
                        </a:rPr>
                        <a:t>1</a:t>
                      </a:r>
                      <a:endParaRPr/>
                    </a:p>
                  </a:txBody>
                  <a:tcPr>
                    <a:lnL w="28575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28575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Pct val="70000"/>
                        <a:buFont typeface="Wingdings"/>
                        <a:buNone/>
                        <a:defRPr/>
                      </a:pPr>
                      <a:r>
                        <a:rPr lang="ru-RU" sz="2000" b="0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/>
                        </a:rPr>
                        <a:t>1</a:t>
                      </a:r>
                      <a:endParaRPr/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28575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Pct val="70000"/>
                        <a:buFont typeface="Wingdings"/>
                        <a:buNone/>
                        <a:defRPr/>
                      </a:pPr>
                      <a:r>
                        <a:rPr lang="ru-RU" sz="2000" b="0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/>
                        </a:rPr>
                        <a:t>1</a:t>
                      </a:r>
                      <a:endParaRPr/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28575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28575" algn="ctr">
                      <a:solidFill>
                        <a:schemeClr val="tx1"/>
                      </a:solidFill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1" name="Text Box 180"/>
          <p:cNvSpPr>
            <a:spLocks/>
          </p:cNvSpPr>
          <p:nvPr/>
        </p:nvSpPr>
        <p:spPr bwMode="auto">
          <a:xfrm>
            <a:off x="413594" y="2464223"/>
            <a:ext cx="6192837" cy="6413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r">
              <a:spcBef>
                <a:spcPts val="0"/>
              </a:spcBef>
              <a:defRPr/>
            </a:pPr>
            <a:r>
              <a:rPr lang="ru-RU" i="1"/>
              <a:t>Из таблицы видно: Инверсия лог. переменной истинна, если сама переменная ложна, и наоборот, …</a:t>
            </a:r>
            <a:endParaRPr/>
          </a:p>
        </p:txBody>
      </p:sp>
      <p:sp>
        <p:nvSpPr>
          <p:cNvPr id="12" name="Text Box 181"/>
          <p:cNvSpPr>
            <a:spLocks/>
          </p:cNvSpPr>
          <p:nvPr/>
        </p:nvSpPr>
        <p:spPr bwMode="auto">
          <a:xfrm>
            <a:off x="425773" y="4148360"/>
            <a:ext cx="6192837" cy="8255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r">
              <a:spcBef>
                <a:spcPts val="0"/>
              </a:spcBef>
              <a:defRPr/>
            </a:pPr>
            <a:r>
              <a:rPr lang="ru-RU" sz="1600" i="1"/>
              <a:t>Из таблицы видно</a:t>
            </a:r>
            <a:r>
              <a:rPr lang="ru-RU" sz="1600"/>
              <a:t> </a:t>
            </a:r>
            <a:r>
              <a:rPr lang="ru-RU" sz="1600" i="1"/>
              <a:t>: Дизьюнкция ложна, </a:t>
            </a:r>
            <a:br>
              <a:rPr lang="ru-RU" sz="1600" i="1"/>
            </a:br>
            <a:r>
              <a:rPr lang="ru-RU" sz="1600" i="1"/>
              <a:t>если ложны обе переменные, </a:t>
            </a:r>
            <a:br>
              <a:rPr lang="ru-RU" sz="1600" i="1"/>
            </a:br>
            <a:r>
              <a:rPr lang="ru-RU" sz="1600" i="1"/>
              <a:t>и истинна - во всех остальных случаях.</a:t>
            </a:r>
            <a:endParaRPr/>
          </a:p>
        </p:txBody>
      </p:sp>
      <p:sp>
        <p:nvSpPr>
          <p:cNvPr id="13" name="Text Box 182"/>
          <p:cNvSpPr>
            <a:spLocks/>
          </p:cNvSpPr>
          <p:nvPr/>
        </p:nvSpPr>
        <p:spPr bwMode="auto">
          <a:xfrm>
            <a:off x="323850" y="5876553"/>
            <a:ext cx="6192837" cy="9159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r">
              <a:spcBef>
                <a:spcPts val="0"/>
              </a:spcBef>
              <a:defRPr/>
            </a:pPr>
            <a:r>
              <a:rPr lang="ru-RU" i="1"/>
              <a:t>Из таблицы видно</a:t>
            </a:r>
            <a:r>
              <a:rPr lang="ru-RU"/>
              <a:t> </a:t>
            </a:r>
            <a:r>
              <a:rPr lang="ru-RU" i="1"/>
              <a:t>: Конъюнкция истинна, </a:t>
            </a:r>
            <a:br>
              <a:rPr lang="ru-RU" i="1"/>
            </a:br>
            <a:r>
              <a:rPr lang="ru-RU" i="1"/>
              <a:t>если истинны обе переменные, </a:t>
            </a:r>
            <a:br>
              <a:rPr lang="ru-RU" i="1"/>
            </a:br>
            <a:r>
              <a:rPr lang="ru-RU" i="1"/>
              <a:t>и ложна - во всех остальных случаях.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4925" y="1576784"/>
            <a:ext cx="6769323" cy="1042035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>
            <a:lvl1pPr marL="609600" indent="-609600">
              <a:spcBef>
                <a:spcPts val="0"/>
              </a:spcBef>
              <a:buClr>
                <a:schemeClr val="bg2"/>
              </a:buClr>
              <a:buSzPct val="70000"/>
              <a:buFont typeface="Wingdings"/>
              <a:buChar char="o"/>
              <a:defRPr sz="2800">
                <a:solidFill>
                  <a:schemeClr val="tx1"/>
                </a:solidFill>
                <a:latin typeface="Times New Roman"/>
              </a:defRPr>
            </a:lvl1pPr>
            <a:lvl2pPr marL="1004888" indent="-533400">
              <a:spcBef>
                <a:spcPts val="0"/>
              </a:spcBef>
              <a:buClr>
                <a:schemeClr val="accent2"/>
              </a:buClr>
              <a:buSzPct val="75000"/>
              <a:buFont typeface="Wingdings"/>
              <a:buChar char="n"/>
              <a:defRPr sz="2400">
                <a:solidFill>
                  <a:schemeClr val="tx1"/>
                </a:solidFill>
                <a:latin typeface="Times New Roman"/>
              </a:defRPr>
            </a:lvl2pPr>
            <a:lvl3pPr marL="1377950" indent="-468313">
              <a:spcBef>
                <a:spcPts val="0"/>
              </a:spcBef>
              <a:buClr>
                <a:schemeClr val="bg2"/>
              </a:buClr>
              <a:buSzPct val="65000"/>
              <a:buFont typeface="Wingdings"/>
              <a:buChar char="o"/>
              <a:defRPr sz="2000">
                <a:solidFill>
                  <a:schemeClr val="tx1"/>
                </a:solidFill>
                <a:latin typeface="Times New Roman"/>
              </a:defRPr>
            </a:lvl3pPr>
            <a:lvl4pPr marL="1827213" indent="-438149">
              <a:spcBef>
                <a:spcPts val="0"/>
              </a:spcBef>
              <a:buClr>
                <a:schemeClr val="accent2"/>
              </a:buClr>
              <a:buSzPct val="75000"/>
              <a:buFont typeface="Wingdings"/>
              <a:buChar char="n"/>
              <a:defRPr>
                <a:solidFill>
                  <a:schemeClr val="tx1"/>
                </a:solidFill>
                <a:latin typeface="Times New Roman"/>
              </a:defRPr>
            </a:lvl4pPr>
            <a:lvl5pPr marL="2297113" indent="-468313">
              <a:spcBef>
                <a:spcPts val="0"/>
              </a:spcBef>
              <a:buClr>
                <a:schemeClr val="accent1"/>
              </a:buClr>
              <a:buSzPct val="50000"/>
              <a:buFont typeface="Wingdings"/>
              <a:buChar char="o"/>
              <a:defRPr>
                <a:solidFill>
                  <a:schemeClr val="tx1"/>
                </a:solidFill>
                <a:latin typeface="Times New Roman"/>
              </a:defRPr>
            </a:lvl5pPr>
            <a:lvl6pPr marL="2754313" indent="-46831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50000"/>
              <a:buFont typeface="Wingdings"/>
              <a:buChar char="o"/>
              <a:defRPr>
                <a:solidFill>
                  <a:schemeClr val="tx1"/>
                </a:solidFill>
                <a:latin typeface="Times New Roman"/>
              </a:defRPr>
            </a:lvl6pPr>
            <a:lvl7pPr marL="3211513" indent="-46831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50000"/>
              <a:buFont typeface="Wingdings"/>
              <a:buChar char="o"/>
              <a:defRPr>
                <a:solidFill>
                  <a:schemeClr val="tx1"/>
                </a:solidFill>
                <a:latin typeface="Times New Roman"/>
              </a:defRPr>
            </a:lvl7pPr>
            <a:lvl8pPr marL="3668713" indent="-46831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50000"/>
              <a:buFont typeface="Wingdings"/>
              <a:buChar char="o"/>
              <a:defRPr>
                <a:solidFill>
                  <a:schemeClr val="tx1"/>
                </a:solidFill>
                <a:latin typeface="Times New Roman"/>
              </a:defRPr>
            </a:lvl8pPr>
            <a:lvl9pPr marL="4125913" indent="-46831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50000"/>
              <a:buFont typeface="Wingdings"/>
              <a:buChar char="o"/>
              <a:defRPr>
                <a:solidFill>
                  <a:schemeClr val="tx1"/>
                </a:solidFill>
                <a:latin typeface="Times New Roman"/>
              </a:defRPr>
            </a:lvl9pPr>
          </a:lstStyle>
          <a:p>
            <a:pPr>
              <a:lnSpc>
                <a:spcPct val="80000"/>
              </a:lnSpc>
              <a:buFont typeface="Wingdings"/>
              <a:buNone/>
              <a:defRPr/>
            </a:pPr>
            <a:r>
              <a:rPr lang="ru-RU" sz="1800" b="1">
                <a:solidFill>
                  <a:schemeClr val="accent3">
                    <a:lumMod val="75000"/>
                  </a:schemeClr>
                </a:solidFill>
              </a:rPr>
              <a:t>4. </a:t>
            </a:r>
            <a:r>
              <a:rPr lang="ru-RU" sz="2400" b="1">
                <a:solidFill>
                  <a:schemeClr val="accent3">
                    <a:lumMod val="75000"/>
                  </a:schemeClr>
                </a:solidFill>
              </a:rPr>
              <a:t>Логическое следование</a:t>
            </a:r>
            <a:r>
              <a:rPr lang="ru-RU" sz="180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1800" b="1">
                <a:solidFill>
                  <a:schemeClr val="accent3">
                    <a:lumMod val="75000"/>
                  </a:schemeClr>
                </a:solidFill>
              </a:rPr>
              <a:t>(</a:t>
            </a:r>
            <a:r>
              <a:rPr lang="ru-RU" sz="2000">
                <a:solidFill>
                  <a:schemeClr val="accent3">
                    <a:lumMod val="75000"/>
                  </a:schemeClr>
                </a:solidFill>
              </a:rPr>
              <a:t>импликация)</a:t>
            </a:r>
            <a:r>
              <a:rPr lang="ru-RU" sz="180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000">
                <a:solidFill>
                  <a:schemeClr val="accent3">
                    <a:lumMod val="75000"/>
                  </a:schemeClr>
                </a:solidFill>
              </a:rPr>
              <a:t>«ЕСЛИ … ТО»</a:t>
            </a:r>
            <a:r>
              <a:rPr lang="ru-RU" sz="2400">
                <a:solidFill>
                  <a:schemeClr val="accent3">
                    <a:lumMod val="75000"/>
                  </a:schemeClr>
                </a:solidFill>
              </a:rPr>
              <a:t>  </a:t>
            </a:r>
            <a:r>
              <a:rPr lang="ru-RU" sz="2400">
                <a:solidFill>
                  <a:schemeClr val="accent3">
                    <a:lumMod val="75000"/>
                  </a:schemeClr>
                </a:solidFill>
                <a:cs typeface="Times New Roman"/>
              </a:rPr>
              <a:t>→</a:t>
            </a:r>
            <a:r>
              <a:rPr lang="en-US" sz="240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180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ru-RU" sz="180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1800" i="1">
                <a:solidFill>
                  <a:schemeClr val="accent3">
                    <a:lumMod val="75000"/>
                  </a:schemeClr>
                </a:solidFill>
              </a:rPr>
              <a:t>от лат. </a:t>
            </a:r>
            <a:r>
              <a:rPr lang="en-US" sz="1800" i="1">
                <a:solidFill>
                  <a:schemeClr val="accent3">
                    <a:lumMod val="75000"/>
                  </a:schemeClr>
                </a:solidFill>
              </a:rPr>
              <a:t>implicatio</a:t>
            </a:r>
            <a:r>
              <a:rPr lang="ru-RU" sz="1800" i="1">
                <a:solidFill>
                  <a:schemeClr val="accent3">
                    <a:lumMod val="75000"/>
                  </a:schemeClr>
                </a:solidFill>
              </a:rPr>
              <a:t> — тесно связываю</a:t>
            </a:r>
            <a:r>
              <a:rPr lang="ru-RU" sz="1800">
                <a:solidFill>
                  <a:schemeClr val="accent3">
                    <a:lumMod val="75000"/>
                  </a:schemeClr>
                </a:solidFill>
              </a:rPr>
              <a:t>, </a:t>
            </a:r>
            <a:br>
              <a:rPr lang="ru-RU" sz="1800">
                <a:solidFill>
                  <a:schemeClr val="accent3">
                    <a:lumMod val="75000"/>
                  </a:schemeClr>
                </a:solidFill>
              </a:rPr>
            </a:br>
            <a:endParaRPr lang="ru-RU" sz="2400">
              <a:solidFill>
                <a:schemeClr val="accent3">
                  <a:lumMod val="75000"/>
                </a:schemeClr>
              </a:solidFill>
            </a:endParaRPr>
          </a:p>
          <a:p>
            <a:pPr>
              <a:lnSpc>
                <a:spcPct val="80000"/>
              </a:lnSpc>
              <a:buFont typeface="Wingdings"/>
              <a:buNone/>
              <a:defRPr/>
            </a:pPr>
            <a:r>
              <a:rPr lang="ru-RU" sz="1800">
                <a:solidFill>
                  <a:schemeClr val="accent3">
                    <a:lumMod val="75000"/>
                  </a:schemeClr>
                </a:solidFill>
              </a:rPr>
              <a:t> </a:t>
            </a:r>
            <a:endParaRPr lang="en-US" sz="1800">
              <a:solidFill>
                <a:schemeClr val="accent3">
                  <a:lumMod val="75000"/>
                </a:schemeClr>
              </a:solidFill>
              <a:cs typeface="Times New Roman"/>
            </a:endParaRPr>
          </a:p>
          <a:p>
            <a:pPr>
              <a:lnSpc>
                <a:spcPct val="80000"/>
              </a:lnSpc>
              <a:buFont typeface="Wingdings"/>
              <a:buAutoNum type="arabicPeriod"/>
              <a:defRPr/>
            </a:pPr>
            <a:endParaRPr lang="ru-RU" sz="1800">
              <a:solidFill>
                <a:schemeClr val="accent3">
                  <a:lumMod val="75000"/>
                </a:schemeClr>
              </a:solidFill>
            </a:endParaRPr>
          </a:p>
          <a:p>
            <a:pPr>
              <a:lnSpc>
                <a:spcPct val="80000"/>
              </a:lnSpc>
              <a:buFont typeface="Wingdings"/>
              <a:buNone/>
              <a:defRPr/>
            </a:pPr>
            <a:endParaRPr lang="ru-RU" sz="1800">
              <a:solidFill>
                <a:schemeClr val="accent3">
                  <a:lumMod val="75000"/>
                </a:schemeClr>
              </a:solidFill>
            </a:endParaRPr>
          </a:p>
        </p:txBody>
      </p:sp>
      <p:graphicFrame>
        <p:nvGraphicFramePr>
          <p:cNvPr id="5" name="Group 34"/>
          <p:cNvGraphicFramePr>
            <a:graphicFrameLocks noGrp="1"/>
          </p:cNvGraphicFramePr>
          <p:nvPr/>
        </p:nvGraphicFramePr>
        <p:xfrm>
          <a:off x="6937375" y="1975247"/>
          <a:ext cx="2098674" cy="1981200"/>
        </p:xfrm>
        <a:graphic>
          <a:graphicData uri="http://schemas.openxmlformats.org/drawingml/2006/table">
            <a:tbl>
              <a:tblPr/>
              <a:tblGrid>
                <a:gridCol w="587375"/>
                <a:gridCol w="647700"/>
                <a:gridCol w="863599"/>
              </a:tblGrid>
              <a:tr h="388938"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Pct val="70000"/>
                        <a:buFont typeface="Wingdings"/>
                        <a:buNone/>
                        <a:defRPr/>
                      </a:pPr>
                      <a:r>
                        <a:rPr lang="ru-RU" sz="2000" b="1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/>
                        </a:rPr>
                        <a:t>А</a:t>
                      </a:r>
                      <a:endParaRPr/>
                    </a:p>
                  </a:txBody>
                  <a:tcPr>
                    <a:lnL w="28575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28575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Pct val="70000"/>
                        <a:buFont typeface="Wingdings"/>
                        <a:buNone/>
                        <a:defRPr/>
                      </a:pPr>
                      <a:r>
                        <a:rPr lang="ru-RU" sz="2000" b="1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/>
                        </a:rPr>
                        <a:t>В</a:t>
                      </a:r>
                      <a:endParaRPr/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28575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Pct val="70000"/>
                        <a:buFont typeface="Wingdings"/>
                        <a:buNone/>
                        <a:defRPr/>
                      </a:pPr>
                      <a:r>
                        <a:rPr lang="ru-RU" sz="2000" b="1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/>
                        </a:rPr>
                        <a:t>А</a:t>
                      </a:r>
                      <a:r>
                        <a:rPr lang="ru-RU" sz="2000" b="1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→</a:t>
                      </a:r>
                      <a:r>
                        <a:rPr lang="ru-RU" sz="2000" b="1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/>
                        </a:rPr>
                        <a:t>В</a:t>
                      </a:r>
                      <a:endParaRPr/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28575" algn="ctr">
                      <a:solidFill>
                        <a:schemeClr val="tx1"/>
                      </a:solidFill>
                    </a:lnR>
                    <a:lnT w="28575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</a:tr>
              <a:tr h="388938"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Pct val="70000"/>
                        <a:buFont typeface="Wingdings"/>
                        <a:buNone/>
                        <a:defRPr/>
                      </a:pPr>
                      <a:r>
                        <a:rPr lang="ru-RU" sz="2000" b="1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/>
                        </a:rPr>
                        <a:t>0</a:t>
                      </a:r>
                      <a:endParaRPr/>
                    </a:p>
                  </a:txBody>
                  <a:tcPr>
                    <a:lnL w="28575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Pct val="70000"/>
                        <a:buFont typeface="Wingdings"/>
                        <a:buNone/>
                        <a:defRPr/>
                      </a:pPr>
                      <a:r>
                        <a:rPr lang="ru-RU" sz="2000" b="1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/>
                        </a:rPr>
                        <a:t>0</a:t>
                      </a:r>
                      <a:endParaRPr/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Pct val="70000"/>
                        <a:buFont typeface="Wingdings"/>
                        <a:buNone/>
                        <a:defRPr/>
                      </a:pPr>
                      <a:r>
                        <a:rPr lang="ru-RU" sz="2000" b="1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/>
                        </a:rPr>
                        <a:t>1</a:t>
                      </a:r>
                      <a:endParaRPr/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28575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</a:tr>
              <a:tr h="387350"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Pct val="70000"/>
                        <a:buFont typeface="Wingdings"/>
                        <a:buNone/>
                        <a:defRPr/>
                      </a:pPr>
                      <a:r>
                        <a:rPr lang="ru-RU" sz="2000" b="1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/>
                        </a:rPr>
                        <a:t>0</a:t>
                      </a:r>
                      <a:endParaRPr/>
                    </a:p>
                  </a:txBody>
                  <a:tcPr>
                    <a:lnL w="28575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Pct val="70000"/>
                        <a:buFont typeface="Wingdings"/>
                        <a:buNone/>
                        <a:defRPr/>
                      </a:pPr>
                      <a:r>
                        <a:rPr lang="ru-RU" sz="2000" b="1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/>
                        </a:rPr>
                        <a:t>1</a:t>
                      </a:r>
                      <a:endParaRPr/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Pct val="70000"/>
                        <a:buFont typeface="Wingdings"/>
                        <a:buNone/>
                        <a:defRPr/>
                      </a:pPr>
                      <a:r>
                        <a:rPr lang="ru-RU" sz="2000" b="1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/>
                        </a:rPr>
                        <a:t>1</a:t>
                      </a:r>
                      <a:endParaRPr/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28575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</a:tr>
              <a:tr h="388938"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Pct val="70000"/>
                        <a:buFont typeface="Wingdings"/>
                        <a:buNone/>
                        <a:defRPr/>
                      </a:pPr>
                      <a:r>
                        <a:rPr lang="ru-RU" sz="2000" b="1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/>
                        </a:rPr>
                        <a:t>1</a:t>
                      </a:r>
                      <a:endParaRPr/>
                    </a:p>
                  </a:txBody>
                  <a:tcPr>
                    <a:lnL w="28575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Pct val="70000"/>
                        <a:buFont typeface="Wingdings"/>
                        <a:buNone/>
                        <a:defRPr/>
                      </a:pPr>
                      <a:r>
                        <a:rPr lang="ru-RU" sz="2000" b="1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/>
                        </a:rPr>
                        <a:t>0</a:t>
                      </a:r>
                      <a:endParaRPr/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Pct val="70000"/>
                        <a:buFont typeface="Wingdings"/>
                        <a:buNone/>
                        <a:defRPr/>
                      </a:pPr>
                      <a:r>
                        <a:rPr lang="ru-RU" sz="2000" b="1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/>
                        </a:rPr>
                        <a:t>0</a:t>
                      </a:r>
                      <a:endParaRPr/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28575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</a:tr>
              <a:tr h="388938"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Pct val="70000"/>
                        <a:buFont typeface="Wingdings"/>
                        <a:buNone/>
                        <a:defRPr/>
                      </a:pPr>
                      <a:r>
                        <a:rPr lang="ru-RU" sz="2000" b="1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/>
                        </a:rPr>
                        <a:t>1</a:t>
                      </a:r>
                      <a:endParaRPr/>
                    </a:p>
                  </a:txBody>
                  <a:tcPr>
                    <a:lnL w="28575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28575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Pct val="70000"/>
                        <a:buFont typeface="Wingdings"/>
                        <a:buNone/>
                        <a:defRPr/>
                      </a:pPr>
                      <a:r>
                        <a:rPr lang="ru-RU" sz="2000" b="1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/>
                        </a:rPr>
                        <a:t>1</a:t>
                      </a:r>
                      <a:endParaRPr/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28575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Pct val="70000"/>
                        <a:buFont typeface="Wingdings"/>
                        <a:buNone/>
                        <a:defRPr/>
                      </a:pPr>
                      <a:r>
                        <a:rPr lang="ru-RU" sz="2000" b="1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/>
                        </a:rPr>
                        <a:t>1</a:t>
                      </a:r>
                      <a:endParaRPr/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28575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28575" algn="ctr">
                      <a:solidFill>
                        <a:schemeClr val="tx1"/>
                      </a:solidFill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6" name="Text Box 31"/>
          <p:cNvSpPr>
            <a:spLocks/>
          </p:cNvSpPr>
          <p:nvPr/>
        </p:nvSpPr>
        <p:spPr bwMode="auto">
          <a:xfrm>
            <a:off x="1835696" y="2618819"/>
            <a:ext cx="5041354" cy="9233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r">
              <a:spcBef>
                <a:spcPts val="0"/>
              </a:spcBef>
              <a:defRPr/>
            </a:pPr>
            <a:r>
              <a:rPr lang="ru-RU" i="1"/>
              <a:t>Из таблицы видно</a:t>
            </a:r>
            <a:r>
              <a:rPr lang="ru-RU"/>
              <a:t> </a:t>
            </a:r>
            <a:r>
              <a:rPr lang="ru-RU" i="1"/>
              <a:t>: Импликация ложна, </a:t>
            </a:r>
            <a:br>
              <a:rPr lang="ru-RU" i="1"/>
            </a:br>
            <a:r>
              <a:rPr lang="ru-RU" i="1"/>
              <a:t>если из истины следует ложь, </a:t>
            </a:r>
            <a:br>
              <a:rPr lang="ru-RU" i="1"/>
            </a:br>
            <a:r>
              <a:rPr lang="ru-RU" i="1"/>
              <a:t>и истинна - во всех остальных случаях.</a:t>
            </a:r>
            <a:endParaRPr/>
          </a:p>
        </p:txBody>
      </p:sp>
      <p:sp>
        <p:nvSpPr>
          <p:cNvPr id="7" name="Rectangle 36"/>
          <p:cNvSpPr>
            <a:spLocks noChangeArrowheads="1"/>
          </p:cNvSpPr>
          <p:nvPr/>
        </p:nvSpPr>
        <p:spPr bwMode="auto">
          <a:xfrm>
            <a:off x="0" y="4096147"/>
            <a:ext cx="7020272" cy="1637109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>
            <a:lvl1pPr marL="609600" indent="-609600">
              <a:spcBef>
                <a:spcPts val="0"/>
              </a:spcBef>
              <a:buClr>
                <a:schemeClr val="bg2"/>
              </a:buClr>
              <a:buSzPct val="70000"/>
              <a:buFont typeface="Wingdings"/>
              <a:buChar char="o"/>
              <a:defRPr sz="2800">
                <a:solidFill>
                  <a:schemeClr val="tx1"/>
                </a:solidFill>
                <a:latin typeface="Times New Roman"/>
              </a:defRPr>
            </a:lvl1pPr>
            <a:lvl2pPr marL="1004888" indent="-533400">
              <a:spcBef>
                <a:spcPts val="0"/>
              </a:spcBef>
              <a:buClr>
                <a:schemeClr val="accent2"/>
              </a:buClr>
              <a:buSzPct val="75000"/>
              <a:buFont typeface="Wingdings"/>
              <a:buChar char="n"/>
              <a:defRPr sz="2400">
                <a:solidFill>
                  <a:schemeClr val="tx1"/>
                </a:solidFill>
                <a:latin typeface="Times New Roman"/>
              </a:defRPr>
            </a:lvl2pPr>
            <a:lvl3pPr marL="1377950" indent="-468313">
              <a:spcBef>
                <a:spcPts val="0"/>
              </a:spcBef>
              <a:buClr>
                <a:schemeClr val="bg2"/>
              </a:buClr>
              <a:buSzPct val="65000"/>
              <a:buFont typeface="Wingdings"/>
              <a:buChar char="o"/>
              <a:defRPr sz="2000">
                <a:solidFill>
                  <a:schemeClr val="tx1"/>
                </a:solidFill>
                <a:latin typeface="Times New Roman"/>
              </a:defRPr>
            </a:lvl3pPr>
            <a:lvl4pPr marL="1827213" indent="-438149">
              <a:spcBef>
                <a:spcPts val="0"/>
              </a:spcBef>
              <a:buClr>
                <a:schemeClr val="accent2"/>
              </a:buClr>
              <a:buSzPct val="75000"/>
              <a:buFont typeface="Wingdings"/>
              <a:buChar char="n"/>
              <a:defRPr>
                <a:solidFill>
                  <a:schemeClr val="tx1"/>
                </a:solidFill>
                <a:latin typeface="Times New Roman"/>
              </a:defRPr>
            </a:lvl4pPr>
            <a:lvl5pPr marL="2297113" indent="-468313">
              <a:spcBef>
                <a:spcPts val="0"/>
              </a:spcBef>
              <a:buClr>
                <a:schemeClr val="accent1"/>
              </a:buClr>
              <a:buSzPct val="50000"/>
              <a:buFont typeface="Wingdings"/>
              <a:buChar char="o"/>
              <a:defRPr>
                <a:solidFill>
                  <a:schemeClr val="tx1"/>
                </a:solidFill>
                <a:latin typeface="Times New Roman"/>
              </a:defRPr>
            </a:lvl5pPr>
            <a:lvl6pPr marL="2754313" indent="-46831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50000"/>
              <a:buFont typeface="Wingdings"/>
              <a:buChar char="o"/>
              <a:defRPr>
                <a:solidFill>
                  <a:schemeClr val="tx1"/>
                </a:solidFill>
                <a:latin typeface="Times New Roman"/>
              </a:defRPr>
            </a:lvl6pPr>
            <a:lvl7pPr marL="3211513" indent="-46831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50000"/>
              <a:buFont typeface="Wingdings"/>
              <a:buChar char="o"/>
              <a:defRPr>
                <a:solidFill>
                  <a:schemeClr val="tx1"/>
                </a:solidFill>
                <a:latin typeface="Times New Roman"/>
              </a:defRPr>
            </a:lvl7pPr>
            <a:lvl8pPr marL="3668713" indent="-46831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50000"/>
              <a:buFont typeface="Wingdings"/>
              <a:buChar char="o"/>
              <a:defRPr>
                <a:solidFill>
                  <a:schemeClr val="tx1"/>
                </a:solidFill>
                <a:latin typeface="Times New Roman"/>
              </a:defRPr>
            </a:lvl8pPr>
            <a:lvl9pPr marL="4125913" indent="-46831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50000"/>
              <a:buFont typeface="Wingdings"/>
              <a:buChar char="o"/>
              <a:defRPr>
                <a:solidFill>
                  <a:schemeClr val="tx1"/>
                </a:solidFill>
                <a:latin typeface="Times New Roman"/>
              </a:defRPr>
            </a:lvl9pPr>
          </a:lstStyle>
          <a:p>
            <a:pPr>
              <a:lnSpc>
                <a:spcPct val="80000"/>
              </a:lnSpc>
              <a:buFont typeface="Wingdings"/>
              <a:buNone/>
              <a:defRPr/>
            </a:pPr>
            <a:r>
              <a:rPr lang="ru-RU" sz="1800" b="1">
                <a:solidFill>
                  <a:schemeClr val="accent3">
                    <a:lumMod val="75000"/>
                  </a:schemeClr>
                </a:solidFill>
              </a:rPr>
              <a:t>5. </a:t>
            </a:r>
            <a:r>
              <a:rPr lang="ru-RU" sz="2400" b="1">
                <a:solidFill>
                  <a:schemeClr val="accent3">
                    <a:lumMod val="75000"/>
                  </a:schemeClr>
                </a:solidFill>
              </a:rPr>
              <a:t>Логическое равенство</a:t>
            </a:r>
            <a:r>
              <a:rPr lang="ru-RU" sz="180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1800" b="1">
                <a:solidFill>
                  <a:schemeClr val="accent3">
                    <a:lumMod val="75000"/>
                  </a:schemeClr>
                </a:solidFill>
              </a:rPr>
              <a:t>(</a:t>
            </a:r>
            <a:r>
              <a:rPr lang="ru-RU" sz="2000">
                <a:solidFill>
                  <a:schemeClr val="accent3">
                    <a:lumMod val="75000"/>
                  </a:schemeClr>
                </a:solidFill>
              </a:rPr>
              <a:t>эквивалентность/равнозначность)</a:t>
            </a:r>
            <a:r>
              <a:rPr lang="ru-RU" sz="1800">
                <a:solidFill>
                  <a:schemeClr val="accent3">
                    <a:lumMod val="75000"/>
                  </a:schemeClr>
                </a:solidFill>
              </a:rPr>
              <a:t> </a:t>
            </a:r>
            <a:br>
              <a:rPr lang="ru-RU" sz="180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2000">
                <a:solidFill>
                  <a:schemeClr val="accent3">
                    <a:lumMod val="75000"/>
                  </a:schemeClr>
                </a:solidFill>
              </a:rPr>
              <a:t>«ТОГДА И ТОЛЬКО ТОГДА, КОГДА</a:t>
            </a:r>
            <a:r>
              <a:rPr lang="ru-RU">
                <a:solidFill>
                  <a:schemeClr val="accent3">
                    <a:lumMod val="75000"/>
                  </a:schemeClr>
                </a:solidFill>
              </a:rPr>
              <a:t>…» «</a:t>
            </a:r>
            <a:r>
              <a:rPr lang="ru-RU" sz="2000">
                <a:solidFill>
                  <a:schemeClr val="accent3">
                    <a:lumMod val="75000"/>
                  </a:schemeClr>
                </a:solidFill>
              </a:rPr>
              <a:t>НЕОБХОДИМО И ДОСТАТОЧНО » </a:t>
            </a:r>
            <a:r>
              <a:rPr lang="ru-RU" sz="3200">
                <a:solidFill>
                  <a:schemeClr val="accent3">
                    <a:lumMod val="75000"/>
                  </a:schemeClr>
                </a:solidFill>
              </a:rPr>
              <a:t>    </a:t>
            </a:r>
            <a:r>
              <a:rPr lang="ru-RU" sz="3200" b="1">
                <a:solidFill>
                  <a:schemeClr val="accent3">
                    <a:lumMod val="75000"/>
                  </a:schemeClr>
                </a:solidFill>
                <a:cs typeface="Times New Roman"/>
              </a:rPr>
              <a:t>≡</a:t>
            </a:r>
            <a:r>
              <a:rPr lang="ru-RU" sz="3200" b="1">
                <a:solidFill>
                  <a:schemeClr val="accent3">
                    <a:lumMod val="75000"/>
                  </a:schemeClr>
                </a:solidFill>
              </a:rPr>
              <a:t>   </a:t>
            </a:r>
            <a:r>
              <a:rPr lang="ru-RU" sz="3200" b="1">
                <a:solidFill>
                  <a:schemeClr val="accent3">
                    <a:lumMod val="75000"/>
                  </a:schemeClr>
                </a:solidFill>
                <a:cs typeface="Times New Roman"/>
              </a:rPr>
              <a:t>↔</a:t>
            </a:r>
            <a:r>
              <a:rPr lang="en-US" sz="3200">
                <a:solidFill>
                  <a:schemeClr val="accent3">
                    <a:lumMod val="75000"/>
                  </a:schemeClr>
                </a:solidFill>
              </a:rPr>
              <a:t> </a:t>
            </a:r>
            <a:endParaRPr lang="ru-RU" sz="3200">
              <a:solidFill>
                <a:schemeClr val="accent3">
                  <a:lumMod val="75000"/>
                </a:schemeClr>
              </a:solidFill>
            </a:endParaRPr>
          </a:p>
          <a:p>
            <a:pPr lvl="2">
              <a:lnSpc>
                <a:spcPct val="80000"/>
              </a:lnSpc>
              <a:buFont typeface="Wingdings"/>
              <a:buNone/>
              <a:defRPr/>
            </a:pPr>
            <a:r>
              <a:rPr lang="ru-RU" sz="1800" i="1">
                <a:solidFill>
                  <a:schemeClr val="accent3">
                    <a:lumMod val="75000"/>
                  </a:schemeClr>
                </a:solidFill>
              </a:rPr>
              <a:t>от лат. </a:t>
            </a:r>
            <a:r>
              <a:rPr lang="en-US" sz="1800" i="1">
                <a:solidFill>
                  <a:schemeClr val="accent3">
                    <a:lumMod val="75000"/>
                  </a:schemeClr>
                </a:solidFill>
              </a:rPr>
              <a:t>equivalents</a:t>
            </a:r>
            <a:r>
              <a:rPr lang="ru-RU" sz="1800" i="1">
                <a:solidFill>
                  <a:schemeClr val="accent3">
                    <a:lumMod val="75000"/>
                  </a:schemeClr>
                </a:solidFill>
              </a:rPr>
              <a:t> — равноценное </a:t>
            </a:r>
            <a:br>
              <a:rPr lang="ru-RU" sz="1800" i="1">
                <a:solidFill>
                  <a:schemeClr val="accent3">
                    <a:lumMod val="75000"/>
                  </a:schemeClr>
                </a:solidFill>
              </a:rPr>
            </a:br>
            <a:endParaRPr lang="en-US" sz="1800" i="1">
              <a:solidFill>
                <a:schemeClr val="accent3">
                  <a:lumMod val="75000"/>
                </a:schemeClr>
              </a:solidFill>
              <a:cs typeface="Times New Roman"/>
            </a:endParaRPr>
          </a:p>
          <a:p>
            <a:pPr>
              <a:lnSpc>
                <a:spcPct val="80000"/>
              </a:lnSpc>
              <a:buFont typeface="Wingdings"/>
              <a:buAutoNum type="arabicPeriod"/>
              <a:defRPr/>
            </a:pPr>
            <a:endParaRPr lang="ru-RU" sz="1800" i="1">
              <a:solidFill>
                <a:schemeClr val="accent3">
                  <a:lumMod val="75000"/>
                </a:schemeClr>
              </a:solidFill>
            </a:endParaRPr>
          </a:p>
          <a:p>
            <a:pPr>
              <a:lnSpc>
                <a:spcPct val="80000"/>
              </a:lnSpc>
              <a:buFont typeface="Wingdings"/>
              <a:buNone/>
              <a:defRPr/>
            </a:pPr>
            <a:endParaRPr lang="ru-RU" sz="1800">
              <a:solidFill>
                <a:schemeClr val="accent3">
                  <a:lumMod val="75000"/>
                </a:schemeClr>
              </a:solidFill>
            </a:endParaRPr>
          </a:p>
        </p:txBody>
      </p:sp>
      <p:graphicFrame>
        <p:nvGraphicFramePr>
          <p:cNvPr id="8" name="Group 37"/>
          <p:cNvGraphicFramePr>
            <a:graphicFrameLocks noGrp="1"/>
          </p:cNvGraphicFramePr>
          <p:nvPr/>
        </p:nvGraphicFramePr>
        <p:xfrm>
          <a:off x="7045325" y="4797908"/>
          <a:ext cx="2098674" cy="1981200"/>
        </p:xfrm>
        <a:graphic>
          <a:graphicData uri="http://schemas.openxmlformats.org/drawingml/2006/table">
            <a:tbl>
              <a:tblPr/>
              <a:tblGrid>
                <a:gridCol w="587375"/>
                <a:gridCol w="647700"/>
                <a:gridCol w="863599"/>
              </a:tblGrid>
              <a:tr h="388938"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Pct val="70000"/>
                        <a:buFont typeface="Wingdings"/>
                        <a:buNone/>
                        <a:defRPr/>
                      </a:pPr>
                      <a:r>
                        <a:rPr lang="ru-RU" sz="2000" b="1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/>
                        </a:rPr>
                        <a:t>А</a:t>
                      </a:r>
                      <a:endParaRPr/>
                    </a:p>
                  </a:txBody>
                  <a:tcPr>
                    <a:lnL w="28575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28575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Pct val="70000"/>
                        <a:buFont typeface="Wingdings"/>
                        <a:buNone/>
                        <a:defRPr/>
                      </a:pPr>
                      <a:r>
                        <a:rPr lang="ru-RU" sz="2000" b="1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/>
                        </a:rPr>
                        <a:t>В</a:t>
                      </a:r>
                      <a:endParaRPr/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28575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Pct val="70000"/>
                        <a:buFont typeface="Wingdings"/>
                        <a:buNone/>
                        <a:defRPr/>
                      </a:pPr>
                      <a:r>
                        <a:rPr lang="ru-RU" sz="2000" b="1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/>
                        </a:rPr>
                        <a:t>А</a:t>
                      </a:r>
                      <a:r>
                        <a:rPr lang="ru-RU" sz="2000" b="1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↔</a:t>
                      </a:r>
                      <a:r>
                        <a:rPr lang="ru-RU" sz="2000" b="1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/>
                        </a:rPr>
                        <a:t>В</a:t>
                      </a:r>
                      <a:endParaRPr/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28575" algn="ctr">
                      <a:solidFill>
                        <a:schemeClr val="tx1"/>
                      </a:solidFill>
                    </a:lnR>
                    <a:lnT w="28575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</a:tr>
              <a:tr h="388938"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Pct val="70000"/>
                        <a:buFont typeface="Wingdings"/>
                        <a:buNone/>
                        <a:defRPr/>
                      </a:pPr>
                      <a:r>
                        <a:rPr lang="ru-RU" sz="2000" b="1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/>
                        </a:rPr>
                        <a:t>0</a:t>
                      </a:r>
                      <a:endParaRPr/>
                    </a:p>
                  </a:txBody>
                  <a:tcPr>
                    <a:lnL w="28575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Pct val="70000"/>
                        <a:buFont typeface="Wingdings"/>
                        <a:buNone/>
                        <a:defRPr/>
                      </a:pPr>
                      <a:r>
                        <a:rPr lang="ru-RU" sz="2000" b="1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/>
                        </a:rPr>
                        <a:t>0</a:t>
                      </a:r>
                      <a:endParaRPr/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Pct val="70000"/>
                        <a:buFont typeface="Wingdings"/>
                        <a:buNone/>
                        <a:defRPr/>
                      </a:pPr>
                      <a:r>
                        <a:rPr lang="ru-RU" sz="2000" b="1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/>
                        </a:rPr>
                        <a:t>1</a:t>
                      </a:r>
                      <a:endParaRPr/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28575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</a:tr>
              <a:tr h="387350"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Pct val="70000"/>
                        <a:buFont typeface="Wingdings"/>
                        <a:buNone/>
                        <a:defRPr/>
                      </a:pPr>
                      <a:r>
                        <a:rPr lang="ru-RU" sz="2000" b="1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/>
                        </a:rPr>
                        <a:t>0</a:t>
                      </a:r>
                      <a:endParaRPr/>
                    </a:p>
                  </a:txBody>
                  <a:tcPr>
                    <a:lnL w="28575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Pct val="70000"/>
                        <a:buFont typeface="Wingdings"/>
                        <a:buNone/>
                        <a:defRPr/>
                      </a:pPr>
                      <a:r>
                        <a:rPr lang="ru-RU" sz="2000" b="1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/>
                        </a:rPr>
                        <a:t>1</a:t>
                      </a:r>
                      <a:endParaRPr/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Pct val="70000"/>
                        <a:buFont typeface="Wingdings"/>
                        <a:buNone/>
                        <a:defRPr/>
                      </a:pPr>
                      <a:r>
                        <a:rPr lang="ru-RU" sz="2000" b="1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/>
                        </a:rPr>
                        <a:t>0</a:t>
                      </a:r>
                      <a:endParaRPr/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28575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</a:tr>
              <a:tr h="388938"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Pct val="70000"/>
                        <a:buFont typeface="Wingdings"/>
                        <a:buNone/>
                        <a:defRPr/>
                      </a:pPr>
                      <a:r>
                        <a:rPr lang="ru-RU" sz="2000" b="1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/>
                        </a:rPr>
                        <a:t>1</a:t>
                      </a:r>
                      <a:endParaRPr/>
                    </a:p>
                  </a:txBody>
                  <a:tcPr>
                    <a:lnL w="28575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Pct val="70000"/>
                        <a:buFont typeface="Wingdings"/>
                        <a:buNone/>
                        <a:defRPr/>
                      </a:pPr>
                      <a:r>
                        <a:rPr lang="ru-RU" sz="2000" b="1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/>
                        </a:rPr>
                        <a:t>0</a:t>
                      </a:r>
                      <a:endParaRPr/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Pct val="70000"/>
                        <a:buFont typeface="Wingdings"/>
                        <a:buNone/>
                        <a:defRPr/>
                      </a:pPr>
                      <a:r>
                        <a:rPr lang="ru-RU" sz="2000" b="1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/>
                        </a:rPr>
                        <a:t>0</a:t>
                      </a:r>
                      <a:endParaRPr/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28575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</a:tr>
              <a:tr h="388938"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Pct val="70000"/>
                        <a:buFont typeface="Wingdings"/>
                        <a:buNone/>
                        <a:defRPr/>
                      </a:pPr>
                      <a:r>
                        <a:rPr lang="ru-RU" sz="2000" b="1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/>
                        </a:rPr>
                        <a:t>1</a:t>
                      </a:r>
                      <a:endParaRPr/>
                    </a:p>
                  </a:txBody>
                  <a:tcPr>
                    <a:lnL w="28575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28575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Pct val="70000"/>
                        <a:buFont typeface="Wingdings"/>
                        <a:buNone/>
                        <a:defRPr/>
                      </a:pPr>
                      <a:r>
                        <a:rPr lang="ru-RU" sz="2000" b="1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/>
                        </a:rPr>
                        <a:t>1</a:t>
                      </a:r>
                      <a:endParaRPr/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28575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Pct val="70000"/>
                        <a:buFont typeface="Wingdings"/>
                        <a:buNone/>
                        <a:defRPr/>
                      </a:pPr>
                      <a:r>
                        <a:rPr lang="ru-RU" sz="2000" b="1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/>
                        </a:rPr>
                        <a:t>1</a:t>
                      </a:r>
                      <a:endParaRPr/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28575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28575" algn="ctr">
                      <a:solidFill>
                        <a:schemeClr val="tx1"/>
                      </a:solidFill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9" name="Text Box 63"/>
          <p:cNvSpPr>
            <a:spLocks/>
          </p:cNvSpPr>
          <p:nvPr/>
        </p:nvSpPr>
        <p:spPr bwMode="auto">
          <a:xfrm>
            <a:off x="395288" y="5969397"/>
            <a:ext cx="6192837" cy="915986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r">
              <a:spcBef>
                <a:spcPts val="0"/>
              </a:spcBef>
              <a:defRPr/>
            </a:pPr>
            <a:r>
              <a:rPr lang="ru-RU" i="1"/>
              <a:t>Из таблицы видно</a:t>
            </a:r>
            <a:r>
              <a:rPr lang="ru-RU"/>
              <a:t> </a:t>
            </a:r>
            <a:r>
              <a:rPr lang="ru-RU" i="1"/>
              <a:t>: Эквивалентность истинна, </a:t>
            </a:r>
            <a:br>
              <a:rPr lang="ru-RU" i="1"/>
            </a:br>
            <a:r>
              <a:rPr lang="ru-RU" i="1"/>
              <a:t>если  обе переменные одновременно либо истинны,</a:t>
            </a:r>
            <a:br>
              <a:rPr lang="ru-RU" i="1"/>
            </a:br>
            <a:r>
              <a:rPr lang="ru-RU" i="1"/>
              <a:t> либо ложны.</a:t>
            </a:r>
            <a:endParaRPr/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9954" y="476672"/>
            <a:ext cx="8229600" cy="666750"/>
          </a:xfrm>
        </p:spPr>
        <p:txBody>
          <a:bodyPr/>
          <a:lstStyle/>
          <a:p>
            <a:pPr algn="ctr">
              <a:defRPr/>
            </a:pPr>
            <a:r>
              <a:rPr lang="ru-RU" sz="2800" b="1">
                <a:solidFill>
                  <a:schemeClr val="accent3">
                    <a:lumMod val="75000"/>
                  </a:schemeClr>
                </a:solidFill>
              </a:rPr>
              <a:t>ОСНОВНЫЕ ЛОГИЧЕСКИЕ ОПЕРАЦИИ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1512</Words>
  <Application>Microsoft Office PowerPoint</Application>
  <PresentationFormat>Экран (4:3)</PresentationFormat>
  <Paragraphs>520</Paragraphs>
  <Slides>26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26</vt:i4>
      </vt:variant>
    </vt:vector>
  </HeadingPairs>
  <TitlesOfParts>
    <vt:vector size="29" baseType="lpstr">
      <vt:lpstr>Тема Office</vt:lpstr>
      <vt:lpstr>Microsoft Equation 3.0</vt:lpstr>
      <vt:lpstr>oleObj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ОСНОВНЫЕ ПОНЯТИЯ АЛГЕБРЫ ЛОГИКИ </vt:lpstr>
      <vt:lpstr>Презентация PowerPoint</vt:lpstr>
      <vt:lpstr>ТАБЛИЦЫ ИСТИННОСТИ</vt:lpstr>
      <vt:lpstr>ОСНОВНЫЕ ЛОГИЧЕСКИЕ ОПЕРАЦИИ</vt:lpstr>
      <vt:lpstr>ОСНОВНЫЕ ЛОГИЧЕСКИЕ ОПЕРАЦИИ</vt:lpstr>
      <vt:lpstr>Задания для закрепления пройденного материала:</vt:lpstr>
      <vt:lpstr>Пример:</vt:lpstr>
      <vt:lpstr>Упражнение 2:  Есть два простых высказывания: А - «Число 10 - четное»;                                                    В - «Волк - травоядное животное». Составьте из них все возможные составные высказывания и определите их истинность.</vt:lpstr>
      <vt:lpstr>Презентация PowerPoint</vt:lpstr>
      <vt:lpstr>Алгоритм построения ТИ для логической формулы:</vt:lpstr>
      <vt:lpstr>Презентация PowerPoint</vt:lpstr>
      <vt:lpstr>Презентация PowerPoint</vt:lpstr>
      <vt:lpstr>Алгоритм построения ТИ для формулы</vt:lpstr>
      <vt:lpstr>Алгоритм построения ТИ для формулы</vt:lpstr>
      <vt:lpstr>Алгоритм построения ТИ для формулы</vt:lpstr>
      <vt:lpstr>Алгоритм построения ТИ для формулы</vt:lpstr>
      <vt:lpstr>Алгоритм построения ТИ для формулы</vt:lpstr>
      <vt:lpstr>Алгоритм построения ТИ для формулы</vt:lpstr>
      <vt:lpstr>Алгоритм построения ТИ для формулы</vt:lpstr>
      <vt:lpstr>Презентация PowerPoint</vt:lpstr>
      <vt:lpstr>Алгоритм построения ТИ для формулы</vt:lpstr>
      <vt:lpstr>Упражнение: Построить ТИ следующих формул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/>
  <cp:lastModifiedBy>User</cp:lastModifiedBy>
  <cp:revision>1</cp:revision>
  <dcterms:modified xsi:type="dcterms:W3CDTF">2018-10-06T05:00:49Z</dcterms:modified>
</cp:coreProperties>
</file>