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7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1" autoAdjust="0"/>
  </p:normalViewPr>
  <p:slideViewPr>
    <p:cSldViewPr snapToGrid="0">
      <p:cViewPr varScale="1">
        <p:scale>
          <a:sx n="78" d="100"/>
          <a:sy n="78" d="100"/>
        </p:scale>
        <p:origin x="12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10476-AA59-4779-80D5-A821B0B5857E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865C2-37A1-4E4C-8531-42F2708C44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61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865C2-37A1-4E4C-8531-42F2708C441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425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865C2-37A1-4E4C-8531-42F2708C441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87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865C2-37A1-4E4C-8531-42F2708C441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92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865C2-37A1-4E4C-8531-42F2708C441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875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865C2-37A1-4E4C-8531-42F2708C441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149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865C2-37A1-4E4C-8531-42F2708C441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026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865C2-37A1-4E4C-8531-42F2708C441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382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865C2-37A1-4E4C-8531-42F2708C441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857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buFont typeface="+mj-lt"/>
              <a:buNone/>
              <a:tabLst>
                <a:tab pos="457200" algn="l"/>
              </a:tabLs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865C2-37A1-4E4C-8531-42F2708C441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15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865C2-37A1-4E4C-8531-42F2708C441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4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865C2-37A1-4E4C-8531-42F2708C441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61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865C2-37A1-4E4C-8531-42F2708C441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222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865C2-37A1-4E4C-8531-42F2708C441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74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865C2-37A1-4E4C-8531-42F2708C441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868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865C2-37A1-4E4C-8531-42F2708C441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839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865C2-37A1-4E4C-8531-42F2708C441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72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865C2-37A1-4E4C-8531-42F2708C441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27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FCB31-E7AC-4FFA-A917-77A53E081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AA4A63-E9B8-4869-83D9-C47E1F88C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A99B42-E365-45AB-99BB-D626CE82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EF24-2AE4-413B-B319-516DF53016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D2C530-0EA1-471C-9136-69B5D973A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EFE2C-38BE-4DA8-B393-F0C0F3835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6C35-BB60-49F3-B6B5-634B9A294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45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AD2F9-3A67-4A6C-9157-36E440EFF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A065FE-B765-4A5D-8276-9E8160A50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F1525F-031D-4C5D-B0DA-63D886886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EF24-2AE4-413B-B319-516DF53016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E19ED1-DC61-4ADA-9777-E72618E9C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83D536-A180-49A7-AABF-38474CB4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6C35-BB60-49F3-B6B5-634B9A294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03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2CEC7E-06E7-4764-A3DE-67AEF41257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6E5017-2849-48FB-A6B6-8AD1B9AEB1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1A1C22-3494-495C-9C63-FDA2B9DD4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EF24-2AE4-413B-B319-516DF53016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693DE5-0936-4E50-963E-3B7C5C55C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DE5EA4-D551-4FE7-89CA-7FA01CB7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6C35-BB60-49F3-B6B5-634B9A294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52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F54A7-DE24-425E-A245-9F7ECC779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DC0A4-653F-4FFF-AEC1-2D2A1E366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4ECBCD-B806-43CA-9373-6F169120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EF24-2AE4-413B-B319-516DF53016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4DCC4-6B65-42D7-8B08-29EA92131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AD3142-3F24-4B06-8DCE-DDC47D5E7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6C35-BB60-49F3-B6B5-634B9A294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DD83C-A8FF-4C2B-AAD0-41E942625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4DD18-C831-49EB-9EE4-3028ED86CC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E70D51-808C-4321-91F4-C13324AF4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EF24-2AE4-413B-B319-516DF53016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E6B464-1CEB-4F47-B15D-0B5F6DDAB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0FE284-B70F-43B1-9958-C34C09DA9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6C35-BB60-49F3-B6B5-634B9A294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426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F3D3D-32C3-491F-B27B-71627AB52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FC5F4-5306-4DED-B4AD-075E0FA40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9925B4-7EC3-44D8-9709-9D65562A0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6436C0-A80E-400B-9D89-6D98A0B7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EF24-2AE4-413B-B319-516DF53016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2321EE-525A-45D1-9989-BFC298B40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5271B7-62FC-43A3-BE86-75E9609F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6C35-BB60-49F3-B6B5-634B9A294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94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3B0A4-AC5C-496A-985E-9DBE9B6D6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6EE4FD-7E9B-4B24-AC46-B3093DD99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138832-CDDB-4E83-B4ED-E464EF1AE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85DA98-EB75-42B4-9068-B51A5A1A9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AED981-98FB-461D-97BC-1C066DC5B6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4E2F8A-2770-475A-A44D-098BB434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EF24-2AE4-413B-B319-516DF53016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D6BF96-64AD-474C-9979-483437AF0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3FF8E72-A34D-417B-9E23-B76C57201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6C35-BB60-49F3-B6B5-634B9A294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6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8627E-B606-4ADD-B2E7-DB3174C0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B8FD3D-D755-4F2E-8E19-85CE83E4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EF24-2AE4-413B-B319-516DF53016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FC50E4-33E4-4967-9005-459EA7D17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D130D7-6A0C-49C9-A66D-FE5B6A8D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6C35-BB60-49F3-B6B5-634B9A294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22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4C532F-AA22-4553-82B0-9A1203E67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EF24-2AE4-413B-B319-516DF53016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35A6FD-0A8E-448B-8704-8C9E7136A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1A9850-F775-4E8F-890F-F8B69A9B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6C35-BB60-49F3-B6B5-634B9A294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0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EF795-92E3-418B-8592-DA9636D10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B465E1-135F-490C-A62A-648032C47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198D48-D4C8-432F-A856-86D7DB4B0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1BDC67-0AFA-4D84-B9AF-0D320DBC4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EF24-2AE4-413B-B319-516DF53016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A944B0-3DBD-4AB3-8D88-F5E30244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D0F2A0-7A88-42F2-8FCA-22262198F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6C35-BB60-49F3-B6B5-634B9A294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92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A0CB0-70B8-4064-8032-F2F46B587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0091D1-C485-4F77-A394-73C4BF452A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406721-5D72-45E9-B973-2DF502C60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AAFAE8-B7B4-4961-8089-75789F1C7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EF24-2AE4-413B-B319-516DF53016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274A1E-1BE2-4E50-9657-649AE5BCE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6935C-4273-4246-A551-44B2F7C9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76C35-BB60-49F3-B6B5-634B9A294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83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B28EA-01F9-4447-A27B-053954FCB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C96245-40FD-4285-B3BA-DAD9D24F7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8159ED-5798-4C7A-8833-D99FFDB355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0EF24-2AE4-413B-B319-516DF530167B}" type="datetimeFigureOut">
              <a:rPr lang="ru-RU" smtClean="0"/>
              <a:t>10.03.2025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214C4B-081A-4FDA-A153-DE1ED0EDD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0D08E-65F9-40B5-AF1E-1D14F4A5C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76C35-BB60-49F3-B6B5-634B9A2944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4E287-B595-46C3-81A0-941EAAF63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059" y="1122363"/>
            <a:ext cx="11442357" cy="2387600"/>
          </a:xfrm>
        </p:spPr>
        <p:txBody>
          <a:bodyPr>
            <a:normAutofit fontScale="90000"/>
          </a:bodyPr>
          <a:lstStyle/>
          <a:p>
            <a:r>
              <a:rPr lang="ru-RU" sz="8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МОДЕЛЬ ДАННЫХ</a:t>
            </a:r>
          </a:p>
        </p:txBody>
      </p:sp>
    </p:spTree>
    <p:extLst>
      <p:ext uri="{BB962C8B-B14F-4D97-AF65-F5344CB8AC3E}">
        <p14:creationId xmlns:p14="http://schemas.microsoft.com/office/powerpoint/2010/main" val="2449694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E034E-6936-486B-B5BE-319578C47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09" y="-19737"/>
            <a:ext cx="10515600" cy="1046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РЕЛЯЦИОННАЯ МОДЕЛЬ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F14AB2-8628-4F56-8A39-087F9645B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35" y="1477109"/>
            <a:ext cx="5816009" cy="5015083"/>
          </a:xfrm>
        </p:spPr>
        <p:txBody>
          <a:bodyPr>
            <a:normAutofit fontScale="92500" lnSpcReduction="10000"/>
          </a:bodyPr>
          <a:lstStyle/>
          <a:p>
            <a:pPr marL="0" indent="717550" algn="just">
              <a:buNone/>
            </a:pP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Реляционная модель: Данные организованы в таблицы (отношения), взаимосвязь между которыми осуществляется через ключи. В таблицах есть строки (записи), и столбцы (поля). На их пересечении — значения данных.</a:t>
            </a:r>
          </a:p>
          <a:p>
            <a:pPr marL="0" indent="717550" algn="just">
              <a:buNone/>
            </a:pPr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Эта модель использует язык SQL для выполнения операций с данными. Реляционная модель является одной из самых популярных и широко используемых в современных СУБД.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Рисунок 1">
            <a:extLst>
              <a:ext uri="{FF2B5EF4-FFF2-40B4-BE49-F238E27FC236}">
                <a16:creationId xmlns:a16="http://schemas.microsoft.com/office/drawing/2014/main" id="{5ECD482A-B6BF-452B-9730-3B237FD41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2" y="1796805"/>
            <a:ext cx="5445559" cy="3535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AEEB4B1-F10B-421C-9A1D-28A8A6308416}"/>
              </a:ext>
            </a:extLst>
          </p:cNvPr>
          <p:cNvGrpSpPr>
            <a:grpSpLocks/>
          </p:cNvGrpSpPr>
          <p:nvPr/>
        </p:nvGrpSpPr>
        <p:grpSpPr bwMode="auto">
          <a:xfrm>
            <a:off x="10718800" y="111384"/>
            <a:ext cx="1270000" cy="717550"/>
            <a:chOff x="6499" y="2898"/>
            <a:chExt cx="2002" cy="113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0961031-11B1-4196-BC01-03AC4560F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7" y="2912"/>
              <a:ext cx="763" cy="111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5E0B3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37562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EB440A-0E22-4727-87C4-91E3AD9FA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" y="2898"/>
              <a:ext cx="763" cy="111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5E0B3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37562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3078" name="AutoShape 6">
              <a:extLst>
                <a:ext uri="{FF2B5EF4-FFF2-40B4-BE49-F238E27FC236}">
                  <a16:creationId xmlns:a16="http://schemas.microsoft.com/office/drawing/2014/main" id="{ADAD9B4B-6987-417E-8733-CF8BA835EC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99" y="3080"/>
              <a:ext cx="77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375623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79" name="AutoShape 7">
              <a:extLst>
                <a:ext uri="{FF2B5EF4-FFF2-40B4-BE49-F238E27FC236}">
                  <a16:creationId xmlns:a16="http://schemas.microsoft.com/office/drawing/2014/main" id="{78C6ACA6-A285-43CC-B0F8-964A09993B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727" y="3108"/>
              <a:ext cx="77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375623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3080" name="AutoShape 8">
              <a:extLst>
                <a:ext uri="{FF2B5EF4-FFF2-40B4-BE49-F238E27FC236}">
                  <a16:creationId xmlns:a16="http://schemas.microsoft.com/office/drawing/2014/main" id="{B82D9515-1F28-48AF-AC86-E562B36B45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73" y="3285"/>
              <a:ext cx="476" cy="451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375623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70449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2C274-333F-46D7-AAE5-0E141D67A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Преимущества: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736001-AD6B-4A49-94F2-C089248F9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122610" cy="4503090"/>
          </a:xfrm>
        </p:spPr>
        <p:txBody>
          <a:bodyPr>
            <a:normAutofit lnSpcReduction="10000"/>
          </a:bodyPr>
          <a:lstStyle/>
          <a:p>
            <a:pPr marL="528638" indent="-528638" algn="just">
              <a:lnSpc>
                <a:spcPct val="100000"/>
              </a:lnSpc>
              <a:buFont typeface="+mj-lt"/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Простота и интуитивность: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структура данных представлена в виде таблиц, что делает ее легкой для понимания и использования.</a:t>
            </a:r>
          </a:p>
          <a:p>
            <a:pPr marL="528638" indent="-528638" algn="just">
              <a:lnSpc>
                <a:spcPct val="100000"/>
              </a:lnSpc>
              <a:buFont typeface="+mj-lt"/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Гибкость: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легко добавлять, изменять или удалять данные без необходимости изменения всей структуры базы данных. </a:t>
            </a:r>
          </a:p>
          <a:p>
            <a:pPr marL="528638" indent="-528638" algn="just">
              <a:lnSpc>
                <a:spcPct val="100000"/>
              </a:lnSpc>
              <a:buFont typeface="+mj-lt"/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Поддержка целостности данных: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реляционные базы данных используют ограничения (например, уникальность, первичные и внешние ключи) для обеспечения целостности и согласованности данных.</a:t>
            </a:r>
          </a:p>
          <a:p>
            <a:endParaRPr lang="ru-R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3A49C1-DE3D-49F9-A0EC-D2751E700893}"/>
              </a:ext>
            </a:extLst>
          </p:cNvPr>
          <p:cNvGrpSpPr>
            <a:grpSpLocks/>
          </p:cNvGrpSpPr>
          <p:nvPr/>
        </p:nvGrpSpPr>
        <p:grpSpPr bwMode="auto">
          <a:xfrm>
            <a:off x="10718800" y="111384"/>
            <a:ext cx="1270000" cy="717550"/>
            <a:chOff x="6499" y="2898"/>
            <a:chExt cx="2002" cy="113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559F98-63AE-408B-A2C7-5A4B74EFD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7" y="2912"/>
              <a:ext cx="763" cy="111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5E0B3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37562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A6049B5-DD7B-4232-A359-30558C69E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" y="2898"/>
              <a:ext cx="763" cy="111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5E0B3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37562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7" name="AutoShape 6">
              <a:extLst>
                <a:ext uri="{FF2B5EF4-FFF2-40B4-BE49-F238E27FC236}">
                  <a16:creationId xmlns:a16="http://schemas.microsoft.com/office/drawing/2014/main" id="{D7D766D2-3BC5-4C3A-BE51-7488403B2BB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99" y="3080"/>
              <a:ext cx="77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375623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" name="AutoShape 7">
              <a:extLst>
                <a:ext uri="{FF2B5EF4-FFF2-40B4-BE49-F238E27FC236}">
                  <a16:creationId xmlns:a16="http://schemas.microsoft.com/office/drawing/2014/main" id="{13784835-6012-4369-AE54-9EF2160BBB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727" y="3108"/>
              <a:ext cx="77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375623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" name="AutoShape 8">
              <a:extLst>
                <a:ext uri="{FF2B5EF4-FFF2-40B4-BE49-F238E27FC236}">
                  <a16:creationId xmlns:a16="http://schemas.microsoft.com/office/drawing/2014/main" id="{952C6CF2-5231-42E0-A2FE-E4A277ADCF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73" y="3285"/>
              <a:ext cx="476" cy="451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375623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69705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2C274-333F-46D7-AAE5-0E141D67A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Преимущества: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736001-AD6B-4A49-94F2-C089248F9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4429"/>
            <a:ext cx="10515600" cy="4123113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Стандартный язык запросов (SQL):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язык SQL является стандартом для работы с реляционными базами данных, что упрощает взаимодействие с данными.</a:t>
            </a:r>
          </a:p>
          <a:p>
            <a:pPr marL="531813" indent="-531813" algn="just">
              <a:buFont typeface="+mj-lt"/>
              <a:buAutoNum type="arabicPeriod" startAt="4"/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Мощные возможности для обработки данных: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реляционные базы данных поддерживают сложные запросы, объединения (JOIN), группировки и агрегации, что позволяет эффективно анализировать данные.</a:t>
            </a:r>
          </a:p>
          <a:p>
            <a:pPr marL="531813" indent="-531813" algn="just">
              <a:buFont typeface="+mj-lt"/>
              <a:buAutoNum type="arabicPeriod" startAt="4"/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Транзакционная поддержка: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реляционные базы данных обеспечивают поддержку транзакций (выполнение операций), что гарантирует целостность данных даже в случае ошибок или сбоев.</a:t>
            </a:r>
          </a:p>
          <a:p>
            <a:endParaRPr lang="ru-R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3A49C1-DE3D-49F9-A0EC-D2751E700893}"/>
              </a:ext>
            </a:extLst>
          </p:cNvPr>
          <p:cNvGrpSpPr>
            <a:grpSpLocks/>
          </p:cNvGrpSpPr>
          <p:nvPr/>
        </p:nvGrpSpPr>
        <p:grpSpPr bwMode="auto">
          <a:xfrm>
            <a:off x="10718800" y="111384"/>
            <a:ext cx="1270000" cy="717550"/>
            <a:chOff x="6499" y="2898"/>
            <a:chExt cx="2002" cy="113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559F98-63AE-408B-A2C7-5A4B74EFD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7" y="2912"/>
              <a:ext cx="763" cy="111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5E0B3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37562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A6049B5-DD7B-4232-A359-30558C69E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" y="2898"/>
              <a:ext cx="763" cy="111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5E0B3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37562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7" name="AutoShape 6">
              <a:extLst>
                <a:ext uri="{FF2B5EF4-FFF2-40B4-BE49-F238E27FC236}">
                  <a16:creationId xmlns:a16="http://schemas.microsoft.com/office/drawing/2014/main" id="{D7D766D2-3BC5-4C3A-BE51-7488403B2BB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99" y="3080"/>
              <a:ext cx="77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375623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" name="AutoShape 7">
              <a:extLst>
                <a:ext uri="{FF2B5EF4-FFF2-40B4-BE49-F238E27FC236}">
                  <a16:creationId xmlns:a16="http://schemas.microsoft.com/office/drawing/2014/main" id="{13784835-6012-4369-AE54-9EF2160BBB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727" y="3108"/>
              <a:ext cx="77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375623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" name="AutoShape 8">
              <a:extLst>
                <a:ext uri="{FF2B5EF4-FFF2-40B4-BE49-F238E27FC236}">
                  <a16:creationId xmlns:a16="http://schemas.microsoft.com/office/drawing/2014/main" id="{952C6CF2-5231-42E0-A2FE-E4A277ADCF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73" y="3285"/>
              <a:ext cx="476" cy="451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375623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07559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41117-5C0D-467A-AD50-012C858B5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Недостатки</a:t>
            </a:r>
            <a:r>
              <a:rPr lang="ru-RU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BFBC2F-88F1-4B91-B74F-8ACA3482C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28638" lvl="0" indent="-528638" algn="just">
              <a:buFont typeface="+mj-lt"/>
              <a:buAutoNum type="arabicPeriod"/>
            </a:pPr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Сложность при работе с большими объемами данных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При увеличении объема данных производительность может снижаться, особенно при сложных запросах и объединениях.</a:t>
            </a:r>
          </a:p>
          <a:p>
            <a:pPr marL="528638" lvl="0" indent="-528638" algn="just">
              <a:buFont typeface="+mj-lt"/>
              <a:buAutoNum type="arabicPeriod"/>
            </a:pPr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Ограниченная поддержка сложных иерархий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Реляционная модель менее эффективна для представления данных с сложными взаимосвязями, такими как графы или иерархии.</a:t>
            </a:r>
          </a:p>
          <a:p>
            <a:pPr marL="528638" lvl="0" indent="-528638" algn="just">
              <a:buFont typeface="+mj-lt"/>
              <a:buAutoNum type="arabicPeriod"/>
            </a:pPr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Необходимость нормализации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Для достижения целостности данных часто требуется нормализация, что может привести к усложнению структуры базы данных.</a:t>
            </a:r>
          </a:p>
          <a:p>
            <a:endParaRPr lang="ru-R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63D01E-CD4F-45AA-B443-F66DAC697A4C}"/>
              </a:ext>
            </a:extLst>
          </p:cNvPr>
          <p:cNvGrpSpPr>
            <a:grpSpLocks/>
          </p:cNvGrpSpPr>
          <p:nvPr/>
        </p:nvGrpSpPr>
        <p:grpSpPr bwMode="auto">
          <a:xfrm>
            <a:off x="10718800" y="111384"/>
            <a:ext cx="1270000" cy="717550"/>
            <a:chOff x="6499" y="2898"/>
            <a:chExt cx="2002" cy="113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06F33A0-B453-4578-A5A1-20FFBAA11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7" y="2912"/>
              <a:ext cx="763" cy="111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5E0B3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37562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E67966-8CEA-43AE-AC82-371713551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" y="2898"/>
              <a:ext cx="763" cy="1117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5E0B3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375623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7" name="AutoShape 6">
              <a:extLst>
                <a:ext uri="{FF2B5EF4-FFF2-40B4-BE49-F238E27FC236}">
                  <a16:creationId xmlns:a16="http://schemas.microsoft.com/office/drawing/2014/main" id="{9FC6379E-179D-4FC3-B3A9-26A7C63542A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499" y="3080"/>
              <a:ext cx="77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375623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8" name="AutoShape 7">
              <a:extLst>
                <a:ext uri="{FF2B5EF4-FFF2-40B4-BE49-F238E27FC236}">
                  <a16:creationId xmlns:a16="http://schemas.microsoft.com/office/drawing/2014/main" id="{3895C14B-364B-48D2-B686-3E22447D931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727" y="3108"/>
              <a:ext cx="774" cy="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375623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" name="AutoShape 8">
              <a:extLst>
                <a:ext uri="{FF2B5EF4-FFF2-40B4-BE49-F238E27FC236}">
                  <a16:creationId xmlns:a16="http://schemas.microsoft.com/office/drawing/2014/main" id="{E02A3E0C-7AB0-43D8-9A95-1E0163673B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273" y="3285"/>
              <a:ext cx="476" cy="451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375623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92807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81733D-EA04-4710-98B1-912D2F451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08" y="56271"/>
            <a:ext cx="10515600" cy="801857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Сравнение моделей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99ECB1A-27E6-45D0-87BC-76A1DEEDA5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223081"/>
              </p:ext>
            </p:extLst>
          </p:nvPr>
        </p:nvGraphicFramePr>
        <p:xfrm>
          <a:off x="226541" y="955040"/>
          <a:ext cx="11738917" cy="5771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9539">
                  <a:extLst>
                    <a:ext uri="{9D8B030D-6E8A-4147-A177-3AD203B41FA5}">
                      <a16:colId xmlns:a16="http://schemas.microsoft.com/office/drawing/2014/main" val="895879288"/>
                    </a:ext>
                  </a:extLst>
                </a:gridCol>
                <a:gridCol w="3013126">
                  <a:extLst>
                    <a:ext uri="{9D8B030D-6E8A-4147-A177-3AD203B41FA5}">
                      <a16:colId xmlns:a16="http://schemas.microsoft.com/office/drawing/2014/main" val="1701404649"/>
                    </a:ext>
                  </a:extLst>
                </a:gridCol>
                <a:gridCol w="3013126">
                  <a:extLst>
                    <a:ext uri="{9D8B030D-6E8A-4147-A177-3AD203B41FA5}">
                      <a16:colId xmlns:a16="http://schemas.microsoft.com/office/drawing/2014/main" val="1518661897"/>
                    </a:ext>
                  </a:extLst>
                </a:gridCol>
                <a:gridCol w="3013126">
                  <a:extLst>
                    <a:ext uri="{9D8B030D-6E8A-4147-A177-3AD203B41FA5}">
                      <a16:colId xmlns:a16="http://schemas.microsoft.com/office/drawing/2014/main" val="2469887752"/>
                    </a:ext>
                  </a:extLst>
                </a:gridCol>
              </a:tblGrid>
              <a:tr h="112377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Характеристика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Иерархическая модель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Реляционная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модель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Сетевая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модель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4812467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Структура данных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Дерево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Таблицы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Граф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543259"/>
                  </a:ext>
                </a:extLst>
              </a:tr>
              <a:tr h="929640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Связи между данными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Один родитель, много детей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Множественные связи через ключи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Множественные связи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7745468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Гибкость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Низкая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4962902"/>
                  </a:ext>
                </a:extLst>
              </a:tr>
              <a:tr h="1394460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Производитель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ность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 для иерархических запросов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8646170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Сложность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Низкая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6353701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Стандартный язык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SQL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3575685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Примеры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IMS</a:t>
                      </a:r>
                      <a:endParaRPr lang="ru-RU" sz="2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MySQL, </a:t>
                      </a:r>
                      <a:r>
                        <a:rPr lang="ru-RU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PostgreSQL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IDMS, </a:t>
                      </a:r>
                      <a:r>
                        <a:rPr lang="ru-RU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TurboIMAGE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3841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525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C2CE1-FD09-4F1A-95C6-5A47BFD9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Объектно-ориентированная модель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B74EAF-2608-40EE-BAFC-3A1E20D227B9}"/>
              </a:ext>
            </a:extLst>
          </p:cNvPr>
          <p:cNvSpPr txBox="1"/>
          <p:nvPr/>
        </p:nvSpPr>
        <p:spPr>
          <a:xfrm>
            <a:off x="520802" y="1612541"/>
            <a:ext cx="592063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1813"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Данные представляются в виде объектов, как в объектно-ориентированном программировании. Объекты могут содержать как данные, так и методы для работы с этими данными. Эта модель позволяет более естественно моделировать сложные структуры данных.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FE21EC5-06F8-429D-BA91-D70AADD44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334" y="1828800"/>
            <a:ext cx="5415666" cy="44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85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C2CE1-FD09-4F1A-95C6-5A47BFD9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Документная модель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419E049-886F-41C5-B263-A79A54CF6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0802" y="3644900"/>
            <a:ext cx="6438900" cy="2847975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7CF249-0ADB-46DB-86E5-09D7BE630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558" y="967538"/>
            <a:ext cx="3637242" cy="49217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B74EAF-2608-40EE-BAFC-3A1E20D227B9}"/>
              </a:ext>
            </a:extLst>
          </p:cNvPr>
          <p:cNvSpPr txBox="1"/>
          <p:nvPr/>
        </p:nvSpPr>
        <p:spPr>
          <a:xfrm>
            <a:off x="520802" y="1317893"/>
            <a:ext cx="64389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1813"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Данные хранятся в виде документов. Это удобно для веб-приложений и служб, где структура данных может часто меняться. </a:t>
            </a:r>
          </a:p>
        </p:txBody>
      </p:sp>
    </p:spTree>
    <p:extLst>
      <p:ext uri="{BB962C8B-B14F-4D97-AF65-F5344CB8AC3E}">
        <p14:creationId xmlns:p14="http://schemas.microsoft.com/office/powerpoint/2010/main" val="516180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C2CE1-FD09-4F1A-95C6-5A47BFD9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87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Колоночная модель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B74EAF-2608-40EE-BAFC-3A1E20D227B9}"/>
              </a:ext>
            </a:extLst>
          </p:cNvPr>
          <p:cNvSpPr txBox="1"/>
          <p:nvPr/>
        </p:nvSpPr>
        <p:spPr>
          <a:xfrm>
            <a:off x="520802" y="1612541"/>
            <a:ext cx="638799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1813"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Данные организованы по колонкам, а не по строкам, что позволяет эффективно обрабатывать большие объемы данных и оптимизировать запросы.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DF2090-8F18-4428-8637-C134B57FE6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1" t="5222"/>
          <a:stretch/>
        </p:blipFill>
        <p:spPr>
          <a:xfrm>
            <a:off x="2249906" y="4119301"/>
            <a:ext cx="7411413" cy="27386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D8D168-DEAB-4BAB-8EB8-131C5D87E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894" y="1782860"/>
            <a:ext cx="45148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67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C2CE1-FD09-4F1A-95C6-5A47BFD9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Графовая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модель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B74EAF-2608-40EE-BAFC-3A1E20D227B9}"/>
              </a:ext>
            </a:extLst>
          </p:cNvPr>
          <p:cNvSpPr txBox="1"/>
          <p:nvPr/>
        </p:nvSpPr>
        <p:spPr>
          <a:xfrm>
            <a:off x="520802" y="1612541"/>
            <a:ext cx="609322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1813" algn="just"/>
            <a:r>
              <a:rPr lang="ru-RU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Данные представляются в виде графов, где узлы представляют сущности, а ребра — отношения между ними. Эта модель хорошо подходит для представления сложных взаимосвязей, например, в социальных сетях или рекомендательных системах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C264D3-B3E3-498C-BB46-8495A60A6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428" y="365125"/>
            <a:ext cx="5083277" cy="34605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ADEE8B-E402-45A4-9F23-A04F972EC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338" y="4233562"/>
            <a:ext cx="3556462" cy="237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84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C2CE1-FD09-4F1A-95C6-5A47BFD9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Объектно-реляционная модель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B74EAF-2608-40EE-BAFC-3A1E20D227B9}"/>
              </a:ext>
            </a:extLst>
          </p:cNvPr>
          <p:cNvSpPr txBox="1"/>
          <p:nvPr/>
        </p:nvSpPr>
        <p:spPr>
          <a:xfrm>
            <a:off x="520802" y="1325563"/>
            <a:ext cx="110158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1813"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Является гибридной моделью, сочетающей возможности реляционной модели с объектными свойствами данных.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5F6A87-AFC6-4508-B9A3-CD24C95B4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346" y="2576369"/>
            <a:ext cx="8013014" cy="428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0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14B3D85-ED97-4019-A06C-85D9C1338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336" y="1179493"/>
            <a:ext cx="10515600" cy="4351338"/>
          </a:xfrm>
        </p:spPr>
        <p:txBody>
          <a:bodyPr>
            <a:normAutofit/>
          </a:bodyPr>
          <a:lstStyle/>
          <a:p>
            <a:pPr marL="0" indent="444500" algn="just">
              <a:buNone/>
            </a:pPr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Модель данных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— совокупность правил организации структур данных в базе данных, операций над ними, а также ограничений целостности, определяющих допустимые связи и значения данных, последовательность их изменения.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3BA733-F604-4567-B59A-7BDF4C8B2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450" y="3808545"/>
            <a:ext cx="8191500" cy="2590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03F270-E496-4B60-AA6B-AFF82DD541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4542" y="4449755"/>
            <a:ext cx="2376359" cy="10810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70DCB46-2891-4DAE-9254-0954DCAB036B}"/>
              </a:ext>
            </a:extLst>
          </p:cNvPr>
          <p:cNvSpPr txBox="1"/>
          <p:nvPr/>
        </p:nvSpPr>
        <p:spPr>
          <a:xfrm>
            <a:off x="9771842" y="5992297"/>
            <a:ext cx="1281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графовая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678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C2CE1-FD09-4F1A-95C6-5A47BFD9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28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Многомерная модель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B74EAF-2608-40EE-BAFC-3A1E20D227B9}"/>
              </a:ext>
            </a:extLst>
          </p:cNvPr>
          <p:cNvSpPr txBox="1"/>
          <p:nvPr/>
        </p:nvSpPr>
        <p:spPr>
          <a:xfrm>
            <a:off x="354547" y="1474636"/>
            <a:ext cx="111668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1813"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Предназначена для аналитической обработки информации.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7FEFEE-D2F1-49B1-87AD-AFDEDCCE1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2746" y="2670149"/>
            <a:ext cx="6430495" cy="39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77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6A763F-2900-4090-ACED-B89ECB132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0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ИЕРАРХИЧЕСКАЯ МОДЕЛЬ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B4C4A1-9060-42A8-A10E-502F775F6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66149"/>
            <a:ext cx="5916386" cy="4610814"/>
          </a:xfrm>
        </p:spPr>
        <p:txBody>
          <a:bodyPr>
            <a:normAutofit/>
          </a:bodyPr>
          <a:lstStyle/>
          <a:p>
            <a:pPr marL="0" indent="530225" algn="just">
              <a:buNone/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Иерархическая модель представляет собой древовидную структуру, где каждый уровень подчиняется верхнему. Наверху — элемент первого уровня (корневой), ему «подчинены» элементы второго уровня, элементам второго — элементы третьего и так далее. При этом элементы одного уровня не связаны между собой.</a:t>
            </a:r>
          </a:p>
          <a:p>
            <a:endParaRPr lang="ru-RU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D819C25-1218-43BC-B95A-2D23886FB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3971" y="2355682"/>
            <a:ext cx="22196663" cy="88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03164A87-BF37-427E-91DB-50955FF84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694" y="2355682"/>
            <a:ext cx="5537306" cy="300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203D52-4347-48B2-AB71-D204BB19B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5D60D1D1-1145-4B64-A98B-6C18CDA1D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204074"/>
            <a:ext cx="20097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19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14C1A-0BA0-495F-A575-B43BEE751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13949B-30B0-404F-921A-9324AA6CE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CC8D52-125A-4DD7-AC0F-639AB4A6D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3" y="261257"/>
            <a:ext cx="12140307" cy="63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0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40DD04-87ED-4771-BE03-98B6137FD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6149"/>
            <a:ext cx="10515600" cy="4924937"/>
          </a:xfrm>
        </p:spPr>
        <p:txBody>
          <a:bodyPr>
            <a:no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600" b="1" dirty="0">
                <a:solidFill>
                  <a:srgbClr val="2429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Простота</a:t>
            </a:r>
            <a:r>
              <a:rPr lang="ru-RU" sz="2600" dirty="0">
                <a:solidFill>
                  <a:srgbClr val="2429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Структура иерархической модели проста и интуитивно понятна, что облегчает понимание и работу с данными.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Высокая производительность</a:t>
            </a:r>
            <a:r>
              <a:rPr lang="ru-RU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Быстрый доступ к данным, особенно при выполнении операций поиска и навигации по иерархии, так как связи между узлами предопределены.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Надежность</a:t>
            </a:r>
            <a:r>
              <a:rPr lang="ru-RU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Строгая структура иерархии обеспечивает целостность данных, так как каждый узел имеет единственного родителя.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Простота реализации</a:t>
            </a:r>
            <a:r>
              <a:rPr lang="ru-RU" sz="2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Легче реализовать и поддерживать в простых приложениях, где данные имеют четкую иерархическую структуру.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B2ECBF8-4E6E-4B72-AF49-8A62A7AAB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Преимущества:</a:t>
            </a:r>
            <a:br>
              <a:rPr lang="ru-RU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9688872-BFDD-4E72-8407-A8D003C43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204074"/>
            <a:ext cx="20097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982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932B0-1573-450B-B09D-00AE315F7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03" y="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Недостатки: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41A178-9241-4585-A46B-A899AB5CA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1" y="1294228"/>
            <a:ext cx="11310425" cy="4882735"/>
          </a:xfrm>
        </p:spPr>
        <p:txBody>
          <a:bodyPr>
            <a:no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600" b="1" dirty="0">
                <a:solidFill>
                  <a:srgbClr val="2429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Ограниченная гибкость: </a:t>
            </a:r>
            <a:r>
              <a:rPr lang="ru-RU" sz="2600" dirty="0">
                <a:solidFill>
                  <a:srgbClr val="2429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Иерархическая структура не позволяет легко изменять связи между данными. Если требуется изменить структуру, это может потребовать значительных усилий.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2600" b="1" dirty="0">
                <a:solidFill>
                  <a:srgbClr val="2429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Сложность работы с множественными отношениями: </a:t>
            </a:r>
            <a:r>
              <a:rPr lang="ru-RU" sz="2600" dirty="0">
                <a:solidFill>
                  <a:srgbClr val="2429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Невозможность моделирования многих отношений: узел может иметь только одного родителя.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600" b="1" dirty="0">
                <a:solidFill>
                  <a:srgbClr val="2429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Трудности с доступом к данным: </a:t>
            </a:r>
            <a:r>
              <a:rPr lang="ru-RU" sz="2600" dirty="0">
                <a:solidFill>
                  <a:srgbClr val="2429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получения данных, находящихся на разных уровнях иерархии, может потребоваться сложная навигация, что усложняет запросы.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600" b="1" dirty="0">
                <a:solidFill>
                  <a:srgbClr val="2429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Неэффективность при больших объемах данных: </a:t>
            </a:r>
            <a:r>
              <a:rPr lang="ru-RU" sz="2600" dirty="0">
                <a:solidFill>
                  <a:srgbClr val="24292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увеличении объема данных иерархическая модель может стать менее эффективной, так как увеличение узлов и уровней может привести к большему количеству операций для доступа к данным.</a:t>
            </a:r>
          </a:p>
          <a:p>
            <a:pPr marL="0" indent="0">
              <a:buNone/>
            </a:pPr>
            <a:endParaRPr lang="ru-RU" sz="2600" b="1" dirty="0">
              <a:solidFill>
                <a:srgbClr val="24292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D664E2-D01E-43A9-A5C6-054A4F37C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204074"/>
            <a:ext cx="20097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86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0FA80-4D37-4981-A3B7-2656641FF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4" y="0"/>
            <a:ext cx="615042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СЕТЕВАЯ МОДЕЛЬ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218C5C-8C0B-402B-9C99-D4081ED3B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793" y="1325563"/>
            <a:ext cx="4595949" cy="3795463"/>
          </a:xfrm>
        </p:spPr>
        <p:txBody>
          <a:bodyPr>
            <a:noAutofit/>
          </a:bodyPr>
          <a:lstStyle/>
          <a:p>
            <a:pPr marL="0" indent="633413" algn="just">
              <a:buNone/>
              <a:tabLst>
                <a:tab pos="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Сетевая модель – это структура, которая позволяет организовывать данные в виде графа, где каждый узел может иметь множество родителей и дочерних узлов. Отличается от иерархической тем, что элементы разных уровней могут быть связаны друг с другом.</a:t>
            </a:r>
          </a:p>
        </p:txBody>
      </p:sp>
      <p:pic>
        <p:nvPicPr>
          <p:cNvPr id="2050" name="Рисунок 1">
            <a:extLst>
              <a:ext uri="{FF2B5EF4-FFF2-40B4-BE49-F238E27FC236}">
                <a16:creationId xmlns:a16="http://schemas.microsoft.com/office/drawing/2014/main" id="{4B7C1EDA-59FA-4126-AC2E-D58A4A535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5" y="2126231"/>
            <a:ext cx="6328040" cy="323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E93095C0-F05C-4F31-9699-E8E8BA784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897" y="365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4DD496FD-6111-4003-BD19-EA7D1FFE2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383" y="155060"/>
            <a:ext cx="16859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27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C4EF9-7FA3-43D6-8BCB-7C563631F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Преимущества:</a:t>
            </a:r>
            <a:br>
              <a:rPr lang="ru-RU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187048-B136-499F-B169-EBBF9F24C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solidFill>
                  <a:srgbClr val="24292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Гибкость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Сетевая модель позволяет более сложные связи между данными, чем иерархическая модель, что делает ее более гибкой и подходящей для сложных структур данных.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Множественные связи: 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Узлы могут иметь несколько родителей, что позволяет моделировать сложные взаимосвязи и отношения между данными.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Эффективность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Быстрый доступ к данным благодаря прямым ссылкам между узлами, что может улучшить производительность при выполнении определенных запросов.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Нормализация данных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Сетевая модель позволяет более эффективно нормализовать данные, что уменьшает дублирование и повышает целостность данных.</a:t>
            </a:r>
          </a:p>
          <a:p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E2E1DA-BF02-40D4-8A0F-82D42C4FC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383" y="155060"/>
            <a:ext cx="16859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586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CD4D93-A39E-4DB3-9917-057FACDE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Недостатки</a:t>
            </a:r>
            <a:r>
              <a:rPr lang="ru-RU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br>
              <a:rPr lang="ru-RU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1ECD41-8F51-4FCC-B8EF-168A3F2DB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850032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Сложность: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структура сетевой модели может быть сложной для понимания и проектирования, особенно для пользователей, не знакомых с этой моделью.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Трудности с изменениями: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изменение структуры базы данных может быть трудоемким и сложным, особенно если необходимо изменить связи между узлами.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Отсутствие стандартов: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 отличие от реляционных баз данных, где существуют стандарты SQL, сетевые базы данных могут не иметь единого языка запросов, что затрудняет их использование и интеграцию.</a:t>
            </a: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Сложность в управлении: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и администрирование сетевых баз данных может быть более сложным, чем в реляционных системах, особенно при масштабировании. </a:t>
            </a:r>
          </a:p>
          <a:p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2AA8C3-E333-48D2-B885-F7E5D7EEC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383" y="155060"/>
            <a:ext cx="16859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5422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995</Words>
  <Application>Microsoft Office PowerPoint</Application>
  <PresentationFormat>Широкоэкранный</PresentationFormat>
  <Paragraphs>106</Paragraphs>
  <Slides>20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Times New Roman</vt:lpstr>
      <vt:lpstr>Тема Office</vt:lpstr>
      <vt:lpstr>МОДЕЛЬ ДАННЫХ</vt:lpstr>
      <vt:lpstr>Презентация PowerPoint</vt:lpstr>
      <vt:lpstr>ИЕРАРХИЧЕСКАЯ МОДЕЛЬ</vt:lpstr>
      <vt:lpstr>Презентация PowerPoint</vt:lpstr>
      <vt:lpstr>Преимущества: </vt:lpstr>
      <vt:lpstr>Недостатки: </vt:lpstr>
      <vt:lpstr>СЕТЕВАЯ МОДЕЛЬ</vt:lpstr>
      <vt:lpstr>Преимущества: </vt:lpstr>
      <vt:lpstr>Недостатки: </vt:lpstr>
      <vt:lpstr>РЕЛЯЦИОННАЯ МОДЕЛЬ</vt:lpstr>
      <vt:lpstr>Преимущества:</vt:lpstr>
      <vt:lpstr>Преимущества:</vt:lpstr>
      <vt:lpstr>Недостатки:</vt:lpstr>
      <vt:lpstr>Сравнение моделей</vt:lpstr>
      <vt:lpstr>Объектно-ориентированная модель</vt:lpstr>
      <vt:lpstr>Документная модель</vt:lpstr>
      <vt:lpstr>Колоночная модель</vt:lpstr>
      <vt:lpstr>Графовая модель</vt:lpstr>
      <vt:lpstr>Объектно-реляционная модель</vt:lpstr>
      <vt:lpstr>Многомерная модель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ДАННЫХ</dc:title>
  <dc:creator>Professional</dc:creator>
  <cp:lastModifiedBy>Professional</cp:lastModifiedBy>
  <cp:revision>24</cp:revision>
  <dcterms:created xsi:type="dcterms:W3CDTF">2025-01-23T05:25:00Z</dcterms:created>
  <dcterms:modified xsi:type="dcterms:W3CDTF">2025-03-10T05:48:08Z</dcterms:modified>
</cp:coreProperties>
</file>