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70" r:id="rId6"/>
    <p:sldId id="266" r:id="rId7"/>
    <p:sldId id="267" r:id="rId8"/>
    <p:sldId id="260" r:id="rId9"/>
    <p:sldId id="261" r:id="rId10"/>
    <p:sldId id="262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7" autoAdjust="0"/>
  </p:normalViewPr>
  <p:slideViewPr>
    <p:cSldViewPr snapToGrid="0">
      <p:cViewPr varScale="1">
        <p:scale>
          <a:sx n="78" d="100"/>
          <a:sy n="78" d="100"/>
        </p:scale>
        <p:origin x="12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7076A-1355-4FB9-B27E-AFADD81EAA4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37B3-D2DF-43CE-823E-1F1CD3C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5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2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9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8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6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8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5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37B3-D2DF-43CE-823E-1F1CD3C2C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A4BF-D7C4-42C4-A2A9-FD4DDF0ED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6731D0-E9DA-4752-AF40-72D42BBEF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867A9-68DA-487F-B001-4FD688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57EB-8567-475D-8760-FA1E55A5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6ABF6-8850-4D4F-9855-BD63F900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8AD7C-9D93-4675-BE83-4D28F02A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A7DDE7-F3A4-4347-B0C8-4C2EE860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4E024-9C1F-4CE2-9FC7-06225989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95D5E-6842-447F-979E-39877AD6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D2BAA-70FC-45F8-9EDF-33A86961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1D3BFD-0DEE-4D11-9ACC-5E42E47C1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6772C-E5F7-41BB-8990-ADDF4F211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3440D-B188-4519-9D25-7B659B44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5A3AF-373A-4DFE-A757-A03D6CFE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078AC-51B6-4E00-800E-0819B084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8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C29C8-AB55-4F42-836A-4BD91B53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61CF2-427C-49C7-834C-4D5047F9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A009A-2EA1-4A11-A885-E8401C61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9FC3-8808-45B3-B515-C4550A55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94186-CFB6-43E9-BE90-A24CC8BD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235D1-BC28-4C31-A8E0-5A2EDDD7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A1607-6208-4537-A1EF-17E6A56DE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8ED68-04EF-4D11-87CE-96139036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5DDDB-C67D-4753-AD1C-F4BC1618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6C559-B2E7-4F01-9E46-2802CBA4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B8CA-CA5F-435A-9E92-8F51DD04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4CD0F-6C20-4BE8-A9FE-5728D8D58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3086CE-3147-4BC2-B368-024C30B3A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00961-20D2-4AD2-B7A8-87CB5F04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901B7-A784-4DAD-8CC4-83DB874B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C9425-D5AE-4456-9AC5-C291D637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1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EFBF0-BF77-46BB-A0DE-532921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3C13A-E7AC-4164-89A5-99E0B7CA7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514274-4E90-4A76-907C-6481FCCC6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75FC7-6275-4081-B6EF-25C49ECD2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FA7EFE-AAA7-46E8-8927-C11B08EFE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8CFAB5-E2AD-4533-816A-38571682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AEA6A-9CA7-48A5-9764-D8A9DE7C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C82B7C-EE5C-49A0-8BB2-7DD3CD2D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7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F36CD-DD62-4519-8C0E-D5914C95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7A6E6-45E2-493E-817D-FA160965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0DEF77-5CA5-4FC7-BFC2-8AC17062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CE0757-B361-4C21-A062-8A66E483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8C86F-650C-4A63-A465-24D29C47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36AAF0-13D3-4AD9-BEE0-64D7C981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ED58CB-A015-4D0B-99DA-A7976FC8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DE5F-7A02-49D9-9463-06E671C3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E5AA9-56F8-4D68-A084-A1E49F79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E0BE3B-8A81-429C-91D3-49875128E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06885-ABF4-4AD8-8E66-CD46AD1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94609-CB3B-472E-BE75-CA8074DA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A16E7-E814-4ECD-A503-33C2B28A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F066A-F099-4A3E-9C57-19062EEA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9EDE3E-8F25-4D83-83B9-C2CC7F666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EF8DF3-CC37-435F-8E30-F225E8499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58ECF-BF9D-4F87-941B-9388D84A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42DB43-3450-4319-9B03-10D75D20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AD9311-0892-46AB-9B3E-08C2CE8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3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F3BA-E10B-4AEC-8DA2-6101FF98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C0FCB-51C0-41F6-8930-44E28A54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84A13-FA50-4177-B8AD-DBF1CE2E6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88E9-CD47-438D-94F0-FFA5216C91C4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0903A-F323-46D9-BA0F-98DAF1CAA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A774-5CAC-4EFE-A6A0-643B58B0C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E0B7-B46B-44D6-86AD-546B5E74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2306-50DF-440B-B4CB-98FF95BD2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2867818"/>
            <a:ext cx="9144000" cy="1122363"/>
          </a:xfrm>
        </p:spPr>
        <p:txBody>
          <a:bodyPr>
            <a:noAutofit/>
          </a:bodyPr>
          <a:lstStyle/>
          <a:p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5716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773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НАЗНАЧЕНИЕ И ОСНОВНЫЕ КОМПОНЕНТЫ СИСТЕМЫ БАЗ ДАННЫХ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7249" y="1810651"/>
            <a:ext cx="5549899" cy="292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4739480"/>
            <a:ext cx="11277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СУБД обеспечивает выполнение двух групп функций:</a:t>
            </a:r>
          </a:p>
          <a:p>
            <a:pPr algn="just"/>
            <a:r>
              <a:rPr lang="ru-RU" sz="2800" dirty="0"/>
              <a:t>– предоставление доступа к базе данных прикладному программному обеспечению;</a:t>
            </a:r>
          </a:p>
          <a:p>
            <a:pPr algn="just"/>
            <a:r>
              <a:rPr lang="ru-RU" sz="2800" dirty="0"/>
              <a:t>– управление хранением и обработкой данных в БД.</a:t>
            </a:r>
          </a:p>
        </p:txBody>
      </p:sp>
    </p:spTree>
    <p:extLst>
      <p:ext uri="{BB962C8B-B14F-4D97-AF65-F5344CB8AC3E}">
        <p14:creationId xmlns:p14="http://schemas.microsoft.com/office/powerpoint/2010/main" val="304525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3719" r="7473" b="7727"/>
          <a:stretch/>
        </p:blipFill>
        <p:spPr bwMode="auto">
          <a:xfrm>
            <a:off x="10565756" y="729417"/>
            <a:ext cx="1473844" cy="11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8650" y="1530299"/>
            <a:ext cx="9683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Если пользователей можно разделить на группы по характеру решаемых задач, то приложений может быть несколько. Например, для библиотеки можно выделить три группы пользователей: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3400" y="177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НАЗНАЧЕНИЕ И ОСНОВНЫЕ КОМПОНЕНТЫ СИСТЕМЫ БАЗ ДАННЫХ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r="13158" b="6974"/>
          <a:stretch/>
        </p:blipFill>
        <p:spPr>
          <a:xfrm>
            <a:off x="616362" y="5431199"/>
            <a:ext cx="419100" cy="846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850" y="6204948"/>
            <a:ext cx="106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Читатель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634646" y="3480136"/>
            <a:ext cx="4025900" cy="7659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Заполнение читательского абонемента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94491" y="5122353"/>
            <a:ext cx="2166055" cy="7659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Прием книг от читателя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35766" y="4270966"/>
            <a:ext cx="2124780" cy="7659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Выдача книг читателю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18812" y="5471737"/>
            <a:ext cx="1450975" cy="7659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Поиск книги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r="13158" b="6974"/>
          <a:stretch/>
        </p:blipFill>
        <p:spPr>
          <a:xfrm>
            <a:off x="6498366" y="4275365"/>
            <a:ext cx="419100" cy="8469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8922" y="4971748"/>
            <a:ext cx="156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Библиотекарь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r="13158" b="6974"/>
          <a:stretch/>
        </p:blipFill>
        <p:spPr>
          <a:xfrm>
            <a:off x="7703244" y="5385309"/>
            <a:ext cx="419100" cy="846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17466" y="6051537"/>
            <a:ext cx="19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Сотрудник отдела </a:t>
            </a:r>
          </a:p>
          <a:p>
            <a:pPr algn="ctr"/>
            <a:r>
              <a:rPr lang="ru-RU" dirty="0"/>
              <a:t>комплектации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8460139" y="4886662"/>
            <a:ext cx="3594100" cy="7659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Прием новых книг</a:t>
            </a:r>
          </a:p>
        </p:txBody>
      </p:sp>
      <p:sp>
        <p:nvSpPr>
          <p:cNvPr id="20" name="Овал 19"/>
          <p:cNvSpPr/>
          <p:nvPr/>
        </p:nvSpPr>
        <p:spPr>
          <a:xfrm>
            <a:off x="8460139" y="4029385"/>
            <a:ext cx="3594100" cy="7659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Списание старых книг</a:t>
            </a:r>
          </a:p>
        </p:txBody>
      </p:sp>
      <p:cxnSp>
        <p:nvCxnSpPr>
          <p:cNvPr id="21" name="Прямая со стрелкой 20"/>
          <p:cNvCxnSpPr>
            <a:stCxn id="15" idx="1"/>
            <a:endCxn id="10" idx="6"/>
          </p:cNvCxnSpPr>
          <p:nvPr/>
        </p:nvCxnSpPr>
        <p:spPr>
          <a:xfrm flipH="1" flipV="1">
            <a:off x="5660546" y="3863092"/>
            <a:ext cx="837820" cy="835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1"/>
            <a:endCxn id="13" idx="6"/>
          </p:cNvCxnSpPr>
          <p:nvPr/>
        </p:nvCxnSpPr>
        <p:spPr>
          <a:xfrm flipH="1" flipV="1">
            <a:off x="5660546" y="4653922"/>
            <a:ext cx="837820" cy="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1"/>
            <a:endCxn id="12" idx="6"/>
          </p:cNvCxnSpPr>
          <p:nvPr/>
        </p:nvCxnSpPr>
        <p:spPr>
          <a:xfrm flipH="1">
            <a:off x="5660546" y="4698859"/>
            <a:ext cx="837820" cy="80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3"/>
            <a:endCxn id="14" idx="2"/>
          </p:cNvCxnSpPr>
          <p:nvPr/>
        </p:nvCxnSpPr>
        <p:spPr>
          <a:xfrm>
            <a:off x="1035462" y="5854693"/>
            <a:ext cx="5833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>
            <a:stCxn id="17" idx="3"/>
            <a:endCxn id="20" idx="2"/>
          </p:cNvCxnSpPr>
          <p:nvPr/>
        </p:nvCxnSpPr>
        <p:spPr>
          <a:xfrm flipV="1">
            <a:off x="8122344" y="4412341"/>
            <a:ext cx="337795" cy="13964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>
            <a:stCxn id="17" idx="3"/>
            <a:endCxn id="19" idx="2"/>
          </p:cNvCxnSpPr>
          <p:nvPr/>
        </p:nvCxnSpPr>
        <p:spPr>
          <a:xfrm flipV="1">
            <a:off x="8122344" y="5269618"/>
            <a:ext cx="337795" cy="5391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КАТЕГОРИИ ПОЛЬЗОВАТЕЛЕЙ БД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1" y="1690688"/>
            <a:ext cx="9695238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7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УРОВНИ ПРЕДСТАВЛЕНИЯ ДАННЫХ</a:t>
            </a: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4206" r="16482" b="4770"/>
          <a:stretch/>
        </p:blipFill>
        <p:spPr bwMode="auto">
          <a:xfrm>
            <a:off x="203200" y="3000346"/>
            <a:ext cx="4382726" cy="27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6300" y="1690688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/>
              <a:t>Внешний уровень — </a:t>
            </a:r>
            <a:r>
              <a:rPr lang="ru-RU" sz="2400" dirty="0"/>
              <a:t>представление базы данных с точки зрения пользователей. Этот уровень описывает ту часть базы данных, которая относится к каждому пользователю. </a:t>
            </a:r>
          </a:p>
          <a:p>
            <a:pPr algn="just"/>
            <a:r>
              <a:rPr lang="ru-RU" sz="2400" dirty="0"/>
              <a:t> </a:t>
            </a:r>
          </a:p>
          <a:p>
            <a:pPr lvl="0" algn="just"/>
            <a:r>
              <a:rPr lang="ru-RU" sz="2400" b="1" dirty="0"/>
              <a:t>Концептуальный уровень — </a:t>
            </a:r>
            <a:r>
              <a:rPr lang="ru-RU" sz="2400" dirty="0"/>
              <a:t>обобщающее представление базы данных. Этот уровень описывает то, какие данные хранятся в базе данных, а также связи, существующие между ними. </a:t>
            </a:r>
          </a:p>
          <a:p>
            <a:pPr algn="just"/>
            <a:r>
              <a:rPr lang="ru-RU" sz="2400" dirty="0"/>
              <a:t> </a:t>
            </a:r>
          </a:p>
          <a:p>
            <a:pPr lvl="0" algn="just"/>
            <a:r>
              <a:rPr lang="ru-RU" sz="2400" b="1" dirty="0"/>
              <a:t>Внутренний уровень — </a:t>
            </a:r>
            <a:r>
              <a:rPr lang="ru-RU" sz="2400" dirty="0"/>
              <a:t>физическое представление базы данных в компьютере.  </a:t>
            </a:r>
          </a:p>
        </p:txBody>
      </p:sp>
    </p:spTree>
    <p:extLst>
      <p:ext uri="{BB962C8B-B14F-4D97-AF65-F5344CB8AC3E}">
        <p14:creationId xmlns:p14="http://schemas.microsoft.com/office/powerpoint/2010/main" val="255753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Информация</a:t>
            </a:r>
            <a:r>
              <a:rPr lang="ru-RU" dirty="0"/>
              <a:t> — это любые сведения о каких-либо событиях, подлежащее к восприятию, преобразованию, хранению, передаче и использованию.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Данные</a:t>
            </a:r>
            <a:r>
              <a:rPr lang="ru-RU" dirty="0"/>
              <a:t> — сведения, зафиксированные в некоторой форме, пригодной для обработки, передачи и хранения.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94722" l="2344" r="96406">
                        <a14:foregroundMark x1="71719" y1="58056" x2="86719" y2="25556"/>
                        <a14:foregroundMark x1="84219" y1="43056" x2="74688" y2="28611"/>
                        <a14:foregroundMark x1="58438" y1="36389" x2="52500" y2="49167"/>
                        <a14:foregroundMark x1="53125" y1="35833" x2="63281" y2="36389"/>
                        <a14:foregroundMark x1="64375" y1="38333" x2="52656" y2="38889"/>
                        <a14:foregroundMark x1="52656" y1="38889" x2="52031" y2="33056"/>
                        <a14:foregroundMark x1="52188" y1="32778" x2="63750" y2="32778"/>
                        <a14:foregroundMark x1="63750" y1="32778" x2="64375" y2="39167"/>
                        <a14:foregroundMark x1="63125" y1="66944" x2="36094" y2="67222"/>
                        <a14:foregroundMark x1="36094" y1="67222" x2="37813" y2="73889"/>
                        <a14:foregroundMark x1="37813" y1="73889" x2="61875" y2="75278"/>
                        <a14:foregroundMark x1="61875" y1="75278" x2="62969" y2="67222"/>
                        <a14:foregroundMark x1="45000" y1="60833" x2="43594" y2="50833"/>
                        <a14:foregroundMark x1="43906" y1="40278" x2="32500" y2="40556"/>
                        <a14:foregroundMark x1="32500" y1="40556" x2="32969" y2="33889"/>
                        <a14:foregroundMark x1="32969" y1="33889" x2="45000" y2="34167"/>
                        <a14:foregroundMark x1="45000" y1="34167" x2="45000" y2="4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559" y="4264282"/>
            <a:ext cx="5251268" cy="29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4688"/>
            <a:ext cx="9170324" cy="4351338"/>
          </a:xfrm>
        </p:spPr>
        <p:txBody>
          <a:bodyPr/>
          <a:lstStyle/>
          <a:p>
            <a:pPr algn="just"/>
            <a:r>
              <a:rPr lang="ru-RU" b="1" dirty="0"/>
              <a:t>База данных (БД) </a:t>
            </a:r>
            <a:r>
              <a:rPr lang="ru-RU" dirty="0"/>
              <a:t>— совокупность структурированных взаимосвязанных данных, относящихся к определённой предметной области и организованных таким образом, что эти данные могут быть использованы для решения многих задач многими пользователями.</a:t>
            </a:r>
          </a:p>
          <a:p>
            <a:pPr algn="just"/>
            <a:r>
              <a:rPr lang="ru-RU" b="1" dirty="0"/>
              <a:t>Предметная область (</a:t>
            </a:r>
            <a:r>
              <a:rPr lang="ru-RU" b="1" dirty="0" err="1"/>
              <a:t>ПрО</a:t>
            </a:r>
            <a:r>
              <a:rPr lang="ru-RU" b="1" dirty="0"/>
              <a:t>) </a:t>
            </a:r>
            <a:r>
              <a:rPr lang="ru-RU" dirty="0"/>
              <a:t>— это часть реального мира, подлежащая изучению с целью организации управления и автоматизации.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666"/>
          <a:stretch/>
        </p:blipFill>
        <p:spPr>
          <a:xfrm>
            <a:off x="10107119" y="1961823"/>
            <a:ext cx="1863181" cy="1467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E6E7CE-C613-470D-9524-8776EF01C4E7}"/>
              </a:ext>
            </a:extLst>
          </p:cNvPr>
          <p:cNvSpPr txBox="1"/>
          <p:nvPr/>
        </p:nvSpPr>
        <p:spPr>
          <a:xfrm>
            <a:off x="1000632" y="4818085"/>
            <a:ext cx="10969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/>
              <a:t>Пример</a:t>
            </a:r>
            <a:r>
              <a:rPr lang="ru-RU" sz="2800" dirty="0"/>
              <a:t>:</a:t>
            </a:r>
          </a:p>
          <a:p>
            <a:r>
              <a:rPr lang="ru-RU" sz="2800" dirty="0"/>
              <a:t>Бухгалтерский учет, Документооборот в организации, Компьютерные игры различных жанров, Разработка программного обеспечения, Учебные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17623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72" y="365125"/>
            <a:ext cx="8164728" cy="3888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4" y="4001294"/>
            <a:ext cx="4520762" cy="2524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836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170324" cy="4351338"/>
          </a:xfrm>
        </p:spPr>
        <p:txBody>
          <a:bodyPr/>
          <a:lstStyle/>
          <a:p>
            <a:pPr algn="just"/>
            <a:r>
              <a:rPr lang="ru-RU" b="1" dirty="0"/>
              <a:t>Система управления базами данных (СУБД)</a:t>
            </a:r>
            <a:r>
              <a:rPr lang="ru-RU" dirty="0"/>
              <a:t> — это программный комплекс, предназначенный для организации хранения и использования базы данных.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36" y="3584234"/>
            <a:ext cx="6200271" cy="14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0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ДОСТОИНСТВА СУБД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901088"/>
            <a:ext cx="9170324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Контроль за избыточностью данных.</a:t>
            </a:r>
          </a:p>
          <a:p>
            <a:pPr algn="just"/>
            <a:r>
              <a:rPr lang="ru-RU" dirty="0"/>
              <a:t>Непротиворечивость данных</a:t>
            </a:r>
          </a:p>
          <a:p>
            <a:pPr algn="just"/>
            <a:r>
              <a:rPr lang="ru-RU" dirty="0"/>
              <a:t>Больше полезной информации при том же объеме хранимых данных.</a:t>
            </a:r>
          </a:p>
          <a:p>
            <a:pPr algn="just"/>
            <a:r>
              <a:rPr lang="ru-RU" dirty="0"/>
              <a:t>Поддержка целостности данных.</a:t>
            </a:r>
          </a:p>
          <a:p>
            <a:pPr algn="just"/>
            <a:r>
              <a:rPr lang="ru-RU" dirty="0"/>
              <a:t>Совместное использование данных.</a:t>
            </a:r>
          </a:p>
          <a:p>
            <a:pPr algn="just"/>
            <a:r>
              <a:rPr lang="ru-RU" dirty="0"/>
              <a:t>Повышенная безопасность</a:t>
            </a:r>
          </a:p>
          <a:p>
            <a:pPr algn="just"/>
            <a:r>
              <a:rPr lang="ru-RU" dirty="0"/>
              <a:t>Развитые службы резервного копирования и восстановления</a:t>
            </a:r>
          </a:p>
          <a:p>
            <a:pPr algn="just"/>
            <a:r>
              <a:rPr lang="ru-RU" dirty="0"/>
              <a:t>Применение стандартов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87" y="365125"/>
            <a:ext cx="4448113" cy="22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9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НЕДОСТАТКИ СУБД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170324" cy="4351338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Сложность.</a:t>
            </a:r>
          </a:p>
          <a:p>
            <a:pPr algn="just"/>
            <a:r>
              <a:rPr lang="ru-RU" dirty="0"/>
              <a:t>Размер.</a:t>
            </a:r>
          </a:p>
          <a:p>
            <a:pPr algn="just"/>
            <a:r>
              <a:rPr lang="ru-RU" dirty="0"/>
              <a:t>Стоимость.</a:t>
            </a:r>
          </a:p>
          <a:p>
            <a:pPr algn="just"/>
            <a:r>
              <a:rPr lang="ru-RU" dirty="0"/>
              <a:t>Дополнительные затраты на аппаратное обеспечение.</a:t>
            </a:r>
          </a:p>
          <a:p>
            <a:pPr algn="just"/>
            <a:r>
              <a:rPr lang="ru-RU" dirty="0"/>
              <a:t>Затраты на преобразование.</a:t>
            </a:r>
          </a:p>
          <a:p>
            <a:pPr algn="just"/>
            <a:r>
              <a:rPr lang="ru-RU" dirty="0"/>
              <a:t>Производительность.</a:t>
            </a:r>
          </a:p>
          <a:p>
            <a:pPr algn="just"/>
            <a:r>
              <a:rPr lang="ru-RU" dirty="0"/>
              <a:t>Серьезные последствия при выходе системы из строя.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87" y="365125"/>
            <a:ext cx="4448113" cy="22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Информационная система </a:t>
            </a:r>
            <a:r>
              <a:rPr lang="ru-RU" dirty="0"/>
              <a:t>–</a:t>
            </a:r>
            <a:r>
              <a:rPr lang="ru-RU" b="1" dirty="0"/>
              <a:t> </a:t>
            </a:r>
            <a:r>
              <a:rPr lang="ru-RU" dirty="0"/>
              <a:t>это взаимосвязанная совокупность средств, методов и персонала, используемая для хранения, обработки и представления информации.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Автоматизированная информационная система (АИС) </a:t>
            </a:r>
            <a:r>
              <a:rPr lang="ru-RU" dirty="0"/>
              <a:t>— это аппаратно-программный комплекс, функционирующий на основе вычислительной техники и обеспечивающий сбор, хранение, актуализацию и обработку данных в целях информационной поддержки какого-либо вида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727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58" y="2705100"/>
            <a:ext cx="6335904" cy="385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3962" cy="4351338"/>
          </a:xfrm>
        </p:spPr>
        <p:txBody>
          <a:bodyPr/>
          <a:lstStyle/>
          <a:p>
            <a:pPr algn="just"/>
            <a:r>
              <a:rPr lang="ru-RU" b="1" dirty="0"/>
              <a:t>Банк данных </a:t>
            </a:r>
            <a:r>
              <a:rPr lang="ru-RU" dirty="0"/>
              <a:t>– это автоматизированная информационная система, состоящая из одной или нескольких баз данных и системы хранения, обработки и поиска информации в них.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0287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465</Words>
  <Application>Microsoft Office PowerPoint</Application>
  <PresentationFormat>Широкоэкранный</PresentationFormat>
  <Paragraphs>71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Базы данных</vt:lpstr>
      <vt:lpstr>ОСНОВНЫЕ ПОНЯТИЯ</vt:lpstr>
      <vt:lpstr>ОСНОВНЫЕ ПОНЯТИЯ</vt:lpstr>
      <vt:lpstr>Презентация PowerPoint</vt:lpstr>
      <vt:lpstr>ОСНОВНЫЕ ПОНЯТИЯ</vt:lpstr>
      <vt:lpstr>ДОСТОИНСТВА СУБД</vt:lpstr>
      <vt:lpstr>НЕДОСТАТКИ СУБД</vt:lpstr>
      <vt:lpstr>ОСНОВНЫЕ ПОНЯТИЯ</vt:lpstr>
      <vt:lpstr>ОСНОВНЫЕ ПОНЯТИЯ</vt:lpstr>
      <vt:lpstr>НАЗНАЧЕНИЕ И ОСНОВНЫЕ КОМПОНЕНТЫ СИСТЕМЫ БАЗ ДАННЫХ</vt:lpstr>
      <vt:lpstr>Презентация PowerPoint</vt:lpstr>
      <vt:lpstr>КАТЕГОРИИ ПОЛЬЗОВАТЕЛЕЙ БД</vt:lpstr>
      <vt:lpstr>УРОВНИ ПРЕДСТАВЛЕНИЯ ДАННЫХ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Professional</dc:creator>
  <cp:lastModifiedBy>Professional</cp:lastModifiedBy>
  <cp:revision>40</cp:revision>
  <dcterms:created xsi:type="dcterms:W3CDTF">2025-01-09T05:31:01Z</dcterms:created>
  <dcterms:modified xsi:type="dcterms:W3CDTF">2025-03-10T05:47:42Z</dcterms:modified>
</cp:coreProperties>
</file>