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4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29" autoAdjust="0"/>
    <p:restoredTop sz="90049" autoAdjust="0"/>
  </p:normalViewPr>
  <p:slideViewPr>
    <p:cSldViewPr>
      <p:cViewPr varScale="1">
        <p:scale>
          <a:sx n="86" d="100"/>
          <a:sy n="86" d="100"/>
        </p:scale>
        <p:origin x="-9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D3C9-C1CC-4BEB-80A1-AF86A0BEDEA9}" type="datetimeFigureOut">
              <a:rPr lang="ru-RU" smtClean="0"/>
              <a:t>08.03.2012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1694-94C7-49FC-A88D-5FC431D03C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D3C9-C1CC-4BEB-80A1-AF86A0BEDEA9}" type="datetimeFigureOut">
              <a:rPr lang="ru-RU" smtClean="0"/>
              <a:t>08.03.2012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1694-94C7-49FC-A88D-5FC431D03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D3C9-C1CC-4BEB-80A1-AF86A0BEDEA9}" type="datetimeFigureOut">
              <a:rPr lang="ru-RU" smtClean="0"/>
              <a:t>08.03.2012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1694-94C7-49FC-A88D-5FC431D03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D3C9-C1CC-4BEB-80A1-AF86A0BEDEA9}" type="datetimeFigureOut">
              <a:rPr lang="ru-RU" smtClean="0"/>
              <a:t>08.03.2012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1694-94C7-49FC-A88D-5FC431D03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D3C9-C1CC-4BEB-80A1-AF86A0BEDEA9}" type="datetimeFigureOut">
              <a:rPr lang="ru-RU" smtClean="0"/>
              <a:t>08.03.2012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1694-94C7-49FC-A88D-5FC431D03CF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D3C9-C1CC-4BEB-80A1-AF86A0BEDEA9}" type="datetimeFigureOut">
              <a:rPr lang="ru-RU" smtClean="0"/>
              <a:t>08.03.2012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1694-94C7-49FC-A88D-5FC431D03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D3C9-C1CC-4BEB-80A1-AF86A0BEDEA9}" type="datetimeFigureOut">
              <a:rPr lang="ru-RU" smtClean="0"/>
              <a:t>08.03.2012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1694-94C7-49FC-A88D-5FC431D03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D3C9-C1CC-4BEB-80A1-AF86A0BEDEA9}" type="datetimeFigureOut">
              <a:rPr lang="ru-RU" smtClean="0"/>
              <a:t>08.03.2012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1694-94C7-49FC-A88D-5FC431D03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D3C9-C1CC-4BEB-80A1-AF86A0BEDEA9}" type="datetimeFigureOut">
              <a:rPr lang="ru-RU" smtClean="0"/>
              <a:t>08.03.2012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1694-94C7-49FC-A88D-5FC431D03C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D3C9-C1CC-4BEB-80A1-AF86A0BEDEA9}" type="datetimeFigureOut">
              <a:rPr lang="ru-RU" smtClean="0"/>
              <a:t>08.03.2012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1694-94C7-49FC-A88D-5FC431D03CF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279D3C9-C1CC-4BEB-80A1-AF86A0BEDEA9}" type="datetimeFigureOut">
              <a:rPr lang="ru-RU" smtClean="0"/>
              <a:t>08.03.2012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3561694-94C7-49FC-A88D-5FC431D03CF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279D3C9-C1CC-4BEB-80A1-AF86A0BEDEA9}" type="datetimeFigureOut">
              <a:rPr lang="ru-RU" smtClean="0"/>
              <a:t>08.03.2012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3561694-94C7-49FC-A88D-5FC431D03C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Средства измерения линейных размеров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Штангензубомер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357982" cy="472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Штангенциркуль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00232" y="1571612"/>
            <a:ext cx="4900626" cy="490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786322"/>
            <a:ext cx="5357850" cy="25003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/>
              <a:t>1 – штанга;</a:t>
            </a:r>
          </a:p>
          <a:p>
            <a:pPr>
              <a:buNone/>
            </a:pPr>
            <a:r>
              <a:rPr lang="ru-RU" sz="2200" dirty="0" smtClean="0"/>
              <a:t>2</a:t>
            </a:r>
            <a:r>
              <a:rPr lang="ru-RU" sz="2200" dirty="0" smtClean="0"/>
              <a:t> – </a:t>
            </a:r>
            <a:r>
              <a:rPr lang="ru-RU" sz="2200" dirty="0" smtClean="0"/>
              <a:t>подвижная рамка;</a:t>
            </a:r>
          </a:p>
          <a:p>
            <a:pPr>
              <a:buNone/>
            </a:pPr>
            <a:r>
              <a:rPr lang="ru-RU" sz="2200" dirty="0" smtClean="0"/>
              <a:t>3</a:t>
            </a:r>
            <a:r>
              <a:rPr lang="ru-RU" sz="2200" dirty="0" smtClean="0"/>
              <a:t> – </a:t>
            </a:r>
            <a:r>
              <a:rPr lang="ru-RU" sz="2200" dirty="0" smtClean="0"/>
              <a:t>шкала штанги;</a:t>
            </a:r>
          </a:p>
          <a:p>
            <a:pPr>
              <a:buNone/>
            </a:pPr>
            <a:r>
              <a:rPr lang="ru-RU" sz="2200" dirty="0" smtClean="0"/>
              <a:t>4</a:t>
            </a:r>
            <a:r>
              <a:rPr lang="ru-RU" sz="2200" dirty="0" smtClean="0"/>
              <a:t> – </a:t>
            </a:r>
            <a:r>
              <a:rPr lang="ru-RU" sz="2200" dirty="0" smtClean="0"/>
              <a:t>губки для внутренних</a:t>
            </a:r>
          </a:p>
          <a:p>
            <a:pPr>
              <a:buNone/>
            </a:pPr>
            <a:r>
              <a:rPr lang="ru-RU" sz="2200" dirty="0" smtClean="0"/>
              <a:t>	измерений;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429420" cy="323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ru-RU" dirty="0" smtClean="0"/>
              <a:t>Устройство штангенциркуля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357686" y="4857760"/>
            <a:ext cx="5357850" cy="250033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 губки для наружных измерений;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 линейка глубиномера;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 нониус;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 винт для зажима рамки.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 способу снятия показаний штангенциркули делятся на: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75191"/>
            <a:ext cx="8401080" cy="4625609"/>
          </a:xfrm>
        </p:spPr>
        <p:txBody>
          <a:bodyPr>
            <a:normAutofit/>
          </a:bodyPr>
          <a:lstStyle/>
          <a:p>
            <a:r>
              <a:rPr lang="ru-RU" sz="3000" dirty="0" err="1" smtClean="0"/>
              <a:t>нониусные</a:t>
            </a:r>
            <a:r>
              <a:rPr lang="ru-RU" sz="3000" dirty="0" smtClean="0"/>
              <a:t>,</a:t>
            </a:r>
          </a:p>
          <a:p>
            <a:r>
              <a:rPr lang="ru-RU" sz="3000" dirty="0" smtClean="0"/>
              <a:t>циферблатные — оснащены циферблатом для удобства и быстроты снятия показаний,</a:t>
            </a:r>
          </a:p>
          <a:p>
            <a:r>
              <a:rPr lang="ru-RU" sz="3000" dirty="0" smtClean="0"/>
              <a:t>цифровые — с цифровой индикацией для безошибочного считывания.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/>
              <a:t>Порядок отсчёта показаний штангенциркуля по шкалам штанги и нониуса</a:t>
            </a:r>
            <a:endParaRPr lang="ru-RU" sz="3000" dirty="0"/>
          </a:p>
        </p:txBody>
      </p:sp>
      <p:pic>
        <p:nvPicPr>
          <p:cNvPr id="6" name="Содержимое 5" descr="Using_the_caliper_new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2974" y="1571612"/>
            <a:ext cx="9380308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Циферблатный штангенциркуль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2357430"/>
            <a:ext cx="7620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Цифровой штангенциркуль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09604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занятия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9050">
              <a:buNone/>
            </a:pPr>
            <a:r>
              <a:rPr lang="ru-RU" dirty="0" smtClean="0">
                <a:solidFill>
                  <a:schemeClr val="tx1"/>
                </a:solidFill>
              </a:rPr>
              <a:t>Сформировать умения и навыки по измерению линейных размеров деталей при помощи универсальных средств измерения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400" dirty="0" smtClean="0"/>
              <a:t>Меры </a:t>
            </a:r>
            <a:r>
              <a:rPr lang="ru-RU" sz="3400" dirty="0" smtClean="0"/>
              <a:t>длины </a:t>
            </a:r>
            <a:r>
              <a:rPr lang="ru-RU" sz="3400" dirty="0" smtClean="0"/>
              <a:t>–</a:t>
            </a: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dirty="0" smtClean="0"/>
              <a:t>средства измерений, имеющие постоянную длину, выполненную с высокой точностью</a:t>
            </a:r>
            <a:endParaRPr lang="ru-RU" sz="2600" dirty="0" smtClean="0"/>
          </a:p>
          <a:p>
            <a:endParaRPr lang="ru-RU" sz="2600" dirty="0" smtClean="0"/>
          </a:p>
          <a:p>
            <a:r>
              <a:rPr lang="ru-RU" sz="2600" dirty="0" smtClean="0"/>
              <a:t>Штриховые меры длины – это многозначные меры, на которые нанесены шкалы с высокой точностью интервалов</a:t>
            </a:r>
          </a:p>
          <a:p>
            <a:endParaRPr lang="ru-RU" sz="2600" dirty="0"/>
          </a:p>
          <a:p>
            <a:r>
              <a:rPr lang="ru-RU" sz="2600" dirty="0" smtClean="0"/>
              <a:t>Концевые меры длины – это однозначные меры, размер которых образован противоположными измерительными поверхностями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3786214" cy="4500594"/>
          </a:xfrm>
        </p:spPr>
        <p:txBody>
          <a:bodyPr>
            <a:normAutofit/>
          </a:bodyPr>
          <a:lstStyle/>
          <a:p>
            <a:pPr marL="0" indent="19050">
              <a:buNone/>
            </a:pPr>
            <a:r>
              <a:rPr lang="ru-RU" sz="2400" dirty="0" smtClean="0"/>
              <a:t>Применяются для проверки калибров, измерительных инструментов, градуировки измерительных приборов и как непосредственный измеритель — для разнообразных контрольно-проверочных работ.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b="17460"/>
          <a:stretch>
            <a:fillRect/>
          </a:stretch>
        </p:blipFill>
        <p:spPr bwMode="auto">
          <a:xfrm>
            <a:off x="3929058" y="1857364"/>
            <a:ext cx="466314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Плоскопараллельные концевые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меры длины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Пример. Необходимо, подобрать блок плиток размером 33,645 мм из набора 87 плиток.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Размер блока – </a:t>
            </a:r>
            <a:r>
              <a:rPr lang="ru-RU" sz="2800" dirty="0" smtClean="0"/>
              <a:t>33,645</a:t>
            </a:r>
            <a:r>
              <a:rPr lang="ru-RU" sz="2800" dirty="0" smtClean="0"/>
              <a:t> мм</a:t>
            </a:r>
          </a:p>
          <a:p>
            <a:pPr>
              <a:buNone/>
            </a:pPr>
            <a:r>
              <a:rPr lang="ru-RU" sz="2800" dirty="0" smtClean="0"/>
              <a:t>Первая плитка, входящая в блок </a:t>
            </a:r>
            <a:r>
              <a:rPr lang="ru-RU" sz="2800" dirty="0" smtClean="0"/>
              <a:t>– 1,005 </a:t>
            </a:r>
            <a:r>
              <a:rPr lang="ru-RU" sz="2800" dirty="0" smtClean="0"/>
              <a:t>мм                                                         </a:t>
            </a:r>
          </a:p>
          <a:p>
            <a:pPr>
              <a:buNone/>
            </a:pPr>
            <a:r>
              <a:rPr lang="ru-RU" sz="2800" dirty="0" smtClean="0"/>
              <a:t>Остаток </a:t>
            </a:r>
            <a:r>
              <a:rPr lang="ru-RU" sz="2800" dirty="0" smtClean="0"/>
              <a:t>– 32,640</a:t>
            </a:r>
            <a:r>
              <a:rPr lang="ru-RU" sz="2800" dirty="0" smtClean="0"/>
              <a:t> мм</a:t>
            </a:r>
          </a:p>
          <a:p>
            <a:pPr>
              <a:buNone/>
            </a:pPr>
            <a:r>
              <a:rPr lang="ru-RU" sz="2800" dirty="0" smtClean="0"/>
              <a:t>Вторая плитка </a:t>
            </a:r>
            <a:r>
              <a:rPr lang="ru-RU" sz="2800" dirty="0" smtClean="0"/>
              <a:t>– 1,44</a:t>
            </a:r>
            <a:r>
              <a:rPr lang="ru-RU" sz="2800" dirty="0" smtClean="0"/>
              <a:t> мм                     </a:t>
            </a:r>
          </a:p>
          <a:p>
            <a:pPr>
              <a:buNone/>
            </a:pPr>
            <a:r>
              <a:rPr lang="ru-RU" sz="2800" dirty="0" smtClean="0"/>
              <a:t>Остаток </a:t>
            </a:r>
            <a:r>
              <a:rPr lang="ru-RU" sz="2800" dirty="0" smtClean="0"/>
              <a:t>– 31,2</a:t>
            </a:r>
            <a:r>
              <a:rPr lang="ru-RU" sz="2800" dirty="0" smtClean="0"/>
              <a:t> мм </a:t>
            </a:r>
          </a:p>
          <a:p>
            <a:pPr>
              <a:buNone/>
            </a:pPr>
            <a:r>
              <a:rPr lang="ru-RU" sz="2800" dirty="0" smtClean="0"/>
              <a:t>Третья плитка</a:t>
            </a:r>
            <a:r>
              <a:rPr lang="ru-RU" sz="2800" dirty="0"/>
              <a:t> </a:t>
            </a:r>
            <a:r>
              <a:rPr lang="ru-RU" sz="2800" dirty="0" smtClean="0"/>
              <a:t>–</a:t>
            </a:r>
            <a:r>
              <a:rPr lang="ru-RU" sz="2800" dirty="0" smtClean="0"/>
              <a:t> </a:t>
            </a:r>
            <a:r>
              <a:rPr lang="ru-RU" sz="2800" dirty="0" smtClean="0"/>
              <a:t>1,2</a:t>
            </a:r>
            <a:r>
              <a:rPr lang="ru-RU" sz="2800" dirty="0" smtClean="0"/>
              <a:t> мм</a:t>
            </a:r>
          </a:p>
          <a:p>
            <a:pPr>
              <a:buNone/>
            </a:pPr>
            <a:r>
              <a:rPr lang="ru-RU" sz="2800" dirty="0" smtClean="0"/>
              <a:t>Четвертая плитка (остаток) </a:t>
            </a:r>
            <a:r>
              <a:rPr lang="ru-RU" sz="2800" dirty="0" smtClean="0"/>
              <a:t>–</a:t>
            </a:r>
            <a:r>
              <a:rPr lang="ru-RU" sz="2800" dirty="0" smtClean="0"/>
              <a:t> </a:t>
            </a:r>
            <a:r>
              <a:rPr lang="ru-RU" sz="2800" dirty="0" smtClean="0"/>
              <a:t>30 </a:t>
            </a:r>
            <a:r>
              <a:rPr lang="ru-RU" sz="2800" dirty="0" smtClean="0"/>
              <a:t>мм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Применение концевых мер в сочетании со стандартными приспособлениями</a:t>
            </a:r>
            <a:endParaRPr lang="ru-RU" sz="2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0677"/>
          <a:stretch>
            <a:fillRect/>
          </a:stretch>
        </p:blipFill>
        <p:spPr bwMode="auto">
          <a:xfrm>
            <a:off x="142844" y="1714488"/>
            <a:ext cx="665323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143504" y="4000504"/>
            <a:ext cx="3500462" cy="250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 – боковик чернильный;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>
                <a:latin typeface="+mj-lt"/>
                <a:ea typeface="+mj-ea"/>
                <a:cs typeface="+mj-cs"/>
              </a:rPr>
              <a:t>2 – боковик центровой;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3 – стяжки;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>
                <a:latin typeface="+mj-lt"/>
                <a:ea typeface="+mj-ea"/>
                <a:cs typeface="+mj-cs"/>
              </a:rPr>
              <a:t>4 – блок плиток;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>
                <a:latin typeface="+mj-lt"/>
                <a:ea typeface="+mj-ea"/>
                <a:cs typeface="+mj-cs"/>
              </a:rPr>
              <a:t>5 – державка;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dirty="0" smtClean="0">
                <a:latin typeface="+mj-lt"/>
                <a:ea typeface="+mj-ea"/>
                <a:cs typeface="+mj-cs"/>
              </a:rPr>
              <a:t>6 – основание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Штангенинструменты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11113">
              <a:buNone/>
            </a:pPr>
            <a:r>
              <a:rPr lang="ru-RU" dirty="0" smtClean="0"/>
              <a:t>это средства измерения линейных размеров, основными частями которых являются штанга со шкалой и нониус – вспомогательная шкала для уточнения отсчета показаний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Штангенрейсмас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311"/>
          <a:stretch>
            <a:fillRect/>
          </a:stretch>
        </p:blipFill>
        <p:spPr bwMode="auto">
          <a:xfrm>
            <a:off x="2285983" y="1571612"/>
            <a:ext cx="401724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Штангенглубиномер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85804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83</TotalTime>
  <Words>290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Модульная</vt:lpstr>
      <vt:lpstr>Средства измерения линейных размеров</vt:lpstr>
      <vt:lpstr>Цель занятия</vt:lpstr>
      <vt:lpstr>Меры длины –</vt:lpstr>
      <vt:lpstr>Плоскопараллельные концевые  меры длины</vt:lpstr>
      <vt:lpstr>Пример. Необходимо, подобрать блок плиток размером 33,645 мм из набора 87 плиток.</vt:lpstr>
      <vt:lpstr>Применение концевых мер в сочетании со стандартными приспособлениями</vt:lpstr>
      <vt:lpstr>Штангенинструменты</vt:lpstr>
      <vt:lpstr>Штангенрейсмас</vt:lpstr>
      <vt:lpstr>Штангенглубиномер</vt:lpstr>
      <vt:lpstr>Штангензубомер</vt:lpstr>
      <vt:lpstr>Штангенциркуль</vt:lpstr>
      <vt:lpstr>Устройство штангенциркуля</vt:lpstr>
      <vt:lpstr>По способу снятия показаний штангенциркули делятся на:</vt:lpstr>
      <vt:lpstr>Порядок отсчёта показаний штангенциркуля по шкалам штанги и нониуса</vt:lpstr>
      <vt:lpstr>Циферблатный штангенциркуль</vt:lpstr>
      <vt:lpstr>Цифровой штангенциркуль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измерения линейных размеров</dc:title>
  <dc:creator>Admin</dc:creator>
  <cp:lastModifiedBy>Admin</cp:lastModifiedBy>
  <cp:revision>9</cp:revision>
  <dcterms:created xsi:type="dcterms:W3CDTF">2012-03-08T13:37:27Z</dcterms:created>
  <dcterms:modified xsi:type="dcterms:W3CDTF">2012-03-08T15:01:06Z</dcterms:modified>
</cp:coreProperties>
</file>