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7" r:id="rId4"/>
    <p:sldId id="262" r:id="rId5"/>
    <p:sldId id="263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E57E-3768-4246-BB87-2BDC33849908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14F74-085D-4EC0-8B61-158F1F9A3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71600"/>
            <a:ext cx="8223034" cy="227171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производной к исследованию функций и построению графиков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7"/>
            <a:ext cx="7529538" cy="3571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785794"/>
            <a:ext cx="7929618" cy="5786478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dirty="0" smtClean="0"/>
          </a:p>
          <a:p>
            <a:pPr algn="l"/>
            <a:r>
              <a:rPr lang="en-US" dirty="0" smtClean="0"/>
              <a:t>1</a:t>
            </a:r>
            <a:r>
              <a:rPr lang="ru-RU" dirty="0" smtClean="0"/>
              <a:t>). Что называют производной функции?</a:t>
            </a:r>
          </a:p>
          <a:p>
            <a:pPr algn="l"/>
            <a:r>
              <a:rPr lang="en-US" dirty="0" smtClean="0"/>
              <a:t>2</a:t>
            </a:r>
            <a:r>
              <a:rPr lang="ru-RU" dirty="0" smtClean="0"/>
              <a:t>). Что называют критическими точками функции?</a:t>
            </a:r>
          </a:p>
          <a:p>
            <a:pPr algn="l"/>
            <a:r>
              <a:rPr lang="en-US" dirty="0" smtClean="0"/>
              <a:t>3</a:t>
            </a:r>
            <a:r>
              <a:rPr lang="ru-RU" dirty="0" smtClean="0"/>
              <a:t>). Как найти критические точки функции?</a:t>
            </a:r>
          </a:p>
          <a:p>
            <a:pPr algn="l"/>
            <a:r>
              <a:rPr lang="en-US" dirty="0" smtClean="0"/>
              <a:t>4</a:t>
            </a:r>
            <a:r>
              <a:rPr lang="ru-RU" dirty="0" smtClean="0"/>
              <a:t>). Сформулируйте признак возрастания функции.</a:t>
            </a:r>
          </a:p>
          <a:p>
            <a:pPr algn="l"/>
            <a:r>
              <a:rPr lang="en-US" dirty="0" smtClean="0"/>
              <a:t>5</a:t>
            </a:r>
            <a:r>
              <a:rPr lang="ru-RU" dirty="0" smtClean="0"/>
              <a:t>). Сформулируйте признак убывания функции.</a:t>
            </a:r>
          </a:p>
          <a:p>
            <a:pPr algn="l"/>
            <a:r>
              <a:rPr lang="en-US" dirty="0" smtClean="0"/>
              <a:t>6</a:t>
            </a:r>
            <a:r>
              <a:rPr lang="ru-RU" dirty="0" smtClean="0"/>
              <a:t>).Какие точки называют точками экстремума?</a:t>
            </a:r>
          </a:p>
          <a:p>
            <a:pPr algn="l"/>
            <a:r>
              <a:rPr lang="en-US" dirty="0" smtClean="0"/>
              <a:t>7</a:t>
            </a:r>
            <a:r>
              <a:rPr lang="ru-RU" dirty="0" smtClean="0"/>
              <a:t>). Сформулируйте признак точек экстремума.</a:t>
            </a:r>
          </a:p>
          <a:p>
            <a:pPr algn="l"/>
            <a:r>
              <a:rPr lang="en-US" dirty="0" smtClean="0"/>
              <a:t>8</a:t>
            </a:r>
            <a:r>
              <a:rPr lang="ru-RU" dirty="0" smtClean="0"/>
              <a:t>). Что такое область определения функции?</a:t>
            </a:r>
          </a:p>
          <a:p>
            <a:pPr algn="l"/>
            <a:r>
              <a:rPr lang="en-US" dirty="0" smtClean="0"/>
              <a:t>9</a:t>
            </a:r>
            <a:r>
              <a:rPr lang="ru-RU" dirty="0" smtClean="0"/>
              <a:t>). Какая функция называется четной?</a:t>
            </a:r>
          </a:p>
          <a:p>
            <a:pPr algn="l"/>
            <a:r>
              <a:rPr lang="ru-RU" dirty="0" smtClean="0"/>
              <a:t>10).Какая функция называется нечетной?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2" name="Equation" r:id="rId3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57150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Схема исследования функции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01038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Найти область определения функции.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Определить четность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Найти координаты точек пересечения графика функции с координатными осями.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Найти критические точки функции.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Найти промежутки монотонности функции.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Найти точки экстремума функции.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Найти координаты дополнительных точек.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Результаты данных записать в таблицу и построить график функции.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083056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Исследуйте функцию</a:t>
            </a:r>
            <a:br>
              <a:rPr lang="ru-RU" dirty="0" smtClean="0"/>
            </a:br>
            <a:r>
              <a:rPr lang="ru-RU" dirty="0" err="1" smtClean="0"/>
              <a:t>у=</a:t>
            </a:r>
            <a:r>
              <a:rPr lang="ru-RU" dirty="0" smtClean="0"/>
              <a:t> 3х - </a:t>
            </a:r>
            <a:r>
              <a:rPr lang="ru-RU" dirty="0" err="1" smtClean="0"/>
              <a:t>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4786313" y="2286000"/>
          <a:ext cx="214312" cy="277813"/>
        </p:xfrm>
        <a:graphic>
          <a:graphicData uri="http://schemas.openxmlformats.org/presentationml/2006/ole">
            <p:oleObj spid="_x0000_s20492" name="Equation" r:id="rId3" imgW="126780" imgH="164814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00694" y="2285992"/>
          <a:ext cx="214314" cy="320676"/>
        </p:xfrm>
        <a:graphic>
          <a:graphicData uri="http://schemas.openxmlformats.org/presentationml/2006/ole">
            <p:oleObj spid="_x0000_s20493" name="Equation" r:id="rId4" imgW="114102" imgH="1774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15352" cy="65722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 Область определения  </a:t>
            </a:r>
            <a:r>
              <a:rPr lang="en-US" dirty="0" smtClean="0"/>
              <a:t>D(f)=R</a:t>
            </a:r>
            <a:r>
              <a:rPr lang="ru-RU" dirty="0" smtClean="0"/>
              <a:t>, поскольку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dirty="0" err="1" smtClean="0"/>
              <a:t>у=</a:t>
            </a:r>
            <a:r>
              <a:rPr lang="ru-RU" dirty="0" smtClean="0"/>
              <a:t> 3х – </a:t>
            </a:r>
            <a:r>
              <a:rPr lang="ru-RU" dirty="0" err="1" smtClean="0"/>
              <a:t>х</a:t>
            </a:r>
            <a:r>
              <a:rPr lang="ru-RU" dirty="0" smtClean="0"/>
              <a:t> – многочлен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Определяем четность функции: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en-US" dirty="0" smtClean="0"/>
              <a:t>f(-x)= 3(-x) – (-x) = 3x + 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Функция не является ни четной, ни нечетной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Координаты точек пересечения графика с координатными осями:</a:t>
            </a:r>
          </a:p>
          <a:p>
            <a:pPr>
              <a:buNone/>
            </a:pPr>
            <a:r>
              <a:rPr lang="ru-RU" dirty="0" smtClean="0"/>
              <a:t>1). с осью Ох:</a:t>
            </a:r>
          </a:p>
          <a:p>
            <a:pPr>
              <a:buNone/>
            </a:pPr>
            <a:r>
              <a:rPr lang="ru-RU" dirty="0" smtClean="0"/>
              <a:t>                 у=0, 3х – </a:t>
            </a:r>
            <a:r>
              <a:rPr lang="ru-RU" dirty="0" err="1" smtClean="0"/>
              <a:t>х</a:t>
            </a:r>
            <a:r>
              <a:rPr lang="ru-RU" dirty="0" smtClean="0"/>
              <a:t> = 0, </a:t>
            </a:r>
            <a:r>
              <a:rPr lang="ru-RU" dirty="0" err="1" smtClean="0"/>
              <a:t>х</a:t>
            </a:r>
            <a:r>
              <a:rPr lang="ru-RU" dirty="0" smtClean="0"/>
              <a:t> = 0 или </a:t>
            </a:r>
            <a:r>
              <a:rPr lang="ru-RU" dirty="0" err="1" smtClean="0"/>
              <a:t>х</a:t>
            </a:r>
            <a:r>
              <a:rPr lang="ru-RU" dirty="0" smtClean="0"/>
              <a:t> = 3.</a:t>
            </a:r>
          </a:p>
          <a:p>
            <a:pPr>
              <a:buNone/>
            </a:pPr>
            <a:r>
              <a:rPr lang="ru-RU" dirty="0" smtClean="0"/>
              <a:t>                              А(0;0), В(3;0)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Критические точки:</a:t>
            </a:r>
          </a:p>
          <a:p>
            <a:pPr>
              <a:buNone/>
            </a:pPr>
            <a:r>
              <a:rPr lang="ru-RU" dirty="0" smtClean="0"/>
              <a:t>                             (3х – </a:t>
            </a:r>
            <a:r>
              <a:rPr lang="ru-RU" dirty="0" err="1" smtClean="0"/>
              <a:t>х</a:t>
            </a:r>
            <a:r>
              <a:rPr lang="ru-RU" dirty="0" smtClean="0"/>
              <a:t> )</a:t>
            </a:r>
            <a:r>
              <a:rPr lang="he-IL" dirty="0" smtClean="0"/>
              <a:t>׳</a:t>
            </a:r>
            <a:r>
              <a:rPr lang="ru-RU" dirty="0" smtClean="0"/>
              <a:t> = 6х – 3х ,</a:t>
            </a:r>
          </a:p>
          <a:p>
            <a:pPr>
              <a:buNone/>
            </a:pPr>
            <a:r>
              <a:rPr lang="ru-RU" dirty="0" smtClean="0"/>
              <a:t>             6х – 3х  = 0,   3х(2 – </a:t>
            </a:r>
            <a:r>
              <a:rPr lang="ru-RU" dirty="0" err="1" smtClean="0"/>
              <a:t>х</a:t>
            </a:r>
            <a:r>
              <a:rPr lang="ru-RU" dirty="0" smtClean="0"/>
              <a:t>) = 0,    </a:t>
            </a:r>
            <a:r>
              <a:rPr lang="ru-RU" dirty="0" err="1" smtClean="0"/>
              <a:t>х</a:t>
            </a:r>
            <a:r>
              <a:rPr lang="ru-RU" dirty="0" smtClean="0"/>
              <a:t> = 0 или </a:t>
            </a:r>
            <a:r>
              <a:rPr lang="ru-RU" dirty="0" err="1" smtClean="0"/>
              <a:t>х</a:t>
            </a:r>
            <a:r>
              <a:rPr lang="ru-RU" dirty="0" smtClean="0"/>
              <a:t> =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 Промежутки монотонности: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___-____0_____+____2_____-_____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(-∞; 0), (2; +∞) – функция убывает; (0; 2) – функция возрастает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857356" y="500042"/>
          <a:ext cx="127000" cy="165100"/>
        </p:xfrm>
        <a:graphic>
          <a:graphicData uri="http://schemas.openxmlformats.org/presentationml/2006/ole">
            <p:oleObj spid="_x0000_s21566" name="Equation" r:id="rId3" imgW="126780" imgH="164814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28860" y="1357298"/>
          <a:ext cx="127000" cy="165100"/>
        </p:xfrm>
        <a:graphic>
          <a:graphicData uri="http://schemas.openxmlformats.org/presentationml/2006/ole">
            <p:oleObj spid="_x0000_s21567" name="Equation" r:id="rId4" imgW="126780" imgH="164814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00430" y="1357298"/>
          <a:ext cx="127000" cy="142876"/>
        </p:xfrm>
        <a:graphic>
          <a:graphicData uri="http://schemas.openxmlformats.org/presentationml/2006/ole">
            <p:oleObj spid="_x0000_s21568" name="Equation" r:id="rId5" imgW="126780" imgH="164814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00232" y="2714620"/>
          <a:ext cx="127000" cy="142876"/>
        </p:xfrm>
        <a:graphic>
          <a:graphicData uri="http://schemas.openxmlformats.org/presentationml/2006/ole">
            <p:oleObj spid="_x0000_s21569" name="Equation" r:id="rId6" imgW="126780" imgH="164814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285984" y="3786190"/>
          <a:ext cx="127000" cy="142876"/>
        </p:xfrm>
        <a:graphic>
          <a:graphicData uri="http://schemas.openxmlformats.org/presentationml/2006/ole">
            <p:oleObj spid="_x0000_s21570" name="Equation" r:id="rId7" imgW="126780" imgH="164814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86182" y="3786190"/>
          <a:ext cx="127000" cy="142876"/>
        </p:xfrm>
        <a:graphic>
          <a:graphicData uri="http://schemas.openxmlformats.org/presentationml/2006/ole">
            <p:oleObj spid="_x0000_s21571" name="Equation" r:id="rId8" imgW="126780" imgH="164814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785918" y="4071942"/>
          <a:ext cx="127000" cy="142876"/>
        </p:xfrm>
        <a:graphic>
          <a:graphicData uri="http://schemas.openxmlformats.org/presentationml/2006/ole">
            <p:oleObj spid="_x0000_s21572" name="Equation" r:id="rId9" imgW="126780" imgH="164814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214546" y="500042"/>
          <a:ext cx="114300" cy="177800"/>
        </p:xfrm>
        <a:graphic>
          <a:graphicData uri="http://schemas.openxmlformats.org/presentationml/2006/ole">
            <p:oleObj spid="_x0000_s21573" name="Equation" r:id="rId10" imgW="114102" imgH="177492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000364" y="1357298"/>
          <a:ext cx="114300" cy="177800"/>
        </p:xfrm>
        <a:graphic>
          <a:graphicData uri="http://schemas.openxmlformats.org/presentationml/2006/ole">
            <p:oleObj spid="_x0000_s21574" name="Equation" r:id="rId11" imgW="114102" imgH="177492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857620" y="1357298"/>
          <a:ext cx="142876" cy="177800"/>
        </p:xfrm>
        <a:graphic>
          <a:graphicData uri="http://schemas.openxmlformats.org/presentationml/2006/ole">
            <p:oleObj spid="_x0000_s21575" name="Equation" r:id="rId12" imgW="114102" imgH="177492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357422" y="2714620"/>
          <a:ext cx="142876" cy="177800"/>
        </p:xfrm>
        <a:graphic>
          <a:graphicData uri="http://schemas.openxmlformats.org/presentationml/2006/ole">
            <p:oleObj spid="_x0000_s21576" name="Equation" r:id="rId13" imgW="114102" imgH="177492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643174" y="3786190"/>
          <a:ext cx="142876" cy="177800"/>
        </p:xfrm>
        <a:graphic>
          <a:graphicData uri="http://schemas.openxmlformats.org/presentationml/2006/ole">
            <p:oleObj spid="_x0000_s21577" name="Equation" r:id="rId14" imgW="114102" imgH="1774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данных записываем в таблицу: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17499" name="Equation" r:id="rId3" imgW="126725" imgH="177415" progId="Equation.3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604475"/>
              </p:ext>
            </p:extLst>
          </p:nvPr>
        </p:nvGraphicFramePr>
        <p:xfrm>
          <a:off x="1214416" y="1643048"/>
          <a:ext cx="6596064" cy="39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344"/>
                <a:gridCol w="1099344"/>
                <a:gridCol w="1099344"/>
                <a:gridCol w="1099344"/>
                <a:gridCol w="1099344"/>
                <a:gridCol w="1099344"/>
              </a:tblGrid>
              <a:tr h="960204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(-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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;0)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(2;+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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)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204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’(X)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(X)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204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929322" y="1928802"/>
          <a:ext cx="500066" cy="357190"/>
        </p:xfrm>
        <a:graphic>
          <a:graphicData uri="http://schemas.openxmlformats.org/presentationml/2006/ole">
            <p:oleObj spid="_x0000_s17500" name="Equation" r:id="rId4" imgW="126780" imgH="164814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 flipV="1">
          <a:off x="3786182" y="1928802"/>
          <a:ext cx="428628" cy="357189"/>
        </p:xfrm>
        <a:graphic>
          <a:graphicData uri="http://schemas.openxmlformats.org/presentationml/2006/ole">
            <p:oleObj spid="_x0000_s17501" name="Equation" r:id="rId5" imgW="126725" imgH="177415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4604192"/>
              </p:ext>
            </p:extLst>
          </p:nvPr>
        </p:nvGraphicFramePr>
        <p:xfrm>
          <a:off x="4714876" y="1928802"/>
          <a:ext cx="785818" cy="428628"/>
        </p:xfrm>
        <a:graphic>
          <a:graphicData uri="http://schemas.openxmlformats.org/presentationml/2006/ole">
            <p:oleObj spid="_x0000_s17502" name="Формула" r:id="rId6" imgW="342751" imgH="203112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786182" y="2928934"/>
          <a:ext cx="357190" cy="428628"/>
        </p:xfrm>
        <a:graphic>
          <a:graphicData uri="http://schemas.openxmlformats.org/presentationml/2006/ole">
            <p:oleObj spid="_x0000_s17503" name="Equation" r:id="rId7" imgW="126725" imgH="177415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786182" y="3857628"/>
          <a:ext cx="357190" cy="428628"/>
        </p:xfrm>
        <a:graphic>
          <a:graphicData uri="http://schemas.openxmlformats.org/presentationml/2006/ole">
            <p:oleObj spid="_x0000_s17504" name="Equation" r:id="rId8" imgW="126725" imgH="177415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643306" y="4786322"/>
          <a:ext cx="642942" cy="428628"/>
        </p:xfrm>
        <a:graphic>
          <a:graphicData uri="http://schemas.openxmlformats.org/presentationml/2006/ole">
            <p:oleObj spid="_x0000_s17505" name="Equation" r:id="rId9" imgW="291847" imgH="164957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786446" y="4857760"/>
          <a:ext cx="714380" cy="357190"/>
        </p:xfrm>
        <a:graphic>
          <a:graphicData uri="http://schemas.openxmlformats.org/presentationml/2006/ole">
            <p:oleObj spid="_x0000_s17506" name="Equation" r:id="rId10" imgW="317225" imgH="139579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643174" y="2928934"/>
          <a:ext cx="357190" cy="285752"/>
        </p:xfrm>
        <a:graphic>
          <a:graphicData uri="http://schemas.openxmlformats.org/presentationml/2006/ole">
            <p:oleObj spid="_x0000_s17507" name="Equation" r:id="rId11" imgW="126670" imgH="76002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929190" y="2857496"/>
          <a:ext cx="357190" cy="428628"/>
        </p:xfrm>
        <a:graphic>
          <a:graphicData uri="http://schemas.openxmlformats.org/presentationml/2006/ole">
            <p:oleObj spid="_x0000_s17508" name="Equation" r:id="rId12" imgW="139700" imgH="1397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7143768" y="2928934"/>
          <a:ext cx="285752" cy="285752"/>
        </p:xfrm>
        <a:graphic>
          <a:graphicData uri="http://schemas.openxmlformats.org/presentationml/2006/ole">
            <p:oleObj spid="_x0000_s17509" name="Equation" r:id="rId13" imgW="126670" imgH="76002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6000760" y="2857496"/>
          <a:ext cx="357190" cy="428628"/>
        </p:xfrm>
        <a:graphic>
          <a:graphicData uri="http://schemas.openxmlformats.org/presentationml/2006/ole">
            <p:oleObj spid="_x0000_s17510" name="Equation" r:id="rId14" imgW="126725" imgH="177415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6000760" y="3857628"/>
          <a:ext cx="357190" cy="428628"/>
        </p:xfrm>
        <a:graphic>
          <a:graphicData uri="http://schemas.openxmlformats.org/presentationml/2006/ole">
            <p:oleObj spid="_x0000_s17511" name="Equation" r:id="rId15" imgW="126780" imgH="164814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512" name="Equation" r:id="rId16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Исследуйте функцию с помощью производной и постройте ее график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357430"/>
          <a:ext cx="8115328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3786190"/>
          <a:ext cx="1714512" cy="571504"/>
        </p:xfrm>
        <a:graphic>
          <a:graphicData uri="http://schemas.openxmlformats.org/presentationml/2006/ole">
            <p:oleObj spid="_x0000_s18525" name="Equation" r:id="rId3" imgW="850531" imgH="203112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14612" y="3786190"/>
          <a:ext cx="1785950" cy="571504"/>
        </p:xfrm>
        <a:graphic>
          <a:graphicData uri="http://schemas.openxmlformats.org/presentationml/2006/ole">
            <p:oleObj spid="_x0000_s18526" name="Equation" r:id="rId4" imgW="1066337" imgH="203112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786314" y="3786190"/>
          <a:ext cx="1571636" cy="571504"/>
        </p:xfrm>
        <a:graphic>
          <a:graphicData uri="http://schemas.openxmlformats.org/presentationml/2006/ole">
            <p:oleObj spid="_x0000_s18527" name="Equation" r:id="rId5" imgW="787058" imgH="203112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643702" y="3786190"/>
          <a:ext cx="1928826" cy="500066"/>
        </p:xfrm>
        <a:graphic>
          <a:graphicData uri="http://schemas.openxmlformats.org/presentationml/2006/ole">
            <p:oleObj spid="_x0000_s18528" name="Equation" r:id="rId6" imgW="1193800" imgH="2032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7645209"/>
              </p:ext>
            </p:extLst>
          </p:nvPr>
        </p:nvGraphicFramePr>
        <p:xfrm>
          <a:off x="714348" y="2643182"/>
          <a:ext cx="1785950" cy="500066"/>
        </p:xfrm>
        <a:graphic>
          <a:graphicData uri="http://schemas.openxmlformats.org/presentationml/2006/ole">
            <p:oleObj spid="_x0000_s18529" name="Формула" r:id="rId7" imgW="685800" imgH="2032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7125642"/>
              </p:ext>
            </p:extLst>
          </p:nvPr>
        </p:nvGraphicFramePr>
        <p:xfrm>
          <a:off x="2714612" y="2643182"/>
          <a:ext cx="1785950" cy="500066"/>
        </p:xfrm>
        <a:graphic>
          <a:graphicData uri="http://schemas.openxmlformats.org/presentationml/2006/ole">
            <p:oleObj spid="_x0000_s18530" name="Формула" r:id="rId8" imgW="710891" imgH="203112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6529062"/>
              </p:ext>
            </p:extLst>
          </p:nvPr>
        </p:nvGraphicFramePr>
        <p:xfrm>
          <a:off x="4714876" y="2643182"/>
          <a:ext cx="1857388" cy="500066"/>
        </p:xfrm>
        <a:graphic>
          <a:graphicData uri="http://schemas.openxmlformats.org/presentationml/2006/ole">
            <p:oleObj spid="_x0000_s18531" name="Формула" r:id="rId9" imgW="710891" imgH="203112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7887762"/>
              </p:ext>
            </p:extLst>
          </p:nvPr>
        </p:nvGraphicFramePr>
        <p:xfrm>
          <a:off x="6715140" y="2643182"/>
          <a:ext cx="1782770" cy="500066"/>
        </p:xfrm>
        <a:graphic>
          <a:graphicData uri="http://schemas.openxmlformats.org/presentationml/2006/ole">
            <p:oleObj spid="_x0000_s18532" name="Формула" r:id="rId10" imgW="710891" imgH="203112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08500" y="3346450"/>
          <a:ext cx="127000" cy="165100"/>
        </p:xfrm>
        <a:graphic>
          <a:graphicData uri="http://schemas.openxmlformats.org/presentationml/2006/ole">
            <p:oleObj spid="_x0000_s18533" name="Equation" r:id="rId11" imgW="126780" imgH="164814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357422" y="3857628"/>
          <a:ext cx="127000" cy="165100"/>
        </p:xfrm>
        <a:graphic>
          <a:graphicData uri="http://schemas.openxmlformats.org/presentationml/2006/ole">
            <p:oleObj spid="_x0000_s18534" name="Equation" r:id="rId12" imgW="126780" imgH="164814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143372" y="3786190"/>
          <a:ext cx="136524" cy="165100"/>
        </p:xfrm>
        <a:graphic>
          <a:graphicData uri="http://schemas.openxmlformats.org/presentationml/2006/ole">
            <p:oleObj spid="_x0000_s18535" name="Equation" r:id="rId13" imgW="126780" imgH="164814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357950" y="3857628"/>
          <a:ext cx="127000" cy="165100"/>
        </p:xfrm>
        <a:graphic>
          <a:graphicData uri="http://schemas.openxmlformats.org/presentationml/2006/ole">
            <p:oleObj spid="_x0000_s18536" name="Equation" r:id="rId14" imgW="126780" imgH="164814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0358478" y="3857628"/>
          <a:ext cx="127000" cy="165100"/>
        </p:xfrm>
        <a:graphic>
          <a:graphicData uri="http://schemas.openxmlformats.org/presentationml/2006/ole">
            <p:oleObj spid="_x0000_s18537" name="Equation" r:id="rId15" imgW="126780" imgH="164814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8001024" y="3786190"/>
          <a:ext cx="127000" cy="165100"/>
        </p:xfrm>
        <a:graphic>
          <a:graphicData uri="http://schemas.openxmlformats.org/presentationml/2006/ole">
            <p:oleObj spid="_x0000_s18538" name="Equation" r:id="rId16" imgW="126780" imgH="164814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785918" y="3857628"/>
          <a:ext cx="114300" cy="177800"/>
        </p:xfrm>
        <a:graphic>
          <a:graphicData uri="http://schemas.openxmlformats.org/presentationml/2006/ole">
            <p:oleObj spid="_x0000_s18539" name="Equation" r:id="rId17" imgW="114102" imgH="177492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8286776" y="3786190"/>
          <a:ext cx="114300" cy="177800"/>
        </p:xfrm>
        <a:graphic>
          <a:graphicData uri="http://schemas.openxmlformats.org/presentationml/2006/ole">
            <p:oleObj spid="_x0000_s18540" name="Equation" r:id="rId18" imgW="114102" imgH="177492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643306" y="3786190"/>
          <a:ext cx="127000" cy="142876"/>
        </p:xfrm>
        <a:graphic>
          <a:graphicData uri="http://schemas.openxmlformats.org/presentationml/2006/ole">
            <p:oleObj spid="_x0000_s18541" name="Equation" r:id="rId19" imgW="126780" imgH="164814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5929322" y="3857628"/>
          <a:ext cx="142876" cy="142876"/>
        </p:xfrm>
        <a:graphic>
          <a:graphicData uri="http://schemas.openxmlformats.org/presentationml/2006/ole">
            <p:oleObj spid="_x0000_s18542" name="Equation" r:id="rId20" imgW="126780" imgH="16481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351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Equation</vt:lpstr>
      <vt:lpstr>Формула</vt:lpstr>
      <vt:lpstr>Применение производной к исследованию функций и построению графиков</vt:lpstr>
      <vt:lpstr>Актуализация знаний</vt:lpstr>
      <vt:lpstr>Схема исследования функции</vt:lpstr>
      <vt:lpstr>Исследуйте функцию у= 3х - х</vt:lpstr>
      <vt:lpstr>Слайд 5</vt:lpstr>
      <vt:lpstr>Результаты данных записываем в таблицу:</vt:lpstr>
      <vt:lpstr>Исследуйте функцию с помощью производной и постройте ее график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знаний</dc:title>
  <dc:creator>Admin</dc:creator>
  <cp:lastModifiedBy>Admin</cp:lastModifiedBy>
  <cp:revision>47</cp:revision>
  <dcterms:created xsi:type="dcterms:W3CDTF">2014-12-03T14:30:57Z</dcterms:created>
  <dcterms:modified xsi:type="dcterms:W3CDTF">2014-12-17T15:20:49Z</dcterms:modified>
</cp:coreProperties>
</file>