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19"/>
  </p:notesMasterIdLst>
  <p:sldIdLst>
    <p:sldId id="256" r:id="rId2"/>
    <p:sldId id="267" r:id="rId3"/>
    <p:sldId id="274" r:id="rId4"/>
    <p:sldId id="258" r:id="rId5"/>
    <p:sldId id="259" r:id="rId6"/>
    <p:sldId id="260" r:id="rId7"/>
    <p:sldId id="261" r:id="rId8"/>
    <p:sldId id="262" r:id="rId9"/>
    <p:sldId id="263" r:id="rId10"/>
    <p:sldId id="266" r:id="rId11"/>
    <p:sldId id="268" r:id="rId12"/>
    <p:sldId id="269" r:id="rId13"/>
    <p:sldId id="270" r:id="rId14"/>
    <p:sldId id="271" r:id="rId15"/>
    <p:sldId id="272" r:id="rId16"/>
    <p:sldId id="273" r:id="rId17"/>
    <p:sldId id="264" r:id="rId1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28" autoAdjust="0"/>
  </p:normalViewPr>
  <p:slideViewPr>
    <p:cSldViewPr>
      <p:cViewPr varScale="1">
        <p:scale>
          <a:sx n="69" d="100"/>
          <a:sy n="69" d="100"/>
        </p:scale>
        <p:origin x="1416" y="72"/>
      </p:cViewPr>
      <p:guideLst>
        <p:guide orient="horz" pos="2160"/>
        <p:guide pos="2880"/>
      </p:guideLst>
    </p:cSldViewPr>
  </p:slideViewPr>
  <p:outlineViewPr>
    <p:cViewPr>
      <p:scale>
        <a:sx n="33" d="100"/>
        <a:sy n="33" d="100"/>
      </p:scale>
      <p:origin x="48" y="78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3460BFCB-68DC-40FA-8008-922D61B92194}" type="datetimeFigureOut">
              <a:rPr lang="ru-RU"/>
              <a:pPr>
                <a:defRPr/>
              </a:pPr>
              <a:t>28.02.2018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96419D63-FB2A-4C85-8A0E-46FF20ACFCCC}" type="slidenum">
              <a:rPr lang="ru-RU"/>
              <a:pPr>
                <a:defRPr/>
              </a:pPr>
              <a:t>‹#›</a:t>
            </a:fld>
            <a:endParaRPr lang="ru-RU"/>
          </a:p>
        </p:txBody>
      </p:sp>
    </p:spTree>
    <p:extLst>
      <p:ext uri="{BB962C8B-B14F-4D97-AF65-F5344CB8AC3E}">
        <p14:creationId xmlns:p14="http://schemas.microsoft.com/office/powerpoint/2010/main" val="324622381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1FAC1B7D-1E1A-42D3-A2ED-68D5459260F9}" type="datetime1">
              <a:rPr lang="ru-RU" smtClean="0"/>
              <a:pPr>
                <a:defRPr/>
              </a:pPr>
              <a:t>28.02.2018</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0A87F8DA-029A-4760-A3F5-A0DDDD2490BD}" type="slidenum">
              <a:rPr lang="ru-RU" smtClean="0"/>
              <a:pPr>
                <a:defRPr/>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3B7A3358-AF40-4567-8C2B-9C39AD50BBBC}" type="datetime1">
              <a:rPr lang="ru-RU" smtClean="0"/>
              <a:pPr>
                <a:defRPr/>
              </a:pPr>
              <a:t>28.02.2018</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15238388-A3D8-414C-A3B4-BD063BC425AA}"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1CFCF060-875F-4020-91F4-7DD588DEC0E7}" type="datetime1">
              <a:rPr lang="ru-RU" smtClean="0"/>
              <a:pPr>
                <a:defRPr/>
              </a:pPr>
              <a:t>28.02.2018</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48619B9A-3249-418C-BBEE-046564E573E3}"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27D7FF47-C56F-4D66-8784-BCED860FFB26}" type="datetime1">
              <a:rPr lang="ru-RU" smtClean="0"/>
              <a:pPr>
                <a:defRPr/>
              </a:pPr>
              <a:t>28.02.2018</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C5E67CEA-6FAE-42E0-85F5-C1153AB996B5}" type="slidenum">
              <a:rPr lang="ru-RU" smtClean="0"/>
              <a:pPr>
                <a:defRPr/>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3E97263A-3973-4335-B5B5-3F33650E23A4}" type="datetime1">
              <a:rPr lang="ru-RU" smtClean="0"/>
              <a:pPr>
                <a:defRPr/>
              </a:pPr>
              <a:t>28.02.2018</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5758C4C-CFE0-4EF8-A814-4510550FB8C7}"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7BBB8FA9-97AA-4655-9845-712C0438E76E}" type="datetime1">
              <a:rPr lang="ru-RU" smtClean="0"/>
              <a:pPr>
                <a:defRPr/>
              </a:pPr>
              <a:t>28.02.2018</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B9A5B68E-16AB-46B9-A473-115CD94B28DB}" type="slidenum">
              <a:rPr lang="ru-RU" smtClean="0"/>
              <a:pPr>
                <a:defRPr/>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6D30B5C8-0AF8-48AB-937C-74D72C63A93B}" type="datetime1">
              <a:rPr lang="ru-RU" smtClean="0"/>
              <a:pPr>
                <a:defRPr/>
              </a:pPr>
              <a:t>28.02.2018</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AC401FF9-B72F-4ADF-899D-BCBC2D0F9DB7}" type="slidenum">
              <a:rPr lang="ru-RU" smtClean="0"/>
              <a:pPr>
                <a:defRPr/>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fld id="{E0E7E183-702F-4632-8F62-4759796D1FE7}" type="datetime1">
              <a:rPr lang="ru-RU" smtClean="0"/>
              <a:pPr>
                <a:defRPr/>
              </a:pPr>
              <a:t>28.02.2018</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3A306197-C143-4F95-ADFA-00B85EAF23E0}"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7D8F5DE-0294-4A01-8315-1E1C02AC62E9}" type="datetime1">
              <a:rPr lang="ru-RU" smtClean="0"/>
              <a:pPr>
                <a:defRPr/>
              </a:pPr>
              <a:t>28.02.2018</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16DA0FCA-D074-488B-BC85-272DC98B158A}"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3BB95019-F247-4D93-87A0-A5EAA946DD6B}" type="datetime1">
              <a:rPr lang="ru-RU" smtClean="0"/>
              <a:pPr>
                <a:defRPr/>
              </a:pPr>
              <a:t>28.02.2018</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6285E9FD-5D93-4AA5-AC80-DF9AABB616EE}"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5414135A-927F-489B-8B65-898356333A8E}" type="datetime1">
              <a:rPr lang="ru-RU" smtClean="0"/>
              <a:pPr>
                <a:defRPr/>
              </a:pPr>
              <a:t>28.02.2018</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FFB4339C-3E3C-4BA6-A29D-20943FED3E50}" type="slidenum">
              <a:rPr lang="ru-RU" smtClean="0"/>
              <a:pPr>
                <a:defRPr/>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fld id="{A36789E1-9510-49D6-B725-48E20548ADB9}" type="datetime1">
              <a:rPr lang="ru-RU" smtClean="0"/>
              <a:pPr>
                <a:defRPr/>
              </a:pPr>
              <a:t>28.02.2018</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579F902F-E361-4BD4-95B0-4A7087AE5D79}"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extLst>
              <a:ext uri="{BEBA8EAE-BF5A-486C-A8C5-ECC9F3942E4B}">
                <a14:imgProps xmlns:a14="http://schemas.microsoft.com/office/drawing/2010/main">
                  <a14:imgLayer r:embed="rId3">
                    <a14:imgEffect>
                      <a14:brightnessContrast bright="-40000" contrast="-40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187624" y="4509120"/>
            <a:ext cx="6400800" cy="1357313"/>
          </a:xfrm>
        </p:spPr>
        <p:txBody>
          <a:bodyPr rtlCol="0">
            <a:normAutofit/>
          </a:bodyPr>
          <a:lstStyle/>
          <a:p>
            <a:pPr fontAlgn="auto">
              <a:spcAft>
                <a:spcPts val="0"/>
              </a:spcAft>
              <a:buFont typeface="Arial" pitchFamily="34" charset="0"/>
              <a:buNone/>
              <a:defRPr/>
            </a:pPr>
            <a:endParaRPr lang="ru-RU" dirty="0" smtClean="0">
              <a:solidFill>
                <a:schemeClr val="tx1"/>
              </a:solidFill>
            </a:endParaRPr>
          </a:p>
        </p:txBody>
      </p:sp>
      <p:sp>
        <p:nvSpPr>
          <p:cNvPr id="2050" name="Заголовок 1"/>
          <p:cNvSpPr>
            <a:spLocks noGrp="1"/>
          </p:cNvSpPr>
          <p:nvPr>
            <p:ph type="ctrTitle"/>
          </p:nvPr>
        </p:nvSpPr>
        <p:spPr>
          <a:xfrm>
            <a:off x="323528" y="2500313"/>
            <a:ext cx="8352928" cy="1360735"/>
          </a:xfrm>
        </p:spPr>
        <p:txBody>
          <a:bodyPr/>
          <a:lstStyle/>
          <a:p>
            <a:pPr marL="182880" indent="0">
              <a:buNone/>
            </a:pPr>
            <a:r>
              <a:rPr lang="ru-RU" altLang="ru-RU" sz="4800" b="1" dirty="0" smtClean="0">
                <a:solidFill>
                  <a:srgbClr val="FF0000"/>
                </a:solidFill>
                <a:latin typeface="Bookman Old Style" panose="02050604050505020204" pitchFamily="18" charset="0"/>
                <a:cs typeface="Arial" charset="0"/>
              </a:rPr>
              <a:t>Математика и авиация</a:t>
            </a:r>
          </a:p>
        </p:txBody>
      </p:sp>
      <p:pic>
        <p:nvPicPr>
          <p:cNvPr id="5" name="Picture 4" descr="H:\Documents and Settings\Aida\Рабочий стол\текстуры и фоны, клипарты\Scool_objekts\scool (71).png"/>
          <p:cNvPicPr>
            <a:picLocks noChangeAspect="1" noChangeArrowheads="1"/>
          </p:cNvPicPr>
          <p:nvPr/>
        </p:nvPicPr>
        <p:blipFill>
          <a:blip r:embed="rId4" cstate="print">
            <a:duotone>
              <a:schemeClr val="accent4">
                <a:shade val="45000"/>
                <a:satMod val="135000"/>
              </a:schemeClr>
              <a:prstClr val="white"/>
            </a:duotone>
          </a:blip>
          <a:srcRect/>
          <a:stretch>
            <a:fillRect/>
          </a:stretch>
        </p:blipFill>
        <p:spPr bwMode="auto">
          <a:xfrm rot="21132824">
            <a:off x="569002" y="288758"/>
            <a:ext cx="2305680" cy="2229671"/>
          </a:xfrm>
          <a:prstGeom prst="rect">
            <a:avLst/>
          </a:prstGeom>
          <a:noFill/>
        </p:spPr>
      </p:pic>
      <p:pic>
        <p:nvPicPr>
          <p:cNvPr id="1028" name="Picture 4" descr="H:\Documents and Settings\Aida\Рабочий стол\НОвая ГРАФИКА сборник\КАРТИНКИ СБОРНИК_ школьные\46.gif"/>
          <p:cNvPicPr>
            <a:picLocks noChangeAspect="1" noChangeArrowheads="1" noCrop="1"/>
          </p:cNvPicPr>
          <p:nvPr/>
        </p:nvPicPr>
        <p:blipFill>
          <a:blip r:embed="rId5" cstate="print">
            <a:duotone>
              <a:schemeClr val="accent4">
                <a:shade val="45000"/>
                <a:satMod val="135000"/>
              </a:schemeClr>
              <a:prstClr val="white"/>
            </a:duotone>
          </a:blip>
          <a:srcRect/>
          <a:stretch>
            <a:fillRect/>
          </a:stretch>
        </p:blipFill>
        <p:spPr bwMode="auto">
          <a:xfrm>
            <a:off x="1285852" y="785794"/>
            <a:ext cx="1000132" cy="738186"/>
          </a:xfrm>
          <a:prstGeom prst="rect">
            <a:avLst/>
          </a:prstGeom>
          <a:noFill/>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1500"/>
                                        <p:tgtEl>
                                          <p:spTgt spid="2050"/>
                                        </p:tgtEl>
                                      </p:cBhvr>
                                    </p:animEffect>
                                  </p:childTnLst>
                                </p:cTn>
                              </p:par>
                            </p:childTnLst>
                          </p:cTn>
                        </p:par>
                        <p:par>
                          <p:cTn id="8" fill="hold">
                            <p:stCondLst>
                              <p:cond delay="1500"/>
                            </p:stCondLst>
                            <p:childTnLst>
                              <p:par>
                                <p:cTn id="9" presetID="22" presetClass="entr" presetSubtype="4" fill="hold" grpId="0" nodeType="afterEffect" nodePh="1">
                                  <p:stCondLst>
                                    <p:cond delay="0"/>
                                  </p:stCondLst>
                                  <p:endCondLst>
                                    <p:cond evt="begin" delay="0">
                                      <p:tn val="9"/>
                                    </p:cond>
                                  </p:end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pPr>
              <a:defRPr/>
            </a:pPr>
            <a:fld id="{C5E67CEA-6FAE-42E0-85F5-C1153AB996B5}" type="slidenum">
              <a:rPr lang="ru-RU" smtClean="0"/>
              <a:pPr>
                <a:defRPr/>
              </a:pPr>
              <a:t>10</a:t>
            </a:fld>
            <a:endParaRPr lang="ru-RU"/>
          </a:p>
        </p:txBody>
      </p:sp>
      <p:sp>
        <p:nvSpPr>
          <p:cNvPr id="2" name="Заголовок 1"/>
          <p:cNvSpPr>
            <a:spLocks noGrp="1"/>
          </p:cNvSpPr>
          <p:nvPr>
            <p:ph type="title"/>
          </p:nvPr>
        </p:nvSpPr>
        <p:spPr>
          <a:xfrm>
            <a:off x="2771800" y="5589240"/>
            <a:ext cx="6224479" cy="1143000"/>
          </a:xfrm>
        </p:spPr>
        <p:txBody>
          <a:bodyPr/>
          <a:lstStyle/>
          <a:p>
            <a:pPr marL="0" indent="0">
              <a:buNone/>
            </a:pPr>
            <a:r>
              <a:rPr lang="ru-RU" sz="4000" dirty="0" smtClean="0">
                <a:latin typeface="Candara" panose="020E0502030303020204" pitchFamily="34" charset="0"/>
              </a:rPr>
              <a:t>Математическая модель</a:t>
            </a:r>
            <a:endParaRPr lang="ru-RU" sz="4000" dirty="0">
              <a:latin typeface="Candara" panose="020E0502030303020204" pitchFamily="34" charset="0"/>
            </a:endParaRPr>
          </a:p>
        </p:txBody>
      </p:sp>
      <p:sp>
        <p:nvSpPr>
          <p:cNvPr id="3" name="Объект 2"/>
          <p:cNvSpPr>
            <a:spLocks noGrp="1"/>
          </p:cNvSpPr>
          <p:nvPr>
            <p:ph sz="quarter" idx="13"/>
          </p:nvPr>
        </p:nvSpPr>
        <p:spPr>
          <a:xfrm>
            <a:off x="179512" y="166370"/>
            <a:ext cx="8136904" cy="5494878"/>
          </a:xfrm>
        </p:spPr>
        <p:txBody>
          <a:bodyPr>
            <a:noAutofit/>
          </a:bodyPr>
          <a:lstStyle/>
          <a:p>
            <a:pPr marL="45720" indent="0">
              <a:lnSpc>
                <a:spcPts val="2600"/>
              </a:lnSpc>
              <a:spcBef>
                <a:spcPts val="0"/>
              </a:spcBef>
              <a:buNone/>
            </a:pPr>
            <a:r>
              <a:rPr lang="en-US" sz="1900" dirty="0" smtClean="0">
                <a:latin typeface="Bookman Old Style" panose="02050604050505020204" pitchFamily="18" charset="0"/>
              </a:rPr>
              <a:t>	</a:t>
            </a:r>
            <a:r>
              <a:rPr lang="ru-RU" sz="1800" dirty="0">
                <a:latin typeface="Bookman Old Style" panose="02050604050505020204" pitchFamily="18" charset="0"/>
              </a:rPr>
              <a:t> В авиационно-космической промышленности разрабатываются очень сложные программы с точно заданными требованиями. Здесь очень важно, чтобы частота выявления ошибок проектирования стремилась к нулю. Инженерам необходимо оптимизировать процессы разработки продукции, чтобы ускорить внедрение технических новшеств и сократить время вывода продукции на рынок, не увеличивая при этом степень риска.</a:t>
            </a:r>
          </a:p>
          <a:p>
            <a:pPr marL="45720" indent="0">
              <a:lnSpc>
                <a:spcPts val="2600"/>
              </a:lnSpc>
              <a:spcBef>
                <a:spcPts val="0"/>
              </a:spcBef>
              <a:buNone/>
            </a:pPr>
            <a:r>
              <a:rPr lang="ru-RU" sz="1800" dirty="0">
                <a:latin typeface="Bookman Old Style" panose="02050604050505020204" pitchFamily="18" charset="0"/>
              </a:rPr>
              <a:t>Моделирование это изучение объекта путем построения и исследования его модели, осуществляемое с определенной целью и состоит в замене эксперимента с оригиналом экспериментом на модели. Математические модели позволяет осуществить предварительный выбор оптимальных или близких к ним вариантов решений по определенным критериям. </a:t>
            </a:r>
          </a:p>
          <a:p>
            <a:pPr marL="45720" indent="0" algn="just">
              <a:lnSpc>
                <a:spcPts val="1800"/>
              </a:lnSpc>
              <a:spcBef>
                <a:spcPts val="0"/>
              </a:spcBef>
              <a:spcAft>
                <a:spcPts val="0"/>
              </a:spcAft>
              <a:buNone/>
            </a:pPr>
            <a:r>
              <a:rPr lang="ru-RU" sz="1900" dirty="0">
                <a:latin typeface="Bookman Old Style" panose="02050604050505020204" pitchFamily="18" charset="0"/>
              </a:rPr>
              <a:t/>
            </a:r>
            <a:br>
              <a:rPr lang="ru-RU" sz="1900" dirty="0">
                <a:latin typeface="Bookman Old Style" panose="02050604050505020204" pitchFamily="18" charset="0"/>
              </a:rPr>
            </a:br>
            <a:endParaRPr lang="ru-RU" sz="1900" dirty="0">
              <a:latin typeface="Bookman Old Style" panose="02050604050505020204" pitchFamily="18" charset="0"/>
            </a:endParaRPr>
          </a:p>
        </p:txBody>
      </p:sp>
    </p:spTree>
    <p:extLst>
      <p:ext uri="{BB962C8B-B14F-4D97-AF65-F5344CB8AC3E}">
        <p14:creationId xmlns:p14="http://schemas.microsoft.com/office/powerpoint/2010/main" val="319824958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pPr>
              <a:defRPr/>
            </a:pPr>
            <a:fld id="{C5E67CEA-6FAE-42E0-85F5-C1153AB996B5}" type="slidenum">
              <a:rPr lang="ru-RU" smtClean="0"/>
              <a:pPr>
                <a:defRPr/>
              </a:pPr>
              <a:t>11</a:t>
            </a:fld>
            <a:endParaRPr lang="ru-RU"/>
          </a:p>
        </p:txBody>
      </p:sp>
      <p:sp>
        <p:nvSpPr>
          <p:cNvPr id="2" name="Заголовок 1"/>
          <p:cNvSpPr>
            <a:spLocks noGrp="1"/>
          </p:cNvSpPr>
          <p:nvPr>
            <p:ph type="title"/>
          </p:nvPr>
        </p:nvSpPr>
        <p:spPr>
          <a:xfrm>
            <a:off x="2771800" y="5589240"/>
            <a:ext cx="6224479" cy="1143000"/>
          </a:xfrm>
        </p:spPr>
        <p:txBody>
          <a:bodyPr/>
          <a:lstStyle/>
          <a:p>
            <a:pPr marL="0" indent="0">
              <a:buNone/>
            </a:pPr>
            <a:r>
              <a:rPr lang="ru-RU" sz="4000" dirty="0" smtClean="0">
                <a:latin typeface="Candara" panose="020E0502030303020204" pitchFamily="34" charset="0"/>
              </a:rPr>
              <a:t>Расчеты – основа авиации</a:t>
            </a:r>
            <a:endParaRPr lang="ru-RU" sz="4000" dirty="0">
              <a:latin typeface="Candara" panose="020E0502030303020204" pitchFamily="34" charset="0"/>
            </a:endParaRPr>
          </a:p>
        </p:txBody>
      </p:sp>
      <p:sp>
        <p:nvSpPr>
          <p:cNvPr id="3" name="Объект 2"/>
          <p:cNvSpPr>
            <a:spLocks noGrp="1"/>
          </p:cNvSpPr>
          <p:nvPr>
            <p:ph sz="quarter" idx="13"/>
          </p:nvPr>
        </p:nvSpPr>
        <p:spPr>
          <a:xfrm>
            <a:off x="179512" y="166370"/>
            <a:ext cx="8136904" cy="5494878"/>
          </a:xfrm>
        </p:spPr>
        <p:txBody>
          <a:bodyPr>
            <a:noAutofit/>
          </a:bodyPr>
          <a:lstStyle/>
          <a:p>
            <a:pPr marL="45720" indent="0">
              <a:lnSpc>
                <a:spcPct val="150000"/>
              </a:lnSpc>
              <a:buNone/>
            </a:pPr>
            <a:r>
              <a:rPr lang="ru-RU" sz="1600" dirty="0">
                <a:latin typeface="Bookman Old Style" panose="02050604050505020204" pitchFamily="18" charset="0"/>
              </a:rPr>
              <a:t> </a:t>
            </a:r>
            <a:r>
              <a:rPr lang="ru-RU" sz="1800" dirty="0">
                <a:latin typeface="Bookman Old Style" panose="02050604050505020204" pitchFamily="18" charset="0"/>
              </a:rPr>
              <a:t>Расчеты - сердце инженерного проектирования в авиационной промышленности. Они определяют характеристики изделия, влияют на его качество. Расчеты служат первоисточником, когда что-то идет не так. Важнейшие инженерные расчеты, отвечающие за первостепенные задачи, сочетают интерполяцию исходных данных, учет требований к изделию, соблюдение математических законов и научных принципов.  Результат - изделие высшего качества с исключительными характеристиками.</a:t>
            </a:r>
          </a:p>
          <a:p>
            <a:pPr marL="45720" indent="0" algn="just">
              <a:lnSpc>
                <a:spcPts val="1800"/>
              </a:lnSpc>
              <a:spcBef>
                <a:spcPts val="0"/>
              </a:spcBef>
              <a:spcAft>
                <a:spcPts val="0"/>
              </a:spcAft>
              <a:buNone/>
            </a:pPr>
            <a:r>
              <a:rPr lang="ru-RU" sz="1900" dirty="0">
                <a:latin typeface="Bookman Old Style" panose="02050604050505020204" pitchFamily="18" charset="0"/>
              </a:rPr>
              <a:t/>
            </a:r>
            <a:br>
              <a:rPr lang="ru-RU" sz="1900" dirty="0">
                <a:latin typeface="Bookman Old Style" panose="02050604050505020204" pitchFamily="18" charset="0"/>
              </a:rPr>
            </a:br>
            <a:endParaRPr lang="ru-RU" sz="1900" dirty="0">
              <a:latin typeface="Bookman Old Style" panose="02050604050505020204" pitchFamily="18" charset="0"/>
            </a:endParaRPr>
          </a:p>
        </p:txBody>
      </p:sp>
    </p:spTree>
    <p:extLst>
      <p:ext uri="{BB962C8B-B14F-4D97-AF65-F5344CB8AC3E}">
        <p14:creationId xmlns:p14="http://schemas.microsoft.com/office/powerpoint/2010/main" val="153868030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9000" b="-39000"/>
          </a:stretch>
        </a:blip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pPr>
              <a:defRPr/>
            </a:pPr>
            <a:fld id="{C5E67CEA-6FAE-42E0-85F5-C1153AB996B5}" type="slidenum">
              <a:rPr lang="ru-RU" smtClean="0"/>
              <a:pPr>
                <a:defRPr/>
              </a:pPr>
              <a:t>12</a:t>
            </a:fld>
            <a:endParaRPr lang="ru-RU"/>
          </a:p>
        </p:txBody>
      </p:sp>
      <p:sp>
        <p:nvSpPr>
          <p:cNvPr id="2" name="Заголовок 1"/>
          <p:cNvSpPr>
            <a:spLocks noGrp="1"/>
          </p:cNvSpPr>
          <p:nvPr>
            <p:ph type="title"/>
          </p:nvPr>
        </p:nvSpPr>
        <p:spPr>
          <a:xfrm>
            <a:off x="2771800" y="5589240"/>
            <a:ext cx="6224479" cy="1143000"/>
          </a:xfrm>
        </p:spPr>
        <p:txBody>
          <a:bodyPr/>
          <a:lstStyle/>
          <a:p>
            <a:pPr marL="0" indent="0">
              <a:buNone/>
            </a:pPr>
            <a:r>
              <a:rPr lang="ru-RU" sz="4000" dirty="0" smtClean="0">
                <a:latin typeface="Candara" panose="020E0502030303020204" pitchFamily="34" charset="0"/>
              </a:rPr>
              <a:t>Проект – ключ создания самолета</a:t>
            </a:r>
            <a:endParaRPr lang="ru-RU" sz="4000" dirty="0">
              <a:latin typeface="Candara" panose="020E0502030303020204" pitchFamily="34" charset="0"/>
            </a:endParaRPr>
          </a:p>
        </p:txBody>
      </p:sp>
      <p:sp>
        <p:nvSpPr>
          <p:cNvPr id="3" name="Объект 2"/>
          <p:cNvSpPr>
            <a:spLocks noGrp="1"/>
          </p:cNvSpPr>
          <p:nvPr>
            <p:ph sz="quarter" idx="13"/>
          </p:nvPr>
        </p:nvSpPr>
        <p:spPr>
          <a:xfrm>
            <a:off x="179512" y="166370"/>
            <a:ext cx="8136904" cy="5494878"/>
          </a:xfrm>
        </p:spPr>
        <p:txBody>
          <a:bodyPr>
            <a:noAutofit/>
          </a:bodyPr>
          <a:lstStyle/>
          <a:p>
            <a:pPr marL="45720" indent="0">
              <a:lnSpc>
                <a:spcPct val="150000"/>
              </a:lnSpc>
              <a:buNone/>
            </a:pPr>
            <a:r>
              <a:rPr lang="ru-RU" sz="1800" dirty="0" smtClean="0">
                <a:latin typeface="Bookman Old Style" panose="02050604050505020204" pitchFamily="18" charset="0"/>
              </a:rPr>
              <a:t>Математические </a:t>
            </a:r>
            <a:r>
              <a:rPr lang="ru-RU" sz="1800" dirty="0">
                <a:latin typeface="Bookman Old Style" panose="02050604050505020204" pitchFamily="18" charset="0"/>
              </a:rPr>
              <a:t>расчеты присутствуют на всех этапах проектирования, производства и эксплуатации авиационной  техники. Математика нужна везде.</a:t>
            </a:r>
          </a:p>
          <a:p>
            <a:pPr marL="45720" indent="0">
              <a:lnSpc>
                <a:spcPct val="150000"/>
              </a:lnSpc>
              <a:buNone/>
            </a:pPr>
            <a:r>
              <a:rPr lang="ru-RU" sz="1800" dirty="0">
                <a:latin typeface="Bookman Old Style" panose="02050604050505020204" pitchFamily="18" charset="0"/>
              </a:rPr>
              <a:t>Ключевым элементом процесса создания самолета является его проект.  Разработать проект современного самолета – это значит разработать полный комплект проектно-конструкторской и технологической документации, как при бумажной технологии, так и на машинных носителях, позволяющий осуществить создание самолета в металле и производить его эксплуатацию.</a:t>
            </a:r>
          </a:p>
          <a:p>
            <a:pPr marL="45720" indent="0">
              <a:lnSpc>
                <a:spcPct val="150000"/>
              </a:lnSpc>
              <a:buNone/>
            </a:pPr>
            <a:r>
              <a:rPr lang="ru-RU" sz="1800" dirty="0" smtClean="0">
                <a:latin typeface="Bookman Old Style" panose="02050604050505020204" pitchFamily="18" charset="0"/>
              </a:rPr>
              <a:t>Современные </a:t>
            </a:r>
            <a:r>
              <a:rPr lang="ru-RU" sz="1800" dirty="0">
                <a:latin typeface="Bookman Old Style" panose="02050604050505020204" pitchFamily="18" charset="0"/>
              </a:rPr>
              <a:t>проекты самолетов создать без использования систем автоматизации невозможно. </a:t>
            </a:r>
          </a:p>
          <a:p>
            <a:pPr marL="45720" indent="0" algn="just">
              <a:lnSpc>
                <a:spcPts val="1800"/>
              </a:lnSpc>
              <a:spcBef>
                <a:spcPts val="0"/>
              </a:spcBef>
              <a:spcAft>
                <a:spcPts val="0"/>
              </a:spcAft>
              <a:buNone/>
            </a:pPr>
            <a:r>
              <a:rPr lang="ru-RU" sz="1900" dirty="0">
                <a:latin typeface="Bookman Old Style" panose="02050604050505020204" pitchFamily="18" charset="0"/>
              </a:rPr>
              <a:t/>
            </a:r>
            <a:br>
              <a:rPr lang="ru-RU" sz="1900" dirty="0">
                <a:latin typeface="Bookman Old Style" panose="02050604050505020204" pitchFamily="18" charset="0"/>
              </a:rPr>
            </a:br>
            <a:endParaRPr lang="ru-RU" sz="1900" dirty="0">
              <a:latin typeface="Bookman Old Style" panose="02050604050505020204" pitchFamily="18" charset="0"/>
            </a:endParaRPr>
          </a:p>
        </p:txBody>
      </p:sp>
    </p:spTree>
    <p:extLst>
      <p:ext uri="{BB962C8B-B14F-4D97-AF65-F5344CB8AC3E}">
        <p14:creationId xmlns:p14="http://schemas.microsoft.com/office/powerpoint/2010/main" val="136971808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8000" r="-28000"/>
          </a:stretch>
        </a:blip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pPr>
              <a:defRPr/>
            </a:pPr>
            <a:fld id="{C5E67CEA-6FAE-42E0-85F5-C1153AB996B5}" type="slidenum">
              <a:rPr lang="ru-RU" smtClean="0"/>
              <a:pPr>
                <a:defRPr/>
              </a:pPr>
              <a:t>13</a:t>
            </a:fld>
            <a:endParaRPr lang="ru-RU"/>
          </a:p>
        </p:txBody>
      </p:sp>
      <p:sp>
        <p:nvSpPr>
          <p:cNvPr id="2" name="Заголовок 1"/>
          <p:cNvSpPr>
            <a:spLocks noGrp="1"/>
          </p:cNvSpPr>
          <p:nvPr>
            <p:ph type="title"/>
          </p:nvPr>
        </p:nvSpPr>
        <p:spPr>
          <a:xfrm>
            <a:off x="251520" y="116632"/>
            <a:ext cx="8496944" cy="1143000"/>
          </a:xfrm>
        </p:spPr>
        <p:txBody>
          <a:bodyPr/>
          <a:lstStyle/>
          <a:p>
            <a:pPr marL="0" indent="0">
              <a:buNone/>
            </a:pPr>
            <a:r>
              <a:rPr lang="ru-RU" sz="4000" dirty="0" smtClean="0">
                <a:latin typeface="Candara" panose="020E0502030303020204" pitchFamily="34" charset="0"/>
              </a:rPr>
              <a:t>САПР- система автоматического проектирования</a:t>
            </a:r>
            <a:endParaRPr lang="ru-RU" sz="4000" dirty="0">
              <a:latin typeface="Candara" panose="020E0502030303020204" pitchFamily="34" charset="0"/>
            </a:endParaRPr>
          </a:p>
        </p:txBody>
      </p:sp>
      <p:sp>
        <p:nvSpPr>
          <p:cNvPr id="3" name="Объект 2"/>
          <p:cNvSpPr>
            <a:spLocks noGrp="1"/>
          </p:cNvSpPr>
          <p:nvPr>
            <p:ph sz="quarter" idx="13"/>
          </p:nvPr>
        </p:nvSpPr>
        <p:spPr>
          <a:xfrm>
            <a:off x="179512" y="1196752"/>
            <a:ext cx="8136904" cy="5494878"/>
          </a:xfrm>
        </p:spPr>
        <p:txBody>
          <a:bodyPr>
            <a:noAutofit/>
          </a:bodyPr>
          <a:lstStyle/>
          <a:p>
            <a:pPr marL="45720" indent="0">
              <a:lnSpc>
                <a:spcPct val="150000"/>
              </a:lnSpc>
              <a:buNone/>
            </a:pPr>
            <a:r>
              <a:rPr lang="ru-RU" sz="1800" dirty="0">
                <a:latin typeface="Bookman Old Style" panose="02050604050505020204" pitchFamily="18" charset="0"/>
              </a:rPr>
              <a:t>После определения цели проектирования, проектировщик формирует главную идею, то есть концепцию будущего самолета, намечая возможные варианты (альтернативы) решения проектной задачи, используя систему автоматизации проектирования.</a:t>
            </a:r>
          </a:p>
          <a:p>
            <a:pPr marL="45720" indent="0">
              <a:lnSpc>
                <a:spcPct val="150000"/>
              </a:lnSpc>
              <a:buNone/>
            </a:pPr>
            <a:r>
              <a:rPr lang="ru-RU" sz="1800" dirty="0">
                <a:latin typeface="Bookman Old Style" panose="02050604050505020204" pitchFamily="18" charset="0"/>
              </a:rPr>
              <a:t>После выбора варианта в современных условиях с использованием критериев функциональности и стоимости, строятся математические и электронные (физические) модели, производится их функциональное описание, анализируются избыточные, недостающие и критические функции будущего самолета; определяются проблемы, требующие дополнительных научных исследований. </a:t>
            </a:r>
          </a:p>
          <a:p>
            <a:pPr marL="45720" indent="0" algn="just">
              <a:lnSpc>
                <a:spcPts val="1800"/>
              </a:lnSpc>
              <a:spcBef>
                <a:spcPts val="0"/>
              </a:spcBef>
              <a:spcAft>
                <a:spcPts val="0"/>
              </a:spcAft>
              <a:buNone/>
            </a:pPr>
            <a:r>
              <a:rPr lang="ru-RU" sz="1900" dirty="0">
                <a:latin typeface="Bookman Old Style" panose="02050604050505020204" pitchFamily="18" charset="0"/>
              </a:rPr>
              <a:t/>
            </a:r>
            <a:br>
              <a:rPr lang="ru-RU" sz="1900" dirty="0">
                <a:latin typeface="Bookman Old Style" panose="02050604050505020204" pitchFamily="18" charset="0"/>
              </a:rPr>
            </a:br>
            <a:endParaRPr lang="ru-RU" sz="1900" dirty="0">
              <a:latin typeface="Bookman Old Style" panose="02050604050505020204" pitchFamily="18" charset="0"/>
            </a:endParaRPr>
          </a:p>
        </p:txBody>
      </p:sp>
    </p:spTree>
    <p:extLst>
      <p:ext uri="{BB962C8B-B14F-4D97-AF65-F5344CB8AC3E}">
        <p14:creationId xmlns:p14="http://schemas.microsoft.com/office/powerpoint/2010/main" val="335006498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pPr>
              <a:defRPr/>
            </a:pPr>
            <a:fld id="{C5E67CEA-6FAE-42E0-85F5-C1153AB996B5}" type="slidenum">
              <a:rPr lang="ru-RU" smtClean="0"/>
              <a:pPr>
                <a:defRPr/>
              </a:pPr>
              <a:t>14</a:t>
            </a:fld>
            <a:endParaRPr lang="ru-RU"/>
          </a:p>
        </p:txBody>
      </p:sp>
      <p:sp>
        <p:nvSpPr>
          <p:cNvPr id="2" name="Заголовок 1"/>
          <p:cNvSpPr>
            <a:spLocks noGrp="1"/>
          </p:cNvSpPr>
          <p:nvPr>
            <p:ph type="title"/>
          </p:nvPr>
        </p:nvSpPr>
        <p:spPr>
          <a:xfrm>
            <a:off x="251520" y="116632"/>
            <a:ext cx="8496944" cy="1143000"/>
          </a:xfrm>
        </p:spPr>
        <p:txBody>
          <a:bodyPr/>
          <a:lstStyle/>
          <a:p>
            <a:pPr marL="0" indent="0">
              <a:buNone/>
            </a:pPr>
            <a:r>
              <a:rPr lang="ru-RU" sz="4000" dirty="0" smtClean="0">
                <a:latin typeface="Candara" panose="020E0502030303020204" pitchFamily="34" charset="0"/>
              </a:rPr>
              <a:t>Прикладная математика</a:t>
            </a:r>
            <a:endParaRPr lang="ru-RU" sz="4000" dirty="0">
              <a:latin typeface="Candara" panose="020E0502030303020204" pitchFamily="34" charset="0"/>
            </a:endParaRPr>
          </a:p>
        </p:txBody>
      </p:sp>
      <p:sp>
        <p:nvSpPr>
          <p:cNvPr id="3" name="Объект 2"/>
          <p:cNvSpPr>
            <a:spLocks noGrp="1"/>
          </p:cNvSpPr>
          <p:nvPr>
            <p:ph sz="quarter" idx="13"/>
          </p:nvPr>
        </p:nvSpPr>
        <p:spPr>
          <a:xfrm>
            <a:off x="251520" y="2708920"/>
            <a:ext cx="8136904" cy="3888432"/>
          </a:xfrm>
        </p:spPr>
        <p:txBody>
          <a:bodyPr>
            <a:noAutofit/>
          </a:bodyPr>
          <a:lstStyle/>
          <a:p>
            <a:pPr marL="45720" indent="0">
              <a:lnSpc>
                <a:spcPct val="150000"/>
              </a:lnSpc>
              <a:buNone/>
            </a:pPr>
            <a:r>
              <a:rPr lang="ru-RU" sz="1800" dirty="0">
                <a:latin typeface="Bookman Old Style" panose="02050604050505020204" pitchFamily="18" charset="0"/>
              </a:rPr>
              <a:t>Следующим крупным этапом является процесс исследования априорной модели, с проведением необходимых прочностных и других расчетов, расчетов технико-экономических и др. При проектировании самолетов, математическое моделирование базируется на прикладных авиационных науках, таких как «</a:t>
            </a:r>
            <a:r>
              <a:rPr lang="ru-RU" sz="1800" dirty="0" err="1">
                <a:latin typeface="Bookman Old Style" panose="02050604050505020204" pitchFamily="18" charset="0"/>
              </a:rPr>
              <a:t>Аэрогазодинамика</a:t>
            </a:r>
            <a:r>
              <a:rPr lang="ru-RU" sz="1800" dirty="0">
                <a:latin typeface="Bookman Old Style" panose="02050604050505020204" pitchFamily="18" charset="0"/>
              </a:rPr>
              <a:t> и динамика полета», «Теория принятия решений», «Теория полета», «Исследование операций» и других специальных науках.</a:t>
            </a:r>
            <a:r>
              <a:rPr lang="ru-RU" sz="1900" dirty="0">
                <a:latin typeface="Bookman Old Style" panose="02050604050505020204" pitchFamily="18" charset="0"/>
              </a:rPr>
              <a:t/>
            </a:r>
            <a:br>
              <a:rPr lang="ru-RU" sz="1900" dirty="0">
                <a:latin typeface="Bookman Old Style" panose="02050604050505020204" pitchFamily="18" charset="0"/>
              </a:rPr>
            </a:br>
            <a:endParaRPr lang="ru-RU" sz="1900" dirty="0">
              <a:latin typeface="Bookman Old Style" panose="02050604050505020204" pitchFamily="18" charset="0"/>
            </a:endParaRPr>
          </a:p>
        </p:txBody>
      </p:sp>
    </p:spTree>
    <p:extLst>
      <p:ext uri="{BB962C8B-B14F-4D97-AF65-F5344CB8AC3E}">
        <p14:creationId xmlns:p14="http://schemas.microsoft.com/office/powerpoint/2010/main" val="136025359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pPr>
              <a:defRPr/>
            </a:pPr>
            <a:fld id="{C5E67CEA-6FAE-42E0-85F5-C1153AB996B5}" type="slidenum">
              <a:rPr lang="ru-RU" smtClean="0"/>
              <a:pPr>
                <a:defRPr/>
              </a:pPr>
              <a:t>15</a:t>
            </a:fld>
            <a:endParaRPr lang="ru-RU"/>
          </a:p>
        </p:txBody>
      </p:sp>
      <p:sp>
        <p:nvSpPr>
          <p:cNvPr id="2" name="Заголовок 1"/>
          <p:cNvSpPr>
            <a:spLocks noGrp="1"/>
          </p:cNvSpPr>
          <p:nvPr>
            <p:ph type="title"/>
          </p:nvPr>
        </p:nvSpPr>
        <p:spPr>
          <a:xfrm>
            <a:off x="251520" y="116632"/>
            <a:ext cx="8496944" cy="1143000"/>
          </a:xfrm>
        </p:spPr>
        <p:txBody>
          <a:bodyPr/>
          <a:lstStyle/>
          <a:p>
            <a:pPr marL="0" indent="0">
              <a:buNone/>
            </a:pPr>
            <a:r>
              <a:rPr lang="ru-RU" sz="4000" dirty="0" smtClean="0">
                <a:latin typeface="Candara" panose="020E0502030303020204" pitchFamily="34" charset="0"/>
              </a:rPr>
              <a:t>Анализ и принятие решений</a:t>
            </a:r>
            <a:endParaRPr lang="ru-RU" sz="4000" dirty="0">
              <a:latin typeface="Candara" panose="020E0502030303020204" pitchFamily="34" charset="0"/>
            </a:endParaRPr>
          </a:p>
        </p:txBody>
      </p:sp>
      <p:sp>
        <p:nvSpPr>
          <p:cNvPr id="3" name="Объект 2"/>
          <p:cNvSpPr>
            <a:spLocks noGrp="1"/>
          </p:cNvSpPr>
          <p:nvPr>
            <p:ph sz="quarter" idx="13"/>
          </p:nvPr>
        </p:nvSpPr>
        <p:spPr>
          <a:xfrm>
            <a:off x="251520" y="2708920"/>
            <a:ext cx="8136904" cy="3888432"/>
          </a:xfrm>
        </p:spPr>
        <p:txBody>
          <a:bodyPr>
            <a:noAutofit/>
          </a:bodyPr>
          <a:lstStyle/>
          <a:p>
            <a:pPr marL="45720" indent="0">
              <a:lnSpc>
                <a:spcPct val="150000"/>
              </a:lnSpc>
              <a:buNone/>
            </a:pPr>
            <a:r>
              <a:rPr lang="ru-RU" sz="1800" dirty="0">
                <a:latin typeface="Bookman Old Style" panose="02050604050505020204" pitchFamily="18" charset="0"/>
              </a:rPr>
              <a:t>Завершающим результатом процесса проектирования (этапом проектирования) является анализ результатов исследований и выдача рекомендаций проектной организации для определения оптимального проектного решения и принятие решения на окончательную разработку проектно-конструкторской и технологической документации на изделие (самолет).</a:t>
            </a:r>
            <a:r>
              <a:rPr lang="ru-RU" sz="1900" dirty="0">
                <a:latin typeface="Bookman Old Style" panose="02050604050505020204" pitchFamily="18" charset="0"/>
              </a:rPr>
              <a:t/>
            </a:r>
            <a:br>
              <a:rPr lang="ru-RU" sz="1900" dirty="0">
                <a:latin typeface="Bookman Old Style" panose="02050604050505020204" pitchFamily="18" charset="0"/>
              </a:rPr>
            </a:br>
            <a:endParaRPr lang="ru-RU" sz="1900" dirty="0">
              <a:latin typeface="Bookman Old Style" panose="02050604050505020204" pitchFamily="18" charset="0"/>
            </a:endParaRPr>
          </a:p>
        </p:txBody>
      </p:sp>
    </p:spTree>
    <p:extLst>
      <p:ext uri="{BB962C8B-B14F-4D97-AF65-F5344CB8AC3E}">
        <p14:creationId xmlns:p14="http://schemas.microsoft.com/office/powerpoint/2010/main" val="375913017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pPr>
              <a:defRPr/>
            </a:pPr>
            <a:fld id="{C5E67CEA-6FAE-42E0-85F5-C1153AB996B5}" type="slidenum">
              <a:rPr lang="ru-RU" smtClean="0"/>
              <a:pPr>
                <a:defRPr/>
              </a:pPr>
              <a:t>16</a:t>
            </a:fld>
            <a:endParaRPr lang="ru-RU"/>
          </a:p>
        </p:txBody>
      </p:sp>
      <p:sp>
        <p:nvSpPr>
          <p:cNvPr id="2" name="Заголовок 1"/>
          <p:cNvSpPr>
            <a:spLocks noGrp="1"/>
          </p:cNvSpPr>
          <p:nvPr>
            <p:ph type="title"/>
          </p:nvPr>
        </p:nvSpPr>
        <p:spPr>
          <a:xfrm>
            <a:off x="251520" y="116632"/>
            <a:ext cx="8496944" cy="1143000"/>
          </a:xfrm>
        </p:spPr>
        <p:txBody>
          <a:bodyPr/>
          <a:lstStyle/>
          <a:p>
            <a:pPr marL="0" indent="0">
              <a:buNone/>
            </a:pPr>
            <a:r>
              <a:rPr lang="ru-RU" sz="4000" dirty="0" smtClean="0">
                <a:latin typeface="Candara" panose="020E0502030303020204" pitchFamily="34" charset="0"/>
              </a:rPr>
              <a:t>Математика и пилот</a:t>
            </a:r>
            <a:endParaRPr lang="ru-RU" sz="4000" dirty="0">
              <a:latin typeface="Candara" panose="020E0502030303020204" pitchFamily="34" charset="0"/>
            </a:endParaRPr>
          </a:p>
        </p:txBody>
      </p:sp>
      <p:sp>
        <p:nvSpPr>
          <p:cNvPr id="3" name="Объект 2"/>
          <p:cNvSpPr>
            <a:spLocks noGrp="1"/>
          </p:cNvSpPr>
          <p:nvPr>
            <p:ph sz="quarter" idx="13"/>
          </p:nvPr>
        </p:nvSpPr>
        <p:spPr>
          <a:xfrm>
            <a:off x="251520" y="2708920"/>
            <a:ext cx="8136904" cy="3888432"/>
          </a:xfrm>
        </p:spPr>
        <p:txBody>
          <a:bodyPr>
            <a:noAutofit/>
          </a:bodyPr>
          <a:lstStyle/>
          <a:p>
            <a:pPr marL="45720" indent="0">
              <a:lnSpc>
                <a:spcPct val="150000"/>
              </a:lnSpc>
              <a:buNone/>
            </a:pPr>
            <a:r>
              <a:rPr lang="ru-RU" sz="1800" dirty="0">
                <a:latin typeface="Bookman Old Style" panose="02050604050505020204" pitchFamily="18" charset="0"/>
              </a:rPr>
              <a:t>В сложной и быстро меняющейся воздушной обстановке полета экипаж воздушного судна не всегда имеет возможность произвести точное определение интересуемого параметра с помощью измерительных инструментов или выполнить необходимые штурманские расчеты с применением различного рода навигационных устройств. Поэтому летчик или штурман, имеющий навык в  расчетах в уме,  может предохранить себя и воздушное судно от грубых ошибок при пилотировании в условиях нехватки времени.</a:t>
            </a:r>
            <a:r>
              <a:rPr lang="ru-RU" sz="1900" dirty="0">
                <a:latin typeface="Bookman Old Style" panose="02050604050505020204" pitchFamily="18" charset="0"/>
              </a:rPr>
              <a:t/>
            </a:r>
            <a:br>
              <a:rPr lang="ru-RU" sz="1900" dirty="0">
                <a:latin typeface="Bookman Old Style" panose="02050604050505020204" pitchFamily="18" charset="0"/>
              </a:rPr>
            </a:br>
            <a:endParaRPr lang="ru-RU" sz="1900" dirty="0">
              <a:latin typeface="Bookman Old Style" panose="02050604050505020204" pitchFamily="18" charset="0"/>
            </a:endParaRPr>
          </a:p>
        </p:txBody>
      </p:sp>
    </p:spTree>
    <p:extLst>
      <p:ext uri="{BB962C8B-B14F-4D97-AF65-F5344CB8AC3E}">
        <p14:creationId xmlns:p14="http://schemas.microsoft.com/office/powerpoint/2010/main" val="200331118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pPr>
              <a:defRPr/>
            </a:pPr>
            <a:fld id="{C5E67CEA-6FAE-42E0-85F5-C1153AB996B5}" type="slidenum">
              <a:rPr lang="ru-RU" smtClean="0"/>
              <a:pPr>
                <a:defRPr/>
              </a:pPr>
              <a:t>17</a:t>
            </a:fld>
            <a:endParaRPr lang="ru-RU"/>
          </a:p>
        </p:txBody>
      </p:sp>
      <p:sp>
        <p:nvSpPr>
          <p:cNvPr id="3" name="Объект 2"/>
          <p:cNvSpPr>
            <a:spLocks noGrp="1"/>
          </p:cNvSpPr>
          <p:nvPr>
            <p:ph sz="quarter" idx="13"/>
          </p:nvPr>
        </p:nvSpPr>
        <p:spPr>
          <a:xfrm>
            <a:off x="611560" y="731520"/>
            <a:ext cx="7704856" cy="3474720"/>
          </a:xfrm>
        </p:spPr>
        <p:txBody>
          <a:bodyPr>
            <a:normAutofit/>
          </a:bodyPr>
          <a:lstStyle/>
          <a:p>
            <a:pPr marL="45720" indent="0">
              <a:lnSpc>
                <a:spcPct val="150000"/>
              </a:lnSpc>
              <a:buNone/>
            </a:pPr>
            <a:r>
              <a:rPr lang="ru-RU" sz="1800" dirty="0">
                <a:latin typeface="Bookman Old Style" panose="02050604050505020204" pitchFamily="18" charset="0"/>
              </a:rPr>
              <a:t>Математика играет важную роль </a:t>
            </a:r>
            <a:r>
              <a:rPr lang="ru-RU" sz="1800" dirty="0" smtClean="0">
                <a:latin typeface="Bookman Old Style" panose="02050604050505020204" pitchFamily="18" charset="0"/>
              </a:rPr>
              <a:t>во всех видах исследований. Математика проникла в </a:t>
            </a:r>
            <a:r>
              <a:rPr lang="ru-RU" sz="1800" dirty="0">
                <a:latin typeface="Bookman Old Style" panose="02050604050505020204" pitchFamily="18" charset="0"/>
              </a:rPr>
              <a:t>различные отрасли </a:t>
            </a:r>
            <a:r>
              <a:rPr lang="ru-RU" sz="1800" dirty="0" smtClean="0">
                <a:latin typeface="Bookman Old Style" panose="02050604050505020204" pitchFamily="18" charset="0"/>
              </a:rPr>
              <a:t>знаний, потому что предлагает четкие </a:t>
            </a:r>
            <a:r>
              <a:rPr lang="ru-RU" sz="1800" dirty="0">
                <a:latin typeface="Bookman Old Style" panose="02050604050505020204" pitchFamily="18" charset="0"/>
              </a:rPr>
              <a:t>модели для изучения окружающей </a:t>
            </a:r>
            <a:r>
              <a:rPr lang="ru-RU" sz="1800" dirty="0" smtClean="0">
                <a:latin typeface="Bookman Old Style" panose="02050604050505020204" pitchFamily="18" charset="0"/>
              </a:rPr>
              <a:t>действительности. </a:t>
            </a:r>
          </a:p>
          <a:p>
            <a:pPr marL="45720" indent="0">
              <a:lnSpc>
                <a:spcPct val="150000"/>
              </a:lnSpc>
              <a:buNone/>
            </a:pPr>
            <a:r>
              <a:rPr lang="ru-RU" sz="1800" dirty="0" smtClean="0">
                <a:latin typeface="Bookman Old Style" panose="02050604050505020204" pitchFamily="18" charset="0"/>
              </a:rPr>
              <a:t>Без </a:t>
            </a:r>
            <a:r>
              <a:rPr lang="ru-RU" sz="1800" dirty="0">
                <a:latin typeface="Bookman Old Style" panose="02050604050505020204" pitchFamily="18" charset="0"/>
              </a:rPr>
              <a:t>современной математики с ее развитым логическими и вычислительным аппаратом был бы невозможен прогресс в различных областях человеческой деятельности. </a:t>
            </a:r>
          </a:p>
        </p:txBody>
      </p:sp>
      <p:sp>
        <p:nvSpPr>
          <p:cNvPr id="4" name="Заголовок 3"/>
          <p:cNvSpPr>
            <a:spLocks noGrp="1"/>
          </p:cNvSpPr>
          <p:nvPr>
            <p:ph type="title"/>
          </p:nvPr>
        </p:nvSpPr>
        <p:spPr/>
        <p:txBody>
          <a:bodyPr/>
          <a:lstStyle/>
          <a:p>
            <a:endParaRPr lang="ru-RU" dirty="0"/>
          </a:p>
        </p:txBody>
      </p:sp>
    </p:spTree>
    <p:extLst>
      <p:ext uri="{BB962C8B-B14F-4D97-AF65-F5344CB8AC3E}">
        <p14:creationId xmlns:p14="http://schemas.microsoft.com/office/powerpoint/2010/main" val="321954371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pPr>
              <a:defRPr/>
            </a:pPr>
            <a:fld id="{C5E67CEA-6FAE-42E0-85F5-C1153AB996B5}" type="slidenum">
              <a:rPr lang="ru-RU" smtClean="0"/>
              <a:pPr>
                <a:defRPr/>
              </a:pPr>
              <a:t>2</a:t>
            </a:fld>
            <a:endParaRPr lang="ru-RU"/>
          </a:p>
        </p:txBody>
      </p:sp>
      <p:sp>
        <p:nvSpPr>
          <p:cNvPr id="2" name="Заголовок 1"/>
          <p:cNvSpPr>
            <a:spLocks noGrp="1"/>
          </p:cNvSpPr>
          <p:nvPr>
            <p:ph type="title"/>
          </p:nvPr>
        </p:nvSpPr>
        <p:spPr>
          <a:xfrm>
            <a:off x="457200" y="274638"/>
            <a:ext cx="8291264" cy="1138138"/>
          </a:xfrm>
          <a:effectLst>
            <a:reflection stA="0" endPos="65000" dist="50800" dir="5400000" sy="-100000" algn="bl" rotWithShape="0"/>
          </a:effectLst>
        </p:spPr>
        <p:txBody>
          <a:bodyPr>
            <a:normAutofit/>
          </a:bodyPr>
          <a:lstStyle/>
          <a:p>
            <a:pPr marL="0" indent="0" algn="l">
              <a:buNone/>
            </a:pPr>
            <a:r>
              <a:rPr lang="ru-RU" sz="4000" dirty="0" smtClean="0">
                <a:latin typeface="Candara" panose="020E0502030303020204" pitchFamily="34" charset="0"/>
              </a:rPr>
              <a:t>Введение</a:t>
            </a:r>
            <a:endParaRPr lang="ru-RU" sz="4000" dirty="0">
              <a:latin typeface="Candara" panose="020E0502030303020204" pitchFamily="34" charset="0"/>
            </a:endParaRPr>
          </a:p>
        </p:txBody>
      </p:sp>
      <p:sp>
        <p:nvSpPr>
          <p:cNvPr id="3" name="Объект 2"/>
          <p:cNvSpPr>
            <a:spLocks noGrp="1"/>
          </p:cNvSpPr>
          <p:nvPr>
            <p:ph sz="quarter" idx="13"/>
          </p:nvPr>
        </p:nvSpPr>
        <p:spPr>
          <a:xfrm>
            <a:off x="457200" y="1600200"/>
            <a:ext cx="8219256" cy="4997152"/>
          </a:xfrm>
          <a:solidFill>
            <a:schemeClr val="accent2"/>
          </a:solidFill>
        </p:spPr>
        <p:txBody>
          <a:bodyPr>
            <a:normAutofit/>
          </a:bodyPr>
          <a:lstStyle/>
          <a:p>
            <a:pPr marL="45720" indent="0">
              <a:lnSpc>
                <a:spcPct val="150000"/>
              </a:lnSpc>
              <a:buNone/>
            </a:pPr>
            <a:r>
              <a:rPr lang="ru-RU" sz="1800" dirty="0" smtClean="0">
                <a:latin typeface="Bookman Old Style" panose="02050604050505020204" pitchFamily="18" charset="0"/>
              </a:rPr>
              <a:t>«</a:t>
            </a:r>
            <a:r>
              <a:rPr lang="ru-RU" sz="1800" dirty="0">
                <a:latin typeface="Bookman Old Style" panose="02050604050505020204" pitchFamily="18" charset="0"/>
              </a:rPr>
              <a:t>Царицей наук» назвал математику Карл </a:t>
            </a:r>
            <a:r>
              <a:rPr lang="ru-RU" sz="1800" dirty="0" smtClean="0">
                <a:latin typeface="Bookman Old Style" panose="02050604050505020204" pitchFamily="18" charset="0"/>
              </a:rPr>
              <a:t>Фридрих Гаусс</a:t>
            </a:r>
            <a:r>
              <a:rPr lang="ru-RU" sz="1800" dirty="0">
                <a:latin typeface="Bookman Old Style" panose="02050604050505020204" pitchFamily="18" charset="0"/>
              </a:rPr>
              <a:t>.</a:t>
            </a:r>
            <a:r>
              <a:rPr lang="ru-RU" sz="1800" dirty="0" smtClean="0">
                <a:latin typeface="Bookman Old Style" panose="02050604050505020204" pitchFamily="18" charset="0"/>
              </a:rPr>
              <a:t> И </a:t>
            </a:r>
            <a:r>
              <a:rPr lang="ru-RU" sz="1800" dirty="0">
                <a:latin typeface="Bookman Old Style" panose="02050604050505020204" pitchFamily="18" charset="0"/>
              </a:rPr>
              <a:t>хотя это произошло в XIX веке, сейчас ясно, </a:t>
            </a:r>
            <a:r>
              <a:rPr lang="ru-RU" sz="1800" dirty="0" smtClean="0">
                <a:latin typeface="Bookman Old Style" panose="02050604050505020204" pitchFamily="18" charset="0"/>
              </a:rPr>
              <a:t>что уже </a:t>
            </a:r>
            <a:r>
              <a:rPr lang="ru-RU" sz="1800" dirty="0">
                <a:latin typeface="Bookman Old Style" panose="02050604050505020204" pitchFamily="18" charset="0"/>
              </a:rPr>
              <a:t>много веков назад именно с математики </a:t>
            </a:r>
            <a:r>
              <a:rPr lang="ru-RU" sz="1800" dirty="0" smtClean="0">
                <a:latin typeface="Bookman Old Style" panose="02050604050505020204" pitchFamily="18" charset="0"/>
              </a:rPr>
              <a:t>началось осмысление </a:t>
            </a:r>
            <a:r>
              <a:rPr lang="ru-RU" sz="1800" dirty="0">
                <a:latin typeface="Bookman Old Style" panose="02050604050505020204" pitchFamily="18" charset="0"/>
              </a:rPr>
              <a:t>мира, которое лежит в основе </a:t>
            </a:r>
            <a:r>
              <a:rPr lang="ru-RU" sz="1800" dirty="0" smtClean="0">
                <a:latin typeface="Bookman Old Style" panose="02050604050505020204" pitchFamily="18" charset="0"/>
              </a:rPr>
              <a:t>становления и </a:t>
            </a:r>
            <a:r>
              <a:rPr lang="ru-RU" sz="1800" dirty="0">
                <a:latin typeface="Bookman Old Style" panose="02050604050505020204" pitchFamily="18" charset="0"/>
              </a:rPr>
              <a:t>развития научного </a:t>
            </a:r>
            <a:r>
              <a:rPr lang="ru-RU" sz="1800" dirty="0" smtClean="0">
                <a:latin typeface="Bookman Old Style" panose="02050604050505020204" pitchFamily="18" charset="0"/>
              </a:rPr>
              <a:t>знания</a:t>
            </a:r>
            <a:r>
              <a:rPr lang="ru-RU" sz="1800" dirty="0">
                <a:latin typeface="Bookman Old Style" panose="02050604050505020204" pitchFamily="18" charset="0"/>
              </a:rPr>
              <a:t>. </a:t>
            </a:r>
            <a:endParaRPr lang="ru-RU" sz="1800" dirty="0" smtClean="0">
              <a:latin typeface="Bookman Old Style" panose="02050604050505020204" pitchFamily="18" charset="0"/>
            </a:endParaRPr>
          </a:p>
          <a:p>
            <a:pPr marL="45720" indent="0">
              <a:lnSpc>
                <a:spcPct val="150000"/>
              </a:lnSpc>
              <a:buNone/>
            </a:pPr>
            <a:r>
              <a:rPr lang="ru-RU" sz="2400" b="1" dirty="0" smtClean="0">
                <a:latin typeface="Calibri" panose="020F0502020204030204" pitchFamily="34" charset="0"/>
              </a:rPr>
              <a:t>Цель презентации состоит </a:t>
            </a:r>
            <a:r>
              <a:rPr lang="ru-RU" sz="2400" b="1" dirty="0">
                <a:latin typeface="Calibri" panose="020F0502020204030204" pitchFamily="34" charset="0"/>
              </a:rPr>
              <a:t>в том, чтобы показать, как прочно входит математика в </a:t>
            </a:r>
            <a:r>
              <a:rPr lang="ru-RU" sz="2400" b="1" dirty="0" smtClean="0">
                <a:latin typeface="Calibri" panose="020F0502020204030204" pitchFamily="34" charset="0"/>
              </a:rPr>
              <a:t>исследование окружающего мира на примере развития авиации</a:t>
            </a:r>
            <a:r>
              <a:rPr lang="ru-RU" sz="1800" b="1" dirty="0" smtClean="0">
                <a:latin typeface="Calibri" panose="020F0502020204030204" pitchFamily="34" charset="0"/>
              </a:rPr>
              <a:t>.</a:t>
            </a:r>
            <a:endParaRPr lang="ru-RU" sz="2000" b="1" dirty="0">
              <a:solidFill>
                <a:schemeClr val="tx1"/>
              </a:solidFill>
              <a:latin typeface="Calibri" panose="020F0502020204030204" pitchFamily="34" charset="0"/>
            </a:endParaRPr>
          </a:p>
        </p:txBody>
      </p:sp>
    </p:spTree>
    <p:extLst>
      <p:ext uri="{BB962C8B-B14F-4D97-AF65-F5344CB8AC3E}">
        <p14:creationId xmlns:p14="http://schemas.microsoft.com/office/powerpoint/2010/main" val="247472757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1000"/>
                                        <p:tgtEl>
                                          <p:spTgt spid="3">
                                            <p:bg/>
                                          </p:spTgt>
                                        </p:tgtEl>
                                      </p:cBhvr>
                                    </p:animEffect>
                                    <p:anim calcmode="lin" valueType="num">
                                      <p:cBhvr>
                                        <p:cTn id="14" dur="1000" fill="hold"/>
                                        <p:tgtEl>
                                          <p:spTgt spid="3">
                                            <p:bg/>
                                          </p:spTgt>
                                        </p:tgtEl>
                                        <p:attrNameLst>
                                          <p:attrName>ppt_x</p:attrName>
                                        </p:attrNameLst>
                                      </p:cBhvr>
                                      <p:tavLst>
                                        <p:tav tm="0">
                                          <p:val>
                                            <p:strVal val="#ppt_x"/>
                                          </p:val>
                                        </p:tav>
                                        <p:tav tm="100000">
                                          <p:val>
                                            <p:strVal val="#ppt_x"/>
                                          </p:val>
                                        </p:tav>
                                      </p:tavLst>
                                    </p:anim>
                                    <p:anim calcmode="lin" valueType="num">
                                      <p:cBhvr>
                                        <p:cTn id="15"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1000" r="-21000"/>
          </a:stretch>
        </a:blip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pPr>
              <a:defRPr/>
            </a:pPr>
            <a:fld id="{C5E67CEA-6FAE-42E0-85F5-C1153AB996B5}" type="slidenum">
              <a:rPr lang="ru-RU" smtClean="0"/>
              <a:pPr>
                <a:defRPr/>
              </a:pPr>
              <a:t>3</a:t>
            </a:fld>
            <a:endParaRPr lang="ru-RU"/>
          </a:p>
        </p:txBody>
      </p:sp>
      <p:sp>
        <p:nvSpPr>
          <p:cNvPr id="2" name="Заголовок 1"/>
          <p:cNvSpPr>
            <a:spLocks noGrp="1"/>
          </p:cNvSpPr>
          <p:nvPr>
            <p:ph type="title"/>
          </p:nvPr>
        </p:nvSpPr>
        <p:spPr>
          <a:xfrm>
            <a:off x="457200" y="274638"/>
            <a:ext cx="8291264" cy="1138138"/>
          </a:xfrm>
          <a:effectLst>
            <a:reflection stA="0" endPos="65000" dist="50800" dir="5400000" sy="-100000" algn="bl" rotWithShape="0"/>
          </a:effectLst>
        </p:spPr>
        <p:txBody>
          <a:bodyPr>
            <a:normAutofit/>
          </a:bodyPr>
          <a:lstStyle/>
          <a:p>
            <a:pPr marL="0" indent="0">
              <a:buNone/>
            </a:pPr>
            <a:r>
              <a:rPr lang="ru-RU" sz="4000" dirty="0" smtClean="0">
                <a:latin typeface="Candara" panose="020E0502030303020204" pitchFamily="34" charset="0"/>
              </a:rPr>
              <a:t>Математика в авиации</a:t>
            </a:r>
            <a:endParaRPr lang="ru-RU" sz="4000" dirty="0">
              <a:latin typeface="Candara" panose="020E0502030303020204" pitchFamily="34" charset="0"/>
            </a:endParaRPr>
          </a:p>
        </p:txBody>
      </p:sp>
      <p:sp>
        <p:nvSpPr>
          <p:cNvPr id="3" name="Объект 2"/>
          <p:cNvSpPr>
            <a:spLocks noGrp="1"/>
          </p:cNvSpPr>
          <p:nvPr>
            <p:ph sz="quarter" idx="13"/>
          </p:nvPr>
        </p:nvSpPr>
        <p:spPr>
          <a:xfrm>
            <a:off x="457200" y="1600200"/>
            <a:ext cx="8219256" cy="4997152"/>
          </a:xfrm>
        </p:spPr>
        <p:txBody>
          <a:bodyPr>
            <a:normAutofit/>
          </a:bodyPr>
          <a:lstStyle/>
          <a:p>
            <a:pPr marL="45720" indent="0" algn="just">
              <a:lnSpc>
                <a:spcPct val="110000"/>
              </a:lnSpc>
              <a:spcBef>
                <a:spcPts val="600"/>
              </a:spcBef>
              <a:buNone/>
            </a:pPr>
            <a:r>
              <a:rPr lang="en-US" dirty="0" smtClean="0"/>
              <a:t>	</a:t>
            </a:r>
            <a:r>
              <a:rPr lang="ru-RU" dirty="0" smtClean="0"/>
              <a:t> </a:t>
            </a:r>
            <a:r>
              <a:rPr lang="ru-RU" sz="1800" dirty="0">
                <a:latin typeface="Bookman Old Style" panose="02050604050505020204" pitchFamily="18" charset="0"/>
              </a:rPr>
              <a:t>В современной авиации существует много параметров, связанных с математикой. Это и размеры самолетов, высота, расстояние, скорость полета, количество грузов и пассажиров, заправка топливом.  Без математики не обходится ни один из полетов самолетов. Расчет долговечности, надежности, ресурса и т.д. Это касается любой техники. Но для самолета особенно актуально.  Разрушение отдельных  элементов в  любой технике приводит к аварии – в авиации, как правило, к катастрофе.</a:t>
            </a:r>
            <a:endParaRPr lang="ru-RU" sz="2000"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42849376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pPr>
              <a:defRPr/>
            </a:pPr>
            <a:fld id="{C5E67CEA-6FAE-42E0-85F5-C1153AB996B5}" type="slidenum">
              <a:rPr lang="ru-RU" smtClean="0"/>
              <a:pPr>
                <a:defRPr/>
              </a:pPr>
              <a:t>4</a:t>
            </a:fld>
            <a:endParaRPr lang="ru-RU"/>
          </a:p>
        </p:txBody>
      </p:sp>
      <p:sp>
        <p:nvSpPr>
          <p:cNvPr id="2" name="Заголовок 1"/>
          <p:cNvSpPr>
            <a:spLocks noGrp="1"/>
          </p:cNvSpPr>
          <p:nvPr>
            <p:ph type="title"/>
          </p:nvPr>
        </p:nvSpPr>
        <p:spPr>
          <a:xfrm>
            <a:off x="457200" y="274638"/>
            <a:ext cx="8291264" cy="1138138"/>
          </a:xfrm>
          <a:effectLst>
            <a:reflection stA="0" endPos="65000" dist="50800" dir="5400000" sy="-100000" algn="bl" rotWithShape="0"/>
          </a:effectLst>
        </p:spPr>
        <p:txBody>
          <a:bodyPr>
            <a:normAutofit/>
          </a:bodyPr>
          <a:lstStyle/>
          <a:p>
            <a:pPr marL="0" indent="0">
              <a:buNone/>
            </a:pPr>
            <a:r>
              <a:rPr lang="ru-RU" sz="4000" dirty="0" smtClean="0">
                <a:latin typeface="Candara" panose="020E0502030303020204" pitchFamily="34" charset="0"/>
              </a:rPr>
              <a:t>Понятие слова математика</a:t>
            </a:r>
            <a:endParaRPr lang="ru-RU" sz="4000" dirty="0">
              <a:latin typeface="Candara" panose="020E0502030303020204" pitchFamily="34" charset="0"/>
            </a:endParaRPr>
          </a:p>
        </p:txBody>
      </p:sp>
      <p:sp>
        <p:nvSpPr>
          <p:cNvPr id="3" name="Объект 2"/>
          <p:cNvSpPr>
            <a:spLocks noGrp="1"/>
          </p:cNvSpPr>
          <p:nvPr>
            <p:ph sz="quarter" idx="13"/>
          </p:nvPr>
        </p:nvSpPr>
        <p:spPr>
          <a:xfrm>
            <a:off x="457200" y="1600200"/>
            <a:ext cx="8219256" cy="4997152"/>
          </a:xfrm>
        </p:spPr>
        <p:txBody>
          <a:bodyPr>
            <a:normAutofit fontScale="92500"/>
          </a:bodyPr>
          <a:lstStyle/>
          <a:p>
            <a:pPr marL="45720" indent="0" algn="just">
              <a:lnSpc>
                <a:spcPct val="110000"/>
              </a:lnSpc>
              <a:spcBef>
                <a:spcPts val="600"/>
              </a:spcBef>
              <a:buNone/>
            </a:pPr>
            <a:r>
              <a:rPr lang="en-US" dirty="0" smtClean="0"/>
              <a:t>	</a:t>
            </a:r>
            <a:r>
              <a:rPr lang="ru-RU" dirty="0" smtClean="0"/>
              <a:t> </a:t>
            </a:r>
            <a:r>
              <a:rPr lang="ru-RU" sz="2000" dirty="0">
                <a:solidFill>
                  <a:schemeClr val="tx1"/>
                </a:solidFill>
                <a:latin typeface="Bookman Old Style" panose="02050604050505020204" pitchFamily="18" charset="0"/>
              </a:rPr>
              <a:t>Название "математика" происходит от греческого слова "</a:t>
            </a:r>
            <a:r>
              <a:rPr lang="ru-RU" sz="2000" dirty="0" err="1">
                <a:solidFill>
                  <a:schemeClr val="tx1"/>
                </a:solidFill>
                <a:latin typeface="Bookman Old Style" panose="02050604050505020204" pitchFamily="18" charset="0"/>
              </a:rPr>
              <a:t>матейн</a:t>
            </a:r>
            <a:r>
              <a:rPr lang="ru-RU" sz="2000" dirty="0">
                <a:solidFill>
                  <a:schemeClr val="tx1"/>
                </a:solidFill>
                <a:latin typeface="Bookman Old Style" panose="02050604050505020204" pitchFamily="18" charset="0"/>
              </a:rPr>
              <a:t>" (</a:t>
            </a:r>
            <a:r>
              <a:rPr lang="ru-RU" sz="2000" dirty="0" err="1">
                <a:solidFill>
                  <a:schemeClr val="tx1"/>
                </a:solidFill>
                <a:latin typeface="Bookman Old Style" panose="02050604050505020204" pitchFamily="18" charset="0"/>
              </a:rPr>
              <a:t>mathein</a:t>
            </a:r>
            <a:r>
              <a:rPr lang="ru-RU" sz="2000" dirty="0">
                <a:solidFill>
                  <a:schemeClr val="tx1"/>
                </a:solidFill>
                <a:latin typeface="Bookman Old Style" panose="02050604050505020204" pitchFamily="18" charset="0"/>
              </a:rPr>
              <a:t>) - учиться, познавать. Древние греки вообще считали, что понятия "математика" (</a:t>
            </a:r>
            <a:r>
              <a:rPr lang="ru-RU" sz="2000" dirty="0" err="1">
                <a:solidFill>
                  <a:schemeClr val="tx1"/>
                </a:solidFill>
                <a:latin typeface="Bookman Old Style" panose="02050604050505020204" pitchFamily="18" charset="0"/>
              </a:rPr>
              <a:t>mathematike</a:t>
            </a:r>
            <a:r>
              <a:rPr lang="ru-RU" sz="2000" dirty="0">
                <a:solidFill>
                  <a:schemeClr val="tx1"/>
                </a:solidFill>
                <a:latin typeface="Bookman Old Style" panose="02050604050505020204" pitchFamily="18" charset="0"/>
              </a:rPr>
              <a:t>) и "наука", "познание" (</a:t>
            </a:r>
            <a:r>
              <a:rPr lang="ru-RU" sz="2000" dirty="0" err="1">
                <a:solidFill>
                  <a:schemeClr val="tx1"/>
                </a:solidFill>
                <a:latin typeface="Bookman Old Style" panose="02050604050505020204" pitchFamily="18" charset="0"/>
              </a:rPr>
              <a:t>mathema</a:t>
            </a:r>
            <a:r>
              <a:rPr lang="ru-RU" sz="2000" dirty="0">
                <a:solidFill>
                  <a:schemeClr val="tx1"/>
                </a:solidFill>
                <a:latin typeface="Bookman Old Style" panose="02050604050505020204" pitchFamily="18" charset="0"/>
              </a:rPr>
              <a:t>) - синонимы. Им было свойственно такое понимание универсализма этой отрасли знания, которое два тысячелетия спустя выразил Рене Декарт, писавший: </a:t>
            </a:r>
            <a:endParaRPr lang="en-US" sz="2000" dirty="0" smtClean="0">
              <a:solidFill>
                <a:schemeClr val="tx1"/>
              </a:solidFill>
              <a:latin typeface="Bookman Old Style" panose="02050604050505020204" pitchFamily="18" charset="0"/>
            </a:endParaRPr>
          </a:p>
          <a:p>
            <a:pPr marL="45720" indent="0" algn="just">
              <a:lnSpc>
                <a:spcPct val="110000"/>
              </a:lnSpc>
              <a:spcBef>
                <a:spcPts val="600"/>
              </a:spcBef>
              <a:buNone/>
            </a:pPr>
            <a:r>
              <a:rPr lang="ru-RU" sz="2000" dirty="0" smtClean="0">
                <a:solidFill>
                  <a:schemeClr val="tx1"/>
                </a:solidFill>
                <a:latin typeface="Bookman Old Style" panose="02050604050505020204" pitchFamily="18" charset="0"/>
              </a:rPr>
              <a:t>"</a:t>
            </a:r>
            <a:r>
              <a:rPr lang="ru-RU" sz="2000" i="1" dirty="0">
                <a:solidFill>
                  <a:schemeClr val="tx1"/>
                </a:solidFill>
                <a:latin typeface="Bookman Old Style" panose="02050604050505020204" pitchFamily="18" charset="0"/>
              </a:rPr>
              <a:t>К области математики относят науки, в которых рассматриваются либо порядок, либо мера, и совершенно не существенно, будут ли это числа, фигуры, звезды, звуки или что-нибудь другое...; таким образом, должна существовать некая общая наука, объясняющая все, относящееся к порядку и мере, не входя в исследование никаких частных предметов..</a:t>
            </a:r>
            <a:r>
              <a:rPr lang="ru-RU" sz="2000" dirty="0">
                <a:solidFill>
                  <a:schemeClr val="tx1"/>
                </a:solidFill>
                <a:latin typeface="Bookman Old Style" panose="02050604050505020204" pitchFamily="18" charset="0"/>
              </a:rPr>
              <a:t>."</a:t>
            </a:r>
          </a:p>
          <a:p>
            <a:pPr marL="45720" indent="0">
              <a:lnSpc>
                <a:spcPct val="110000"/>
              </a:lnSpc>
              <a:spcBef>
                <a:spcPts val="600"/>
              </a:spcBef>
              <a:buNone/>
            </a:pPr>
            <a:r>
              <a:rPr lang="en-US" sz="2000" dirty="0" smtClean="0">
                <a:solidFill>
                  <a:schemeClr val="tx1"/>
                </a:solidFill>
                <a:latin typeface="Bookman Old Style" panose="02050604050505020204" pitchFamily="18" charset="0"/>
              </a:rPr>
              <a:t>	</a:t>
            </a:r>
            <a:r>
              <a:rPr lang="ru-RU" sz="2000" dirty="0" smtClean="0">
                <a:solidFill>
                  <a:schemeClr val="tx1"/>
                </a:solidFill>
                <a:latin typeface="Bookman Old Style" panose="02050604050505020204" pitchFamily="18" charset="0"/>
              </a:rPr>
              <a:t>«</a:t>
            </a:r>
            <a:r>
              <a:rPr lang="ru-RU" sz="2000" dirty="0">
                <a:solidFill>
                  <a:schemeClr val="tx1"/>
                </a:solidFill>
                <a:latin typeface="Bookman Old Style" panose="02050604050505020204" pitchFamily="18" charset="0"/>
              </a:rPr>
              <a:t>Высшее назначение математики… состоит в том, чтобы находить скрытый порядок в хаосе, который нас окружает.»  </a:t>
            </a:r>
          </a:p>
        </p:txBody>
      </p:sp>
    </p:spTree>
    <p:extLst>
      <p:ext uri="{BB962C8B-B14F-4D97-AF65-F5344CB8AC3E}">
        <p14:creationId xmlns:p14="http://schemas.microsoft.com/office/powerpoint/2010/main" val="242273046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BEBA8EAE-BF5A-486C-A8C5-ECC9F3942E4B}">
                <a14:imgProps xmlns:a14="http://schemas.microsoft.com/office/drawing/2010/main">
                  <a14:imgLayer r:embed="rId3">
                    <a14:imgEffect>
                      <a14:colorTemperature colorTemp="4250"/>
                    </a14:imgEffect>
                  </a14:imgLayer>
                </a14:imgProps>
              </a:ext>
            </a:extLst>
          </a:blip>
          <a:srcRect/>
          <a:stretch>
            <a:fillRect t="-1000" b="-1000"/>
          </a:stretch>
        </a:blip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pPr>
              <a:defRPr/>
            </a:pPr>
            <a:fld id="{C5E67CEA-6FAE-42E0-85F5-C1153AB996B5}" type="slidenum">
              <a:rPr lang="ru-RU" smtClean="0"/>
              <a:pPr>
                <a:defRPr/>
              </a:pPr>
              <a:t>5</a:t>
            </a:fld>
            <a:endParaRPr lang="ru-RU"/>
          </a:p>
        </p:txBody>
      </p:sp>
      <p:sp>
        <p:nvSpPr>
          <p:cNvPr id="2" name="Заголовок 1"/>
          <p:cNvSpPr>
            <a:spLocks noGrp="1"/>
          </p:cNvSpPr>
          <p:nvPr>
            <p:ph type="title"/>
          </p:nvPr>
        </p:nvSpPr>
        <p:spPr>
          <a:xfrm>
            <a:off x="1691680" y="5085184"/>
            <a:ext cx="6512511" cy="1143000"/>
          </a:xfrm>
        </p:spPr>
        <p:txBody>
          <a:bodyPr/>
          <a:lstStyle/>
          <a:p>
            <a:pPr marL="0" indent="0">
              <a:buNone/>
            </a:pPr>
            <a:r>
              <a:rPr lang="ru-RU" sz="4000" dirty="0" smtClean="0">
                <a:latin typeface="Candara" panose="020E0502030303020204" pitchFamily="34" charset="0"/>
              </a:rPr>
              <a:t>Термин «авиация»</a:t>
            </a:r>
            <a:endParaRPr lang="ru-RU" sz="4000" dirty="0">
              <a:latin typeface="Candara" panose="020E0502030303020204" pitchFamily="34" charset="0"/>
            </a:endParaRPr>
          </a:p>
        </p:txBody>
      </p:sp>
      <p:sp>
        <p:nvSpPr>
          <p:cNvPr id="3" name="Объект 2"/>
          <p:cNvSpPr>
            <a:spLocks noGrp="1"/>
          </p:cNvSpPr>
          <p:nvPr>
            <p:ph sz="quarter" idx="13"/>
          </p:nvPr>
        </p:nvSpPr>
        <p:spPr>
          <a:xfrm>
            <a:off x="539552" y="404664"/>
            <a:ext cx="8136904" cy="3744416"/>
          </a:xfrm>
        </p:spPr>
        <p:txBody>
          <a:bodyPr>
            <a:noAutofit/>
          </a:bodyPr>
          <a:lstStyle/>
          <a:p>
            <a:pPr marL="45720" indent="0" algn="just">
              <a:buNone/>
            </a:pPr>
            <a:r>
              <a:rPr lang="en-US" sz="2000" dirty="0" smtClean="0">
                <a:latin typeface="Bookman Old Style" panose="02050604050505020204" pitchFamily="18" charset="0"/>
              </a:rPr>
              <a:t>	</a:t>
            </a:r>
            <a:r>
              <a:rPr lang="ru-RU" sz="1900" dirty="0" smtClean="0">
                <a:latin typeface="Bookman Old Style" panose="02050604050505020204" pitchFamily="18" charset="0"/>
              </a:rPr>
              <a:t>О </a:t>
            </a:r>
            <a:r>
              <a:rPr lang="ru-RU" sz="1900" dirty="0">
                <a:latin typeface="Bookman Old Style" panose="02050604050505020204" pitchFamily="18" charset="0"/>
              </a:rPr>
              <a:t>том, чтобы человек свободно передвигался по воздуху, мечтали ещё в далёкой древности. Первые попытки предприняли китайцы в 599 году, когда запустили воздушного змея. Также мечтали о полётах в Греции и Испании, сооружая механических птиц. Отсюда и появился термин «авиация», что в переводе с латинского языка означает «птица». Первые чертежи летательных машин найдены в рукописях Леонардо да Винчи, великого итальянского ученого, художника и инженера эпохи Возрождения. После Леонардо да Винчи многие изобретатели в различных странах работали над созданием самых причудливых летательных аппаратов. Некоторые копировали птиц, приделывали к рукам крылья и так пытались подняться в воздух. Но человек полетел, опираясь не на силу своих мышц, а на силу своего разума.</a:t>
            </a:r>
          </a:p>
        </p:txBody>
      </p:sp>
    </p:spTree>
    <p:extLst>
      <p:ext uri="{BB962C8B-B14F-4D97-AF65-F5344CB8AC3E}">
        <p14:creationId xmlns:p14="http://schemas.microsoft.com/office/powerpoint/2010/main" val="105867987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pPr>
              <a:defRPr/>
            </a:pPr>
            <a:fld id="{C5E67CEA-6FAE-42E0-85F5-C1153AB996B5}" type="slidenum">
              <a:rPr lang="ru-RU" smtClean="0"/>
              <a:pPr>
                <a:defRPr/>
              </a:pPr>
              <a:t>6</a:t>
            </a:fld>
            <a:endParaRPr lang="ru-RU"/>
          </a:p>
        </p:txBody>
      </p:sp>
      <p:sp>
        <p:nvSpPr>
          <p:cNvPr id="2" name="Заголовок 1"/>
          <p:cNvSpPr>
            <a:spLocks noGrp="1"/>
          </p:cNvSpPr>
          <p:nvPr>
            <p:ph type="title"/>
          </p:nvPr>
        </p:nvSpPr>
        <p:spPr>
          <a:xfrm>
            <a:off x="107504" y="188640"/>
            <a:ext cx="3600399" cy="1512168"/>
          </a:xfrm>
        </p:spPr>
        <p:txBody>
          <a:bodyPr>
            <a:noAutofit/>
          </a:bodyPr>
          <a:lstStyle/>
          <a:p>
            <a:pPr marL="0" indent="0">
              <a:buNone/>
            </a:pPr>
            <a:r>
              <a:rPr lang="ru-RU" sz="4000" dirty="0" smtClean="0">
                <a:latin typeface="Candara" panose="020E0502030303020204" pitchFamily="34" charset="0"/>
              </a:rPr>
              <a:t>Зарождение аэродинамики</a:t>
            </a:r>
            <a:endParaRPr lang="ru-RU" sz="4000" dirty="0">
              <a:latin typeface="Candara" panose="020E0502030303020204" pitchFamily="34" charset="0"/>
            </a:endParaRPr>
          </a:p>
        </p:txBody>
      </p:sp>
      <p:sp>
        <p:nvSpPr>
          <p:cNvPr id="3" name="Объект 2"/>
          <p:cNvSpPr>
            <a:spLocks noGrp="1"/>
          </p:cNvSpPr>
          <p:nvPr>
            <p:ph sz="quarter" idx="13"/>
          </p:nvPr>
        </p:nvSpPr>
        <p:spPr>
          <a:xfrm>
            <a:off x="3851920" y="620688"/>
            <a:ext cx="4752528" cy="5616624"/>
          </a:xfrm>
        </p:spPr>
        <p:txBody>
          <a:bodyPr>
            <a:normAutofit fontScale="85000" lnSpcReduction="20000"/>
          </a:bodyPr>
          <a:lstStyle/>
          <a:p>
            <a:pPr marL="45720" indent="0" algn="just">
              <a:buNone/>
            </a:pPr>
            <a:r>
              <a:rPr lang="en-US" sz="2000" dirty="0"/>
              <a:t>	</a:t>
            </a:r>
            <a:r>
              <a:rPr lang="ru-RU" dirty="0" smtClean="0">
                <a:solidFill>
                  <a:schemeClr val="tx1"/>
                </a:solidFill>
                <a:latin typeface="Bookman Old Style" panose="02050604050505020204" pitchFamily="18" charset="0"/>
              </a:rPr>
              <a:t>Научный </a:t>
            </a:r>
            <a:r>
              <a:rPr lang="ru-RU" dirty="0">
                <a:solidFill>
                  <a:schemeClr val="tx1"/>
                </a:solidFill>
                <a:latin typeface="Bookman Old Style" panose="02050604050505020204" pitchFamily="18" charset="0"/>
              </a:rPr>
              <a:t>эксперимент - это был единственно возможный в то время путь исследования для оценки возможного значения подъемной силы при различных углах атаки , а также определения необходимой площади крыла и скорости полета , ведь аэродинамика как наука тогда еще не существовала, и лишь спустя 25-30 лет основы ее были заложены великим русским ученым Н. Е. Жуковским. Не было еще аэродинамических труб и аэродинамических весов для испытания моделей самолета</a:t>
            </a:r>
            <a:r>
              <a:rPr lang="ru-RU" dirty="0" smtClean="0">
                <a:solidFill>
                  <a:schemeClr val="tx1"/>
                </a:solidFill>
                <a:latin typeface="Bookman Old Style" panose="02050604050505020204" pitchFamily="18" charset="0"/>
              </a:rPr>
              <a:t>. </a:t>
            </a:r>
            <a:r>
              <a:rPr lang="ru-RU" dirty="0">
                <a:solidFill>
                  <a:schemeClr val="tx1"/>
                </a:solidFill>
                <a:latin typeface="Bookman Old Style" panose="02050604050505020204" pitchFamily="18" charset="0"/>
              </a:rPr>
              <a:t>А</a:t>
            </a:r>
            <a:r>
              <a:rPr lang="ru-RU" dirty="0" smtClean="0">
                <a:solidFill>
                  <a:schemeClr val="tx1"/>
                </a:solidFill>
                <a:latin typeface="Bookman Old Style" panose="02050604050505020204" pitchFamily="18" charset="0"/>
              </a:rPr>
              <a:t>. Ф. Можайский </a:t>
            </a:r>
            <a:r>
              <a:rPr lang="ru-RU" dirty="0">
                <a:solidFill>
                  <a:schemeClr val="tx1"/>
                </a:solidFill>
                <a:latin typeface="Bookman Old Style" panose="02050604050505020204" pitchFamily="18" charset="0"/>
              </a:rPr>
              <a:t>создал прибор - движущуюся тележку с прообразом аэродинамических весов. С помощью этого прибора можно было производить расчет лобового сопротивления и подъемной силы крыла самолета.</a:t>
            </a: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5733256"/>
            <a:ext cx="3672408" cy="792088"/>
          </a:xfrm>
          <a:prstGeom prst="rect">
            <a:avLst/>
          </a:prstGeom>
        </p:spPr>
      </p:pic>
    </p:spTree>
    <p:extLst>
      <p:ext uri="{BB962C8B-B14F-4D97-AF65-F5344CB8AC3E}">
        <p14:creationId xmlns:p14="http://schemas.microsoft.com/office/powerpoint/2010/main" val="30797947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pPr>
              <a:defRPr/>
            </a:pPr>
            <a:fld id="{C5E67CEA-6FAE-42E0-85F5-C1153AB996B5}" type="slidenum">
              <a:rPr lang="ru-RU" smtClean="0"/>
              <a:pPr>
                <a:defRPr/>
              </a:pPr>
              <a:t>7</a:t>
            </a:fld>
            <a:endParaRPr lang="ru-RU"/>
          </a:p>
        </p:txBody>
      </p:sp>
      <p:sp>
        <p:nvSpPr>
          <p:cNvPr id="2" name="Заголовок 1"/>
          <p:cNvSpPr>
            <a:spLocks noGrp="1"/>
          </p:cNvSpPr>
          <p:nvPr>
            <p:ph type="title"/>
          </p:nvPr>
        </p:nvSpPr>
        <p:spPr>
          <a:xfrm>
            <a:off x="2195736" y="5445224"/>
            <a:ext cx="6512511" cy="1143000"/>
          </a:xfrm>
        </p:spPr>
        <p:txBody>
          <a:bodyPr/>
          <a:lstStyle/>
          <a:p>
            <a:pPr marL="0" indent="0">
              <a:buNone/>
            </a:pPr>
            <a:r>
              <a:rPr lang="ru-RU" sz="4000" dirty="0" smtClean="0">
                <a:latin typeface="Candara" panose="020E0502030303020204" pitchFamily="34" charset="0"/>
              </a:rPr>
              <a:t>Труды Н.</a:t>
            </a:r>
            <a:r>
              <a:rPr lang="en-US" sz="4000" dirty="0" smtClean="0">
                <a:latin typeface="Candara" panose="020E0502030303020204" pitchFamily="34" charset="0"/>
              </a:rPr>
              <a:t> </a:t>
            </a:r>
            <a:r>
              <a:rPr lang="ru-RU" sz="4000" dirty="0" smtClean="0">
                <a:latin typeface="Candara" panose="020E0502030303020204" pitchFamily="34" charset="0"/>
              </a:rPr>
              <a:t>Е.</a:t>
            </a:r>
            <a:r>
              <a:rPr lang="en-US" sz="4000" dirty="0" smtClean="0">
                <a:latin typeface="Candara" panose="020E0502030303020204" pitchFamily="34" charset="0"/>
              </a:rPr>
              <a:t> </a:t>
            </a:r>
            <a:r>
              <a:rPr lang="ru-RU" sz="4000" dirty="0" smtClean="0">
                <a:latin typeface="Candara" panose="020E0502030303020204" pitchFamily="34" charset="0"/>
              </a:rPr>
              <a:t>Жуковского</a:t>
            </a:r>
            <a:endParaRPr lang="ru-RU" sz="4000" dirty="0">
              <a:latin typeface="Candara" panose="020E0502030303020204" pitchFamily="34" charset="0"/>
            </a:endParaRPr>
          </a:p>
        </p:txBody>
      </p:sp>
      <p:sp>
        <p:nvSpPr>
          <p:cNvPr id="3" name="Объект 2"/>
          <p:cNvSpPr>
            <a:spLocks noGrp="1"/>
          </p:cNvSpPr>
          <p:nvPr>
            <p:ph sz="quarter" idx="13"/>
          </p:nvPr>
        </p:nvSpPr>
        <p:spPr>
          <a:xfrm>
            <a:off x="2195736" y="188640"/>
            <a:ext cx="6419056" cy="5544616"/>
          </a:xfrm>
        </p:spPr>
        <p:txBody>
          <a:bodyPr>
            <a:normAutofit fontScale="77500" lnSpcReduction="20000"/>
          </a:bodyPr>
          <a:lstStyle/>
          <a:p>
            <a:pPr marL="45720" indent="0" algn="just">
              <a:buNone/>
            </a:pPr>
            <a:r>
              <a:rPr lang="en-US" dirty="0">
                <a:latin typeface="Bookman Old Style" panose="02050604050505020204" pitchFamily="18" charset="0"/>
              </a:rPr>
              <a:t>	</a:t>
            </a:r>
            <a:r>
              <a:rPr lang="ru-RU" sz="2500" dirty="0" smtClean="0">
                <a:latin typeface="Bookman Old Style" panose="02050604050505020204" pitchFamily="18" charset="0"/>
              </a:rPr>
              <a:t>Возникновение </a:t>
            </a:r>
            <a:r>
              <a:rPr lang="ru-RU" sz="2500" dirty="0">
                <a:latin typeface="Bookman Old Style" panose="02050604050505020204" pitchFamily="18" charset="0"/>
              </a:rPr>
              <a:t>авиации и космонавтики неразрывно связано с применением математики для анализа основных проблем полета, конструирования и расчета самолетов и ракет. Первый вопрос, остро обсуждавшийся на заре авиации в конце XIX – начале XX в., могут ли летать аппараты тяжелее воздуха, был теоретически решен великим русским ученым, теоретиком авиации Н. Е. Жуковским. Пользуясь аппаратом чистой математики (теорией функций комплексного переменного), Н. Е. Жуковский вывел математическую формулу для подъемной силы, действующей на единицу длины крыла F – </a:t>
            </a:r>
            <a:r>
              <a:rPr lang="ru-RU" sz="2500" dirty="0" err="1">
                <a:latin typeface="Bookman Old Style" panose="02050604050505020204" pitchFamily="18" charset="0"/>
              </a:rPr>
              <a:t>ρvΓ</a:t>
            </a:r>
            <a:r>
              <a:rPr lang="ru-RU" sz="2500" dirty="0">
                <a:latin typeface="Bookman Old Style" panose="02050604050505020204" pitchFamily="18" charset="0"/>
              </a:rPr>
              <a:t>, где ρ – плотность воздуха, v – скорость движения крыла, а Γ – так называемая циркуляция (некоторая величина, зависящая от формы профиля крыла). Со времен Н. Е. Жуковского в теоретической авиации применяется самый современный математический аппарат, причем задачи, возникшие при анализе практических проблем авиации, послужили основой для создания новых направлений математики. </a:t>
            </a:r>
            <a:endParaRPr lang="ru-RU" sz="2500"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1" y="116632"/>
            <a:ext cx="2078631" cy="2880320"/>
          </a:xfrm>
          <a:prstGeom prst="rect">
            <a:avLst/>
          </a:prstGeom>
        </p:spPr>
      </p:pic>
    </p:spTree>
    <p:extLst>
      <p:ext uri="{BB962C8B-B14F-4D97-AF65-F5344CB8AC3E}">
        <p14:creationId xmlns:p14="http://schemas.microsoft.com/office/powerpoint/2010/main" val="42307882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pPr>
              <a:defRPr/>
            </a:pPr>
            <a:fld id="{C5E67CEA-6FAE-42E0-85F5-C1153AB996B5}" type="slidenum">
              <a:rPr lang="ru-RU" smtClean="0"/>
              <a:pPr>
                <a:defRPr/>
              </a:pPr>
              <a:t>8</a:t>
            </a:fld>
            <a:endParaRPr lang="ru-RU" dirty="0"/>
          </a:p>
        </p:txBody>
      </p:sp>
      <p:sp>
        <p:nvSpPr>
          <p:cNvPr id="2" name="Заголовок 1"/>
          <p:cNvSpPr>
            <a:spLocks noGrp="1"/>
          </p:cNvSpPr>
          <p:nvPr>
            <p:ph type="title"/>
          </p:nvPr>
        </p:nvSpPr>
        <p:spPr>
          <a:xfrm>
            <a:off x="3059832" y="5517232"/>
            <a:ext cx="5720423" cy="936104"/>
          </a:xfrm>
        </p:spPr>
        <p:txBody>
          <a:bodyPr>
            <a:normAutofit/>
          </a:bodyPr>
          <a:lstStyle/>
          <a:p>
            <a:pPr marL="0" indent="0">
              <a:buNone/>
            </a:pPr>
            <a:r>
              <a:rPr lang="ru-RU" sz="4000" dirty="0" smtClean="0">
                <a:latin typeface="Candara" panose="020E0502030303020204" pitchFamily="34" charset="0"/>
              </a:rPr>
              <a:t>Флаттер. Что это такое?</a:t>
            </a:r>
            <a:endParaRPr lang="ru-RU" sz="4000" dirty="0">
              <a:latin typeface="Candara" panose="020E0502030303020204" pitchFamily="34" charset="0"/>
            </a:endParaRPr>
          </a:p>
        </p:txBody>
      </p:sp>
      <p:sp>
        <p:nvSpPr>
          <p:cNvPr id="3" name="Объект 2"/>
          <p:cNvSpPr>
            <a:spLocks noGrp="1"/>
          </p:cNvSpPr>
          <p:nvPr>
            <p:ph sz="quarter" idx="13"/>
          </p:nvPr>
        </p:nvSpPr>
        <p:spPr>
          <a:xfrm>
            <a:off x="3203848" y="332656"/>
            <a:ext cx="5626968" cy="5616624"/>
          </a:xfrm>
        </p:spPr>
        <p:txBody>
          <a:bodyPr>
            <a:normAutofit fontScale="70000" lnSpcReduction="20000"/>
          </a:bodyPr>
          <a:lstStyle/>
          <a:p>
            <a:pPr marL="45720" indent="0" algn="just">
              <a:buNone/>
            </a:pPr>
            <a:r>
              <a:rPr lang="en-US" sz="2000" dirty="0" smtClean="0">
                <a:latin typeface="Bookman Old Style" panose="02050604050505020204" pitchFamily="18" charset="0"/>
              </a:rPr>
              <a:t>	</a:t>
            </a:r>
            <a:r>
              <a:rPr lang="ru-RU" sz="2500" dirty="0" smtClean="0">
                <a:latin typeface="Bookman Old Style" panose="02050604050505020204" pitchFamily="18" charset="0"/>
              </a:rPr>
              <a:t>Решение </a:t>
            </a:r>
            <a:r>
              <a:rPr lang="ru-RU" sz="2500" dirty="0">
                <a:latin typeface="Bookman Old Style" panose="02050604050505020204" pitchFamily="18" charset="0"/>
              </a:rPr>
              <a:t>ряда ключевых проблем авиации связано с именами известных математиков и механиков нашей страны. Возьмем, например, проблему флаттера. Это явление было обнаружено в 30-х годах, когда стали строиться цельнометаллические самолеты со скоростью полета 50 – 80 м/с (200 – 300 км/ч). Оказалось, что при увеличении скорости в этом диапазоне при некотором критическом ее значении возникала сильная вибрация самолета, в результате которой самолет часто разрушался в полете. Явление вибрации при высоких скоростях назвали флаттером, и тайной этого страшного для пилотов явления занимались авиаконструкторы многих стран. </a:t>
            </a:r>
            <a:r>
              <a:rPr lang="ru-RU" sz="2500" dirty="0" smtClean="0">
                <a:latin typeface="Bookman Old Style" panose="02050604050505020204" pitchFamily="18" charset="0"/>
              </a:rPr>
              <a:t>Решить </a:t>
            </a:r>
            <a:r>
              <a:rPr lang="ru-RU" sz="2500" dirty="0">
                <a:latin typeface="Bookman Old Style" panose="02050604050505020204" pitchFamily="18" charset="0"/>
              </a:rPr>
              <a:t>проблему флаттера удалось советскому математику и механику М. В. Келдышу, который математически показал, что флаттер имеет резонансную природу, т. е. аналогичен эффекту резонанса, наблюдаемому при колебаниях упругой пружины с прикрепленной массой m и коэффициентом упругости k</a:t>
            </a:r>
            <a:r>
              <a:rPr lang="ru-RU" sz="2500" dirty="0" smtClean="0">
                <a:latin typeface="Bookman Old Style" panose="02050604050505020204" pitchFamily="18" charset="0"/>
              </a:rPr>
              <a:t>.</a:t>
            </a:r>
            <a:r>
              <a:rPr lang="en-US" sz="2500" dirty="0" smtClean="0">
                <a:latin typeface="Bookman Old Style" panose="02050604050505020204" pitchFamily="18" charset="0"/>
              </a:rPr>
              <a:t>        </a:t>
            </a:r>
            <a:r>
              <a:rPr lang="ru-RU" dirty="0">
                <a:latin typeface="Bookman Old Style" panose="02050604050505020204" pitchFamily="18" charset="0"/>
              </a:rPr>
              <a:t> </a:t>
            </a:r>
            <a:r>
              <a:rPr lang="ru-RU" dirty="0"/>
              <a:t/>
            </a:r>
            <a:br>
              <a:rPr lang="ru-RU" dirty="0"/>
            </a:br>
            <a:endParaRPr lang="ru-RU"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4005064"/>
            <a:ext cx="3144203" cy="2232248"/>
          </a:xfrm>
          <a:prstGeom prst="rect">
            <a:avLst/>
          </a:prstGeom>
        </p:spPr>
      </p:pic>
    </p:spTree>
    <p:extLst>
      <p:ext uri="{BB962C8B-B14F-4D97-AF65-F5344CB8AC3E}">
        <p14:creationId xmlns:p14="http://schemas.microsoft.com/office/powerpoint/2010/main" val="377599323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pPr>
              <a:defRPr/>
            </a:pPr>
            <a:fld id="{C5E67CEA-6FAE-42E0-85F5-C1153AB996B5}" type="slidenum">
              <a:rPr lang="ru-RU" smtClean="0"/>
              <a:pPr>
                <a:defRPr/>
              </a:pPr>
              <a:t>9</a:t>
            </a:fld>
            <a:endParaRPr lang="ru-RU"/>
          </a:p>
        </p:txBody>
      </p:sp>
      <p:sp>
        <p:nvSpPr>
          <p:cNvPr id="2" name="Заголовок 1"/>
          <p:cNvSpPr>
            <a:spLocks noGrp="1"/>
          </p:cNvSpPr>
          <p:nvPr>
            <p:ph type="title"/>
          </p:nvPr>
        </p:nvSpPr>
        <p:spPr>
          <a:xfrm>
            <a:off x="107504" y="88923"/>
            <a:ext cx="6984776" cy="1143000"/>
          </a:xfrm>
        </p:spPr>
        <p:txBody>
          <a:bodyPr/>
          <a:lstStyle/>
          <a:p>
            <a:pPr marL="0" indent="0" algn="l">
              <a:buNone/>
            </a:pPr>
            <a:r>
              <a:rPr lang="ru-RU" sz="4000" spc="-130" dirty="0" smtClean="0">
                <a:latin typeface="Candara" panose="020E0502030303020204" pitchFamily="34" charset="0"/>
              </a:rPr>
              <a:t>Природный резонанс флаттера</a:t>
            </a:r>
            <a:endParaRPr lang="ru-RU" sz="4000" spc="-130" dirty="0">
              <a:latin typeface="Candara" panose="020E0502030303020204" pitchFamily="34" charset="0"/>
            </a:endParaRPr>
          </a:p>
        </p:txBody>
      </p:sp>
      <p:sp>
        <p:nvSpPr>
          <p:cNvPr id="3" name="Объект 2"/>
          <p:cNvSpPr>
            <a:spLocks noGrp="1"/>
          </p:cNvSpPr>
          <p:nvPr>
            <p:ph sz="quarter" idx="13"/>
          </p:nvPr>
        </p:nvSpPr>
        <p:spPr>
          <a:xfrm>
            <a:off x="395536" y="836712"/>
            <a:ext cx="5976664" cy="5217760"/>
          </a:xfrm>
        </p:spPr>
        <p:txBody>
          <a:bodyPr>
            <a:noAutofit/>
          </a:bodyPr>
          <a:lstStyle/>
          <a:p>
            <a:pPr marL="45720" indent="0" algn="just">
              <a:buNone/>
            </a:pPr>
            <a:r>
              <a:rPr lang="en-US" sz="1900" dirty="0" smtClean="0">
                <a:latin typeface="Bookman Old Style" panose="02050604050505020204" pitchFamily="18" charset="0"/>
              </a:rPr>
              <a:t>	</a:t>
            </a:r>
            <a:r>
              <a:rPr lang="ru-RU" sz="1800" dirty="0" smtClean="0">
                <a:latin typeface="Bookman Old Style" panose="02050604050505020204" pitchFamily="18" charset="0"/>
              </a:rPr>
              <a:t>Известно</a:t>
            </a:r>
            <a:r>
              <a:rPr lang="ru-RU" sz="1800" dirty="0">
                <a:latin typeface="Bookman Old Style" panose="02050604050505020204" pitchFamily="18" charset="0"/>
              </a:rPr>
              <a:t>, что выведенная из равновесного состояния и предоставленная самой себе такая упругая система будет совершать гармонические колебания с частотой ω = (k/m</a:t>
            </a:r>
            <a:r>
              <a:rPr lang="ru-RU" sz="1800" dirty="0" smtClean="0">
                <a:latin typeface="Bookman Old Style" panose="02050604050505020204" pitchFamily="18" charset="0"/>
              </a:rPr>
              <a:t>)/</a:t>
            </a:r>
            <a:r>
              <a:rPr lang="ru-RU" sz="1800" dirty="0">
                <a:latin typeface="Bookman Old Style" panose="02050604050505020204" pitchFamily="18" charset="0"/>
              </a:rPr>
              <a:t>2. Если же к массе </a:t>
            </a:r>
            <a:r>
              <a:rPr lang="en-US" sz="1800" dirty="0">
                <a:latin typeface="Bookman Old Style" panose="02050604050505020204" pitchFamily="18" charset="0"/>
              </a:rPr>
              <a:t>M</a:t>
            </a:r>
            <a:r>
              <a:rPr lang="ru-RU" sz="1800" dirty="0" smtClean="0">
                <a:latin typeface="Bookman Old Style" panose="02050604050505020204" pitchFamily="18" charset="0"/>
              </a:rPr>
              <a:t> </a:t>
            </a:r>
            <a:r>
              <a:rPr lang="ru-RU" sz="1800" dirty="0">
                <a:latin typeface="Bookman Old Style" panose="02050604050505020204" pitchFamily="18" charset="0"/>
              </a:rPr>
              <a:t>прикладывается внешняя сила, гармонически меняющаяся со временем с частотой ω</a:t>
            </a:r>
            <a:r>
              <a:rPr lang="ru-RU" sz="1800" baseline="-25000" dirty="0">
                <a:latin typeface="Bookman Old Style" panose="02050604050505020204" pitchFamily="18" charset="0"/>
              </a:rPr>
              <a:t>1</a:t>
            </a:r>
            <a:r>
              <a:rPr lang="ru-RU" sz="1800" dirty="0">
                <a:latin typeface="Bookman Old Style" panose="02050604050505020204" pitchFamily="18" charset="0"/>
              </a:rPr>
              <a:t>, то при ω</a:t>
            </a:r>
            <a:r>
              <a:rPr lang="ru-RU" sz="1800" baseline="-25000" dirty="0">
                <a:latin typeface="Bookman Old Style" panose="02050604050505020204" pitchFamily="18" charset="0"/>
              </a:rPr>
              <a:t>1</a:t>
            </a:r>
            <a:r>
              <a:rPr lang="ru-RU" sz="1800" dirty="0">
                <a:latin typeface="Bookman Old Style" panose="02050604050505020204" pitchFamily="18" charset="0"/>
              </a:rPr>
              <a:t> = ω наблюдается резкое увеличение амплитуды колебаний, называемое резонансом. Чтобы избежать резонанса при движении крыла в воздушном потоке, М. В. Келдыш предложил соответствующим образом перераспределить массы вдоль крыла и так расположить упругие элементы, чтобы избежать совпадения собственных частот колебаний крыла с частотами вынуждающих внешних сил. Первые же полеты самолетов, усовершенствованных по рекомендациям М. В. Келдыша, дали прекрасные результаты. Итак, математика снова выручила авиацию</a:t>
            </a:r>
            <a:r>
              <a:rPr lang="ru-RU" sz="1800" dirty="0" smtClean="0">
                <a:latin typeface="Bookman Old Style" panose="02050604050505020204" pitchFamily="18" charset="0"/>
              </a:rPr>
              <a:t>.</a:t>
            </a:r>
            <a:r>
              <a:rPr lang="en-US" sz="1800" dirty="0" smtClean="0">
                <a:latin typeface="Bookman Old Style" panose="02050604050505020204" pitchFamily="18" charset="0"/>
              </a:rPr>
              <a:t>     </a:t>
            </a:r>
            <a:r>
              <a:rPr lang="ru-RU" sz="1800" dirty="0">
                <a:latin typeface="Bookman Old Style" panose="02050604050505020204" pitchFamily="18" charset="0"/>
              </a:rPr>
              <a:t> </a:t>
            </a:r>
            <a:r>
              <a:rPr lang="ru-RU" sz="1900" dirty="0">
                <a:latin typeface="Bookman Old Style" panose="02050604050505020204" pitchFamily="18" charset="0"/>
              </a:rPr>
              <a:t/>
            </a:r>
            <a:br>
              <a:rPr lang="ru-RU" sz="1900" dirty="0">
                <a:latin typeface="Bookman Old Style" panose="02050604050505020204" pitchFamily="18" charset="0"/>
              </a:rPr>
            </a:br>
            <a:endParaRPr lang="ru-RU" sz="1900" dirty="0">
              <a:latin typeface="Bookman Old Style" panose="02050604050505020204" pitchFamily="18"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184487"/>
            <a:ext cx="2048272" cy="2926103"/>
          </a:xfrm>
          <a:prstGeom prst="rect">
            <a:avLst/>
          </a:prstGeom>
        </p:spPr>
      </p:pic>
    </p:spTree>
    <p:extLst>
      <p:ext uri="{BB962C8B-B14F-4D97-AF65-F5344CB8AC3E}">
        <p14:creationId xmlns:p14="http://schemas.microsoft.com/office/powerpoint/2010/main" val="303411690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932</TotalTime>
  <Words>493</Words>
  <Application>Microsoft Office PowerPoint</Application>
  <PresentationFormat>Экран (4:3)</PresentationFormat>
  <Paragraphs>60</Paragraphs>
  <Slides>17</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17</vt:i4>
      </vt:variant>
    </vt:vector>
  </HeadingPairs>
  <TitlesOfParts>
    <vt:vector size="24" baseType="lpstr">
      <vt:lpstr>Arial</vt:lpstr>
      <vt:lpstr>Bookman Old Style</vt:lpstr>
      <vt:lpstr>Calibri</vt:lpstr>
      <vt:lpstr>Candara</vt:lpstr>
      <vt:lpstr>Georgia</vt:lpstr>
      <vt:lpstr>Trebuchet MS</vt:lpstr>
      <vt:lpstr>Воздушный поток</vt:lpstr>
      <vt:lpstr>Математика и авиация</vt:lpstr>
      <vt:lpstr>Введение</vt:lpstr>
      <vt:lpstr>Математика в авиации</vt:lpstr>
      <vt:lpstr>Понятие слова математика</vt:lpstr>
      <vt:lpstr>Термин «авиация»</vt:lpstr>
      <vt:lpstr>Зарождение аэродинамики</vt:lpstr>
      <vt:lpstr>Труды Н. Е. Жуковского</vt:lpstr>
      <vt:lpstr>Флаттер. Что это такое?</vt:lpstr>
      <vt:lpstr>Природный резонанс флаттера</vt:lpstr>
      <vt:lpstr>Математическая модель</vt:lpstr>
      <vt:lpstr>Расчеты – основа авиации</vt:lpstr>
      <vt:lpstr>Проект – ключ создания самолета</vt:lpstr>
      <vt:lpstr>САПР- система автоматического проектирования</vt:lpstr>
      <vt:lpstr>Прикладная математика</vt:lpstr>
      <vt:lpstr>Анализ и принятие решений</vt:lpstr>
      <vt:lpstr>Математика и пилот</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Математика и авиация</dc:title>
  <dc:creator>Папа</dc:creator>
  <dc:description>http://aida.ucoz.ru</dc:description>
  <cp:lastModifiedBy>ПК</cp:lastModifiedBy>
  <cp:revision>41</cp:revision>
  <dcterms:created xsi:type="dcterms:W3CDTF">2013-11-28T16:27:18Z</dcterms:created>
  <dcterms:modified xsi:type="dcterms:W3CDTF">2018-02-28T15:40:35Z</dcterms:modified>
</cp:coreProperties>
</file>