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70" r:id="rId2"/>
    <p:sldId id="257" r:id="rId3"/>
    <p:sldId id="265" r:id="rId4"/>
    <p:sldId id="272" r:id="rId5"/>
    <p:sldId id="256" r:id="rId6"/>
    <p:sldId id="266" r:id="rId7"/>
    <p:sldId id="267" r:id="rId8"/>
    <p:sldId id="268" r:id="rId9"/>
    <p:sldId id="259" r:id="rId10"/>
    <p:sldId id="262" r:id="rId11"/>
    <p:sldId id="263" r:id="rId12"/>
    <p:sldId id="264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84D16-66A7-49C0-B160-966F8F89FD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2E823-68D9-41F9-A9DC-807CB685F7D1}">
      <dgm:prSet custT="1"/>
      <dgm:spPr/>
      <dgm:t>
        <a:bodyPr/>
        <a:lstStyle/>
        <a:p>
          <a:pPr algn="l" rtl="0"/>
          <a:endParaRPr lang="ru-RU" sz="4000" b="1" baseline="0" dirty="0" smtClean="0"/>
        </a:p>
        <a:p>
          <a:pPr algn="ctr" rtl="0"/>
          <a:r>
            <a:rPr lang="ru-RU" sz="3200" b="1" baseline="0" dirty="0" smtClean="0">
              <a:latin typeface="GOST type B" pitchFamily="34" charset="0"/>
            </a:rPr>
            <a:t>Тема урока: </a:t>
          </a:r>
          <a:r>
            <a:rPr lang="ru-RU" sz="4000" b="1" baseline="0" dirty="0" smtClean="0">
              <a:latin typeface="GOST type B" pitchFamily="34" charset="0"/>
            </a:rPr>
            <a:t>СЕЧЕНИЯ: </a:t>
          </a:r>
          <a:r>
            <a:rPr lang="ru-RU" sz="4000" b="1" i="1" baseline="0" dirty="0" smtClean="0">
              <a:latin typeface="GOST type B" pitchFamily="34" charset="0"/>
            </a:rPr>
            <a:t>определение, назначение, виды сечений, правила выполнения  и обозначения сечений.</a:t>
          </a:r>
        </a:p>
        <a:p>
          <a:pPr algn="l" rtl="0"/>
          <a:endParaRPr lang="ru-RU" sz="4000" b="1" baseline="0" dirty="0"/>
        </a:p>
      </dgm:t>
    </dgm:pt>
    <dgm:pt modelId="{6247DB30-8989-41B1-A1B2-E2AD9413124E}" type="parTrans" cxnId="{D9A8D4C5-5E3B-4218-A1C8-908822C83C4C}">
      <dgm:prSet/>
      <dgm:spPr/>
      <dgm:t>
        <a:bodyPr/>
        <a:lstStyle/>
        <a:p>
          <a:endParaRPr lang="ru-RU"/>
        </a:p>
      </dgm:t>
    </dgm:pt>
    <dgm:pt modelId="{47632D07-867D-47AC-A583-FF949A6C4BB8}" type="sibTrans" cxnId="{D9A8D4C5-5E3B-4218-A1C8-908822C83C4C}">
      <dgm:prSet/>
      <dgm:spPr/>
      <dgm:t>
        <a:bodyPr/>
        <a:lstStyle/>
        <a:p>
          <a:endParaRPr lang="ru-RU"/>
        </a:p>
      </dgm:t>
    </dgm:pt>
    <dgm:pt modelId="{14CA13FC-C905-4965-809E-698E1155B235}" type="pres">
      <dgm:prSet presAssocID="{66284D16-66A7-49C0-B160-966F8F89FD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30B57-5DCC-4C74-B2A3-6C305F888892}" type="pres">
      <dgm:prSet presAssocID="{A5E2E823-68D9-41F9-A9DC-807CB685F7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D4C5-5E3B-4218-A1C8-908822C83C4C}" srcId="{66284D16-66A7-49C0-B160-966F8F89FDDB}" destId="{A5E2E823-68D9-41F9-A9DC-807CB685F7D1}" srcOrd="0" destOrd="0" parTransId="{6247DB30-8989-41B1-A1B2-E2AD9413124E}" sibTransId="{47632D07-867D-47AC-A583-FF949A6C4BB8}"/>
    <dgm:cxn modelId="{2F77A2BF-C65B-4087-A3C3-0A40FFFE51F8}" type="presOf" srcId="{A5E2E823-68D9-41F9-A9DC-807CB685F7D1}" destId="{54E30B57-5DCC-4C74-B2A3-6C305F888892}" srcOrd="0" destOrd="0" presId="urn:microsoft.com/office/officeart/2005/8/layout/vList2"/>
    <dgm:cxn modelId="{E045C4DA-A608-41C0-B49C-0E6C37B743CD}" type="presOf" srcId="{66284D16-66A7-49C0-B160-966F8F89FDDB}" destId="{14CA13FC-C905-4965-809E-698E1155B235}" srcOrd="0" destOrd="0" presId="urn:microsoft.com/office/officeart/2005/8/layout/vList2"/>
    <dgm:cxn modelId="{83C06908-BB43-418C-95ED-A1DBD6DBE0DB}" type="presParOf" srcId="{14CA13FC-C905-4965-809E-698E1155B235}" destId="{54E30B57-5DCC-4C74-B2A3-6C305F8888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30B57-5DCC-4C74-B2A3-6C305F888892}">
      <dsp:nvSpPr>
        <dsp:cNvPr id="0" name=""/>
        <dsp:cNvSpPr/>
      </dsp:nvSpPr>
      <dsp:spPr>
        <a:xfrm>
          <a:off x="0" y="285"/>
          <a:ext cx="8358246" cy="2867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baseline="0" dirty="0" smtClean="0"/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latin typeface="GOST type B" pitchFamily="34" charset="0"/>
            </a:rPr>
            <a:t>Тема урока: </a:t>
          </a:r>
          <a:r>
            <a:rPr lang="ru-RU" sz="4000" b="1" kern="1200" baseline="0" dirty="0" smtClean="0">
              <a:latin typeface="GOST type B" pitchFamily="34" charset="0"/>
            </a:rPr>
            <a:t>СЕЧЕНИЯ: </a:t>
          </a:r>
          <a:r>
            <a:rPr lang="ru-RU" sz="4000" b="1" i="1" kern="1200" baseline="0" dirty="0" smtClean="0">
              <a:latin typeface="GOST type B" pitchFamily="34" charset="0"/>
            </a:rPr>
            <a:t>определение, назначение, виды сечений, правила выполнения  и обозначения сечений.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baseline="0" dirty="0"/>
        </a:p>
      </dsp:txBody>
      <dsp:txXfrm>
        <a:off x="139984" y="140269"/>
        <a:ext cx="8078278" cy="258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4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9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7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3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2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5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2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1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8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E5A94A-F3A6-40A5-BE94-7693481C12FE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985AF9-8FE9-4CC0-A4F8-0208D1A4FC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3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99FF33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10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78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2428868"/>
            <a:ext cx="62151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  <a:latin typeface="Mistral" pitchFamily="66" charset="0"/>
              </a:rPr>
              <a:t>Проблема!</a:t>
            </a:r>
            <a:endParaRPr lang="ru-RU" sz="138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00108"/>
            <a:ext cx="728667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3"/>
          </p:cNvCxnSpPr>
          <p:nvPr/>
        </p:nvCxnSpPr>
        <p:spPr>
          <a:xfrm>
            <a:off x="357158" y="1214422"/>
            <a:ext cx="7358114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7598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67541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71470" y="1500174"/>
            <a:ext cx="1714512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>
            <a:off x="5643570" y="107154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787108" y="1427942"/>
            <a:ext cx="1857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643050"/>
            <a:ext cx="642942" cy="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6144430" y="1213628"/>
            <a:ext cx="42862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430182" y="1213628"/>
            <a:ext cx="428628" cy="15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608645" y="1463661"/>
            <a:ext cx="178595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71612"/>
            <a:ext cx="714380" cy="7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1071538" y="1071546"/>
            <a:ext cx="500066" cy="2857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071538" y="1071546"/>
            <a:ext cx="500066" cy="2857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1071538" y="1071546"/>
            <a:ext cx="500066" cy="29527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785918" y="1000108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857356" y="928670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14480" y="1571612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785918" y="1785926"/>
            <a:ext cx="64294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85" idx="0"/>
          </p:cNvCxnSpPr>
          <p:nvPr/>
        </p:nvCxnSpPr>
        <p:spPr>
          <a:xfrm rot="5400000" flipH="1" flipV="1">
            <a:off x="1215208" y="1499380"/>
            <a:ext cx="1714512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14686"/>
            <a:ext cx="265408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143248"/>
            <a:ext cx="26661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Прямоугольник 55"/>
          <p:cNvSpPr/>
          <p:nvPr/>
        </p:nvSpPr>
        <p:spPr>
          <a:xfrm>
            <a:off x="2928926" y="1142984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857620" y="1000108"/>
            <a:ext cx="642942" cy="142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786182" y="100010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643050"/>
            <a:ext cx="785818" cy="66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2322497" y="1463661"/>
            <a:ext cx="178595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714380" cy="6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Прямоугольник 63"/>
          <p:cNvSpPr/>
          <p:nvPr/>
        </p:nvSpPr>
        <p:spPr>
          <a:xfrm>
            <a:off x="4071934" y="1571612"/>
            <a:ext cx="142876" cy="21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071934" y="1571612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1643050"/>
            <a:ext cx="6602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Прямоугольник 67"/>
          <p:cNvSpPr/>
          <p:nvPr/>
        </p:nvSpPr>
        <p:spPr>
          <a:xfrm>
            <a:off x="4929190" y="1142984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flipV="1">
            <a:off x="4929190" y="1000108"/>
            <a:ext cx="214314" cy="1428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143768" y="1142984"/>
            <a:ext cx="571504" cy="1428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714488"/>
            <a:ext cx="7500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3215472" y="1427942"/>
            <a:ext cx="1857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88" idx="0"/>
          </p:cNvCxnSpPr>
          <p:nvPr/>
        </p:nvCxnSpPr>
        <p:spPr>
          <a:xfrm rot="5400000" flipH="1" flipV="1">
            <a:off x="4144166" y="1427942"/>
            <a:ext cx="1857388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8204" idx="2"/>
          </p:cNvCxnSpPr>
          <p:nvPr/>
        </p:nvCxnSpPr>
        <p:spPr>
          <a:xfrm rot="5400000" flipH="1">
            <a:off x="6510550" y="1492038"/>
            <a:ext cx="1714512" cy="162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65109" y="1463661"/>
            <a:ext cx="1785950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00034" y="285728"/>
            <a:ext cx="685804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3000372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OST type B" pitchFamily="34" charset="0"/>
              </a:rPr>
              <a:t>Конструктивные  элементы вала и их изображение на чертеже</a:t>
            </a:r>
          </a:p>
          <a:p>
            <a:pPr algn="ctr"/>
            <a:r>
              <a:rPr lang="ru-RU" sz="2400" b="1" dirty="0" smtClean="0">
                <a:latin typeface="GOST type B" pitchFamily="34" charset="0"/>
              </a:rPr>
              <a:t>Практическая работа</a:t>
            </a:r>
            <a:endParaRPr lang="ru-RU" sz="2400" b="1" dirty="0">
              <a:latin typeface="GOST type B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57488" y="3071810"/>
            <a:ext cx="3929090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ru-RU" sz="2400" b="1" dirty="0" smtClean="0"/>
              <a:t> 1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лыска</a:t>
            </a:r>
            <a:r>
              <a:rPr lang="ru-RU" sz="2000" b="1" dirty="0" smtClean="0"/>
              <a:t>   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400" b="1" dirty="0" smtClean="0"/>
              <a:t>2 </a:t>
            </a:r>
            <a:r>
              <a:rPr lang="ru-RU" sz="2000" b="1" dirty="0" smtClean="0"/>
              <a:t>– шпоночная канавка                 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400" b="1" dirty="0" smtClean="0"/>
              <a:t>3</a:t>
            </a:r>
            <a:r>
              <a:rPr lang="ru-RU" sz="2000" b="1" dirty="0" smtClean="0"/>
              <a:t> – отверстие поперечное                                                        </a:t>
            </a:r>
          </a:p>
          <a:p>
            <a:r>
              <a:rPr lang="ru-RU" sz="2400" b="1" dirty="0" smtClean="0"/>
              <a:t>4</a:t>
            </a:r>
            <a:r>
              <a:rPr lang="ru-RU" sz="2000" b="1" dirty="0" smtClean="0"/>
              <a:t>– отверстие продольное, </a:t>
            </a:r>
          </a:p>
          <a:p>
            <a:r>
              <a:rPr lang="ru-RU" sz="2400" b="1" dirty="0" smtClean="0"/>
              <a:t>5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засверловка</a:t>
            </a:r>
            <a:endParaRPr lang="ru-RU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214414" y="23574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1928794" y="23574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000364" y="23574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857620" y="235743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786314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3,5</a:t>
            </a:r>
            <a:endParaRPr lang="ru-RU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132" y="235743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357950" y="235743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143768" y="24288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912 L -0.00069 0.244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912 L -0.00069 0.244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912 L -0.00069 0.244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912 L -0.00069 0.2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912 L -0.00069 0.244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42" grpId="0" animBg="1"/>
      <p:bldP spid="56" grpId="0" animBg="1"/>
      <p:bldP spid="57" grpId="0" animBg="1"/>
      <p:bldP spid="64" grpId="0" animBg="1"/>
      <p:bldP spid="68" grpId="0" animBg="1"/>
      <p:bldP spid="71" grpId="0" animBg="1"/>
      <p:bldP spid="72" grpId="0" animBg="1"/>
      <p:bldP spid="83" grpId="0" uiExpand="1" build="allAtOnce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7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OST type B" pitchFamily="34" charset="0"/>
              </a:rPr>
              <a:t>Найти правильно выполненное  сечение</a:t>
            </a:r>
            <a:endParaRPr lang="ru-RU" sz="3600" b="1" dirty="0">
              <a:solidFill>
                <a:schemeClr val="bg1"/>
              </a:solidFill>
              <a:latin typeface="GOST type B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913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36835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928670"/>
            <a:ext cx="38236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928670"/>
            <a:ext cx="37704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857232"/>
            <a:ext cx="37429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857232"/>
            <a:ext cx="37272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928670"/>
            <a:ext cx="392687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785794"/>
            <a:ext cx="379375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857232"/>
            <a:ext cx="38059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71736" y="857232"/>
            <a:ext cx="37029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7572428" cy="4846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OST type B" pitchFamily="34" charset="0"/>
              </a:rPr>
              <a:t>Задание 10, стр168.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Ответить на вопросы:</a:t>
            </a:r>
          </a:p>
          <a:p>
            <a:r>
              <a:rPr lang="ru-RU" dirty="0" smtClean="0">
                <a:latin typeface="GOST type B" pitchFamily="34" charset="0"/>
              </a:rPr>
              <a:t>С какой целью применяются сечения?</a:t>
            </a:r>
          </a:p>
          <a:p>
            <a:r>
              <a:rPr lang="ru-RU" dirty="0" smtClean="0">
                <a:latin typeface="GOST type B" pitchFamily="34" charset="0"/>
              </a:rPr>
              <a:t>Какие изображения называют сечениями?</a:t>
            </a:r>
          </a:p>
          <a:p>
            <a:r>
              <a:rPr lang="ru-RU" dirty="0" smtClean="0">
                <a:latin typeface="GOST type B" pitchFamily="34" charset="0"/>
              </a:rPr>
              <a:t>Какие бывают сечения и почему?</a:t>
            </a:r>
          </a:p>
          <a:p>
            <a:endParaRPr lang="ru-RU" dirty="0" smtClean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OST type B" pitchFamily="34" charset="0"/>
              </a:rPr>
              <a:t>Домашнее задание: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1) параграфы 36-37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2)на альбомных листах: </a:t>
            </a:r>
            <a:r>
              <a:rPr lang="ru-RU" sz="2800" b="1" u="sng" dirty="0" smtClean="0">
                <a:latin typeface="GOST type B" pitchFamily="34" charset="0"/>
              </a:rPr>
              <a:t>Графическая работа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стр169 (две детали). Без размеров. Не забыть о рамке и основной надписи!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GOST type B" pitchFamily="34" charset="0"/>
              </a:rPr>
              <a:t>Спасибо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GOST type B" pitchFamily="34" charset="0"/>
              </a:rPr>
              <a:t>за внимание!</a:t>
            </a:r>
            <a:endParaRPr lang="ru-RU" sz="8000" b="1" dirty="0">
              <a:solidFill>
                <a:srgbClr val="FF0000"/>
              </a:solidFill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24063" y="1846263"/>
            <a:ext cx="2540324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1560689" cy="24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10696" y="4461413"/>
            <a:ext cx="256489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214290"/>
            <a:ext cx="7072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OST type B" pitchFamily="34" charset="0"/>
              </a:rPr>
              <a:t>Как изобразить на чертеже деталь ШАТУН?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GOST type B" pitchFamily="34" charset="0"/>
              </a:rPr>
              <a:t>Количество видов должно быть минимальным,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GOST type B" pitchFamily="34" charset="0"/>
              </a:rPr>
              <a:t>но достаточным для понимания формы изделия</a:t>
            </a:r>
            <a:endParaRPr lang="ru-RU" sz="1600" b="1" i="1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1657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214818"/>
            <a:ext cx="1933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3286148" cy="32861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214818"/>
            <a:ext cx="1171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14818"/>
            <a:ext cx="485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0042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500042"/>
            <a:ext cx="2971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286380" y="9286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14810" y="9286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358480" y="1213628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7686" y="1357298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144298" y="1213628"/>
            <a:ext cx="28495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14942" y="1357298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500042"/>
            <a:ext cx="29718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1571604" y="3643314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357686" y="928670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86380" y="928670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4357686" y="785794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358480" y="78500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5215736" y="785000"/>
            <a:ext cx="28575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43372" y="55007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5786446" y="3929066"/>
            <a:ext cx="785818" cy="100013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0760" y="4143380"/>
            <a:ext cx="21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643438" y="1285860"/>
            <a:ext cx="500066" cy="1428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40" grpId="0"/>
      <p:bldP spid="2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Машиностроительное черчение.</a:t>
            </a:r>
            <a:br>
              <a:rPr lang="ru-RU" dirty="0" smtClean="0"/>
            </a:br>
            <a:r>
              <a:rPr lang="ru-RU" dirty="0" smtClean="0"/>
              <a:t>Виды, разрезы, сечения.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Разработал: </a:t>
            </a:r>
            <a:r>
              <a:rPr lang="ru-RU" dirty="0" err="1" smtClean="0"/>
              <a:t>Чувакова</a:t>
            </a:r>
            <a:r>
              <a:rPr lang="ru-RU" dirty="0" smtClean="0"/>
              <a:t> А.Г.</a:t>
            </a:r>
          </a:p>
          <a:p>
            <a:r>
              <a:rPr lang="ru-RU" dirty="0" smtClean="0"/>
              <a:t>Январь 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37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357298"/>
          <a:ext cx="8358246" cy="286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10445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45839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1472" y="1000108"/>
            <a:ext cx="47863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GOST type B" pitchFamily="34" charset="0"/>
              </a:rPr>
              <a:t>      Сечение </a:t>
            </a:r>
            <a:r>
              <a:rPr lang="ru-RU" b="1" dirty="0" smtClean="0">
                <a:solidFill>
                  <a:srgbClr val="FF0000"/>
                </a:solidFill>
                <a:latin typeface="GOST type B" pitchFamily="34" charset="0"/>
              </a:rPr>
              <a:t>- это изображение фигуры, полученное при мысленном рассечении предмета  секущей плоскостью. </a:t>
            </a:r>
            <a:r>
              <a:rPr lang="ru-RU" b="1" u="sng" dirty="0" smtClean="0">
                <a:solidFill>
                  <a:srgbClr val="FF0000"/>
                </a:solidFill>
                <a:latin typeface="GOST type B" pitchFamily="34" charset="0"/>
              </a:rPr>
              <a:t>На сечении показывается то,  что расположено в секущей плоскости.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GOST type B" pitchFamily="34" charset="0"/>
              </a:rPr>
              <a:t>Назначение сечения – дать понятие о конструктивных особенностях детали  в </a:t>
            </a:r>
            <a:r>
              <a:rPr lang="ru-RU" b="1" i="1" dirty="0" err="1" smtClean="0">
                <a:solidFill>
                  <a:srgbClr val="FF0000"/>
                </a:solidFill>
                <a:latin typeface="GOST type B" pitchFamily="34" charset="0"/>
              </a:rPr>
              <a:t>определеном</a:t>
            </a:r>
            <a:r>
              <a:rPr lang="ru-RU" b="1" i="1" dirty="0" smtClean="0">
                <a:solidFill>
                  <a:srgbClr val="FF0000"/>
                </a:solidFill>
                <a:latin typeface="GOST type B" pitchFamily="34" charset="0"/>
              </a:rPr>
              <a:t> месте</a:t>
            </a:r>
            <a:endParaRPr lang="ru-RU" b="1" i="1" dirty="0">
              <a:solidFill>
                <a:srgbClr val="FF0000"/>
              </a:solidFill>
              <a:latin typeface="GOST type B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7818" y="3929066"/>
            <a:ext cx="35719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GOST type B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GOST type B" pitchFamily="34" charset="0"/>
              </a:rPr>
              <a:t>Разрез - это изображение , полученное при мысленном рассечении предмета  одной или несколькими секущими плоскостями. </a:t>
            </a:r>
            <a:r>
              <a:rPr lang="ru-RU" sz="1600" b="1" u="sng" dirty="0" smtClean="0">
                <a:solidFill>
                  <a:srgbClr val="C00000"/>
                </a:solidFill>
                <a:latin typeface="GOST type B" pitchFamily="34" charset="0"/>
              </a:rPr>
              <a:t>В разрезе показывается то,  что расположено в секущей плоскости и за ней.   </a:t>
            </a:r>
          </a:p>
          <a:p>
            <a:pPr algn="just"/>
            <a:r>
              <a:rPr lang="ru-RU" b="1" i="1" u="sng" dirty="0" smtClean="0">
                <a:solidFill>
                  <a:srgbClr val="C00000"/>
                </a:solidFill>
                <a:latin typeface="GOST type B" pitchFamily="34" charset="0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GOST type B" pitchFamily="34" charset="0"/>
              </a:rPr>
              <a:t>азначение разреза – дать понятие о внутренней форме изделия</a:t>
            </a:r>
            <a:endParaRPr lang="ru-RU" i="1" dirty="0">
              <a:solidFill>
                <a:srgbClr val="C00000"/>
              </a:solidFill>
              <a:latin typeface="GOST type 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21429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OST type B" pitchFamily="34" charset="0"/>
              </a:rPr>
              <a:t>Найдите сходство и различия в определениях</a:t>
            </a:r>
            <a:endParaRPr lang="ru-RU" sz="2800" b="1" dirty="0">
              <a:solidFill>
                <a:srgbClr val="0070C0"/>
              </a:solidFill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794"/>
            <a:ext cx="4357718" cy="38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332759" cy="258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857760"/>
            <a:ext cx="22764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786322"/>
            <a:ext cx="1381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OST type B" pitchFamily="34" charset="0"/>
              </a:rPr>
              <a:t>Получение и обозначение сечения</a:t>
            </a:r>
            <a:endParaRPr lang="ru-RU" sz="2800" b="1" dirty="0">
              <a:solidFill>
                <a:srgbClr val="0070C0"/>
              </a:solidFill>
              <a:latin typeface="GOST type B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643446"/>
            <a:ext cx="1381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357586" cy="40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35716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OST type B" pitchFamily="34" charset="0"/>
              </a:rPr>
              <a:t>Оформление изображения сечений</a:t>
            </a:r>
            <a:endParaRPr lang="ru-RU" sz="2400" b="1" dirty="0">
              <a:latin typeface="GOST type 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1785926"/>
            <a:ext cx="4929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GOST type B" pitchFamily="34" charset="0"/>
              </a:rPr>
              <a:t>Контур фигуры вынесенного сечения обводят сплошной толстой  основной линией. Фигуру сечения выделяют штриховкой, которую наносят по углом 45 градусов  к </a:t>
            </a:r>
            <a:r>
              <a:rPr lang="ru-RU" sz="2800" b="1" dirty="0" err="1" smtClean="0">
                <a:latin typeface="GOST type B" pitchFamily="34" charset="0"/>
              </a:rPr>
              <a:t>ос-новной</a:t>
            </a:r>
            <a:r>
              <a:rPr lang="ru-RU" sz="2800" b="1" dirty="0" smtClean="0">
                <a:latin typeface="GOST type B" pitchFamily="34" charset="0"/>
              </a:rPr>
              <a:t> надписи чертежа.</a:t>
            </a:r>
            <a:endParaRPr lang="ru-RU" sz="2800" b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45052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OST type B" pitchFamily="34" charset="0"/>
              </a:rPr>
              <a:t>По расположению относительно видов различают сечения </a:t>
            </a:r>
            <a:r>
              <a:rPr lang="ru-RU" sz="2000" b="1" dirty="0" smtClean="0">
                <a:solidFill>
                  <a:srgbClr val="FF0000"/>
                </a:solidFill>
                <a:latin typeface="GOST type B" pitchFamily="34" charset="0"/>
              </a:rPr>
              <a:t>а)</a:t>
            </a:r>
            <a:r>
              <a:rPr lang="ru-RU" sz="2400" b="1" dirty="0" smtClean="0">
                <a:solidFill>
                  <a:srgbClr val="FF0000"/>
                </a:solidFill>
                <a:latin typeface="GOST type B" pitchFamily="34" charset="0"/>
              </a:rPr>
              <a:t>вынесенные</a:t>
            </a:r>
            <a:r>
              <a:rPr lang="ru-RU" sz="2400" b="1" dirty="0" smtClean="0">
                <a:solidFill>
                  <a:srgbClr val="0070C0"/>
                </a:solidFill>
                <a:latin typeface="GOST type B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GOST type B" pitchFamily="34" charset="0"/>
              </a:rPr>
              <a:t>их располагают</a:t>
            </a:r>
            <a:r>
              <a:rPr lang="ru-RU" sz="2000" b="1" dirty="0" smtClean="0">
                <a:latin typeface="GOST type B" pitchFamily="34" charset="0"/>
              </a:rPr>
              <a:t>:</a:t>
            </a:r>
            <a:endParaRPr lang="ru-RU" sz="2000" b="1" dirty="0">
              <a:latin typeface="GOST type 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3857628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OST type B" pitchFamily="34" charset="0"/>
              </a:rPr>
              <a:t>б)наложенные: </a:t>
            </a:r>
            <a:r>
              <a:rPr lang="ru-RU" sz="2000" b="1" i="1" dirty="0" smtClean="0">
                <a:solidFill>
                  <a:srgbClr val="0070C0"/>
                </a:solidFill>
                <a:latin typeface="GOST type B" pitchFamily="34" charset="0"/>
              </a:rPr>
              <a:t>их располагают                                  </a:t>
            </a:r>
          </a:p>
          <a:p>
            <a:r>
              <a:rPr lang="ru-RU" sz="2000" b="1" i="1" dirty="0" smtClean="0">
                <a:latin typeface="GOST type B" pitchFamily="34" charset="0"/>
              </a:rPr>
              <a:t>                непосредственно на видах</a:t>
            </a:r>
            <a:endParaRPr lang="ru-RU" sz="2000" b="1" i="1" dirty="0">
              <a:latin typeface="GOST type B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3733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1857364"/>
            <a:ext cx="357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GOST type B" pitchFamily="34" charset="0"/>
              </a:rPr>
              <a:t>а)на продолжении </a:t>
            </a:r>
            <a:r>
              <a:rPr lang="ru-RU" sz="2000" b="1" i="1" dirty="0" err="1" smtClean="0">
                <a:latin typeface="GOST type B" pitchFamily="34" charset="0"/>
              </a:rPr>
              <a:t>штрихпунк</a:t>
            </a:r>
            <a:r>
              <a:rPr lang="ru-RU" sz="2000" b="1" i="1" dirty="0" smtClean="0">
                <a:latin typeface="GOST type B" pitchFamily="34" charset="0"/>
              </a:rPr>
              <a:t>-</a:t>
            </a:r>
          </a:p>
          <a:p>
            <a:r>
              <a:rPr lang="ru-RU" sz="2000" b="1" i="1" dirty="0" err="1" smtClean="0">
                <a:latin typeface="GOST type B" pitchFamily="34" charset="0"/>
              </a:rPr>
              <a:t>тирной</a:t>
            </a:r>
            <a:r>
              <a:rPr lang="ru-RU" sz="2000" b="1" i="1" dirty="0" smtClean="0">
                <a:latin typeface="GOST type B" pitchFamily="34" charset="0"/>
              </a:rPr>
              <a:t> линии</a:t>
            </a:r>
            <a:endParaRPr lang="ru-RU" sz="2000" b="1" i="1" dirty="0">
              <a:latin typeface="GOST type B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3829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4282" y="385762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GOST type B" pitchFamily="34" charset="0"/>
              </a:rPr>
              <a:t>б)на свободном месте</a:t>
            </a:r>
            <a:endParaRPr lang="ru-RU" sz="2000" b="1" i="1" dirty="0">
              <a:latin typeface="GOST type 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59293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GOST type B" pitchFamily="34" charset="0"/>
              </a:rPr>
              <a:t>Контур фигуры наложенного сечения обводят сплошной тонкой линией, фигуру сечения выделяют штриховкой</a:t>
            </a:r>
            <a:endParaRPr lang="ru-RU" sz="2400" b="1" i="1" dirty="0">
              <a:latin typeface="GOST type B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42918"/>
            <a:ext cx="42291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00034" y="628652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192880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i="1" dirty="0" smtClean="0">
                <a:latin typeface="GOST type B" pitchFamily="34" charset="0"/>
              </a:rPr>
              <a:t>в)разрыве между частями одного вида</a:t>
            </a:r>
            <a:endParaRPr lang="ru-RU" sz="2000" b="1" i="1" dirty="0">
              <a:latin typeface="GOST type 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3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941</TotalTime>
  <Words>321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GOST type B</vt:lpstr>
      <vt:lpstr>Mistral</vt:lpstr>
      <vt:lpstr>Ретро</vt:lpstr>
      <vt:lpstr>Презентация PowerPoint</vt:lpstr>
      <vt:lpstr>Презентация PowerPoint</vt:lpstr>
      <vt:lpstr>Презентация PowerPoint</vt:lpstr>
      <vt:lpstr>Машиностроительное черчение. Виды, разрезы, сечения.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ПК</cp:lastModifiedBy>
  <cp:revision>98</cp:revision>
  <dcterms:created xsi:type="dcterms:W3CDTF">2009-04-04T05:11:17Z</dcterms:created>
  <dcterms:modified xsi:type="dcterms:W3CDTF">2018-02-26T10:32:54Z</dcterms:modified>
</cp:coreProperties>
</file>