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0" r:id="rId8"/>
    <p:sldId id="262" r:id="rId9"/>
    <p:sldId id="261" r:id="rId10"/>
    <p:sldId id="263"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4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14.07.2021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14.07.2021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14.07.2021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14.07.2021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14.07.2021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1470025"/>
          </a:xfrm>
        </p:spPr>
        <p:txBody>
          <a:bodyPr>
            <a:normAutofit fontScale="90000"/>
          </a:bodyPr>
          <a:lstStyle/>
          <a:p>
            <a:r>
              <a:rPr lang="ru-RU" dirty="0" smtClean="0"/>
              <a:t>Раздел I. «Конструкция и ТО узлов двигателя Д-36»</a:t>
            </a:r>
            <a:r>
              <a:rPr lang="ru-RU" dirty="0"/>
              <a:t/>
            </a:r>
            <a:br>
              <a:rPr lang="ru-RU" dirty="0"/>
            </a:br>
            <a:endParaRPr lang="ru-RU" dirty="0"/>
          </a:p>
        </p:txBody>
      </p:sp>
      <p:sp>
        <p:nvSpPr>
          <p:cNvPr id="3" name="Подзаголовок 2"/>
          <p:cNvSpPr>
            <a:spLocks noGrp="1"/>
          </p:cNvSpPr>
          <p:nvPr>
            <p:ph type="subTitle" idx="1"/>
          </p:nvPr>
        </p:nvSpPr>
        <p:spPr>
          <a:xfrm>
            <a:off x="1403648" y="3068960"/>
            <a:ext cx="6400800" cy="1752600"/>
          </a:xfrm>
        </p:spPr>
        <p:txBody>
          <a:bodyPr/>
          <a:lstStyle/>
          <a:p>
            <a:r>
              <a:rPr lang="ru-RU" dirty="0"/>
              <a:t>Тема 1 Общие сведения о двигателе</a:t>
            </a:r>
          </a:p>
        </p:txBody>
      </p:sp>
    </p:spTree>
    <p:extLst>
      <p:ext uri="{BB962C8B-B14F-4D97-AF65-F5344CB8AC3E}">
        <p14:creationId xmlns:p14="http://schemas.microsoft.com/office/powerpoint/2010/main" val="539245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Характеристики  Д-36</a:t>
            </a:r>
            <a:br>
              <a:rPr lang="ru-RU"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10931538"/>
              </p:ext>
            </p:extLst>
          </p:nvPr>
        </p:nvGraphicFramePr>
        <p:xfrm>
          <a:off x="395536" y="914400"/>
          <a:ext cx="8208912" cy="5669280"/>
        </p:xfrm>
        <a:graphic>
          <a:graphicData uri="http://schemas.openxmlformats.org/drawingml/2006/table">
            <a:tbl>
              <a:tblPr firstRow="1" bandRow="1">
                <a:tableStyleId>{D113A9D2-9D6B-4929-AA2D-F23B5EE8CBE7}</a:tableStyleId>
              </a:tblPr>
              <a:tblGrid>
                <a:gridCol w="4104456"/>
                <a:gridCol w="4104456"/>
              </a:tblGrid>
              <a:tr h="370840">
                <a:tc>
                  <a:txBody>
                    <a:bodyPr/>
                    <a:lstStyle/>
                    <a:p>
                      <a:r>
                        <a:rPr lang="ru-RU" dirty="0" smtClean="0"/>
                        <a:t>Сухая масса, кг</a:t>
                      </a:r>
                      <a:endParaRPr lang="ru-RU" dirty="0"/>
                    </a:p>
                  </a:txBody>
                  <a:tcPr/>
                </a:tc>
                <a:tc>
                  <a:txBody>
                    <a:bodyPr/>
                    <a:lstStyle/>
                    <a:p>
                      <a:r>
                        <a:rPr lang="ru-RU" dirty="0" smtClean="0"/>
                        <a:t>1106</a:t>
                      </a:r>
                    </a:p>
                    <a:p>
                      <a:endParaRPr lang="ru-RU" dirty="0"/>
                    </a:p>
                  </a:txBody>
                  <a:tcPr/>
                </a:tc>
              </a:tr>
              <a:tr h="370840">
                <a:tc>
                  <a:txBody>
                    <a:bodyPr/>
                    <a:lstStyle/>
                    <a:p>
                      <a:r>
                        <a:rPr lang="ru-RU" dirty="0" smtClean="0"/>
                        <a:t>Тяга двигателя на взлетном режиме </a:t>
                      </a:r>
                      <a:r>
                        <a:rPr lang="ru-RU" dirty="0" smtClean="0"/>
                        <a:t>на</a:t>
                      </a:r>
                      <a:r>
                        <a:rPr lang="ru-RU" baseline="0" dirty="0" smtClean="0"/>
                        <a:t> земле </a:t>
                      </a:r>
                      <a:r>
                        <a:rPr lang="ru-RU" dirty="0" smtClean="0"/>
                        <a:t> </a:t>
                      </a:r>
                      <a:r>
                        <a:rPr lang="ru-RU" dirty="0" smtClean="0"/>
                        <a:t>, кгс</a:t>
                      </a:r>
                      <a:endParaRPr lang="ru-RU" dirty="0"/>
                    </a:p>
                  </a:txBody>
                  <a:tcPr/>
                </a:tc>
                <a:tc>
                  <a:txBody>
                    <a:bodyPr/>
                    <a:lstStyle/>
                    <a:p>
                      <a:r>
                        <a:rPr lang="ru-RU" dirty="0" smtClean="0"/>
                        <a:t>6500</a:t>
                      </a:r>
                    </a:p>
                    <a:p>
                      <a:endParaRPr lang="ru-RU" dirty="0"/>
                    </a:p>
                  </a:txBody>
                  <a:tcPr/>
                </a:tc>
              </a:tr>
              <a:tr h="370840">
                <a:tc>
                  <a:txBody>
                    <a:bodyPr/>
                    <a:lstStyle/>
                    <a:p>
                      <a:r>
                        <a:rPr lang="ru-RU" dirty="0" smtClean="0"/>
                        <a:t>Тяга двигателя в режиме малого газа в условиях , кгс</a:t>
                      </a:r>
                      <a:endParaRPr lang="ru-RU" dirty="0"/>
                    </a:p>
                  </a:txBody>
                  <a:tcPr/>
                </a:tc>
                <a:tc>
                  <a:txBody>
                    <a:bodyPr/>
                    <a:lstStyle/>
                    <a:p>
                      <a:r>
                        <a:rPr lang="ru-RU" dirty="0" smtClean="0"/>
                        <a:t>400</a:t>
                      </a:r>
                    </a:p>
                    <a:p>
                      <a:endParaRPr lang="ru-RU" dirty="0"/>
                    </a:p>
                  </a:txBody>
                  <a:tcPr/>
                </a:tc>
              </a:tr>
              <a:tr h="370840">
                <a:tc>
                  <a:txBody>
                    <a:bodyPr/>
                    <a:lstStyle/>
                    <a:p>
                      <a:r>
                        <a:rPr lang="ru-RU" dirty="0" smtClean="0"/>
                        <a:t>Удельный расход топлива, кг/кгс*ч (кг/Н*ч)</a:t>
                      </a:r>
                      <a:endParaRPr lang="ru-RU" dirty="0"/>
                    </a:p>
                  </a:txBody>
                  <a:tcPr/>
                </a:tc>
                <a:tc>
                  <a:txBody>
                    <a:bodyPr/>
                    <a:lstStyle/>
                    <a:p>
                      <a:r>
                        <a:rPr lang="ru-RU" dirty="0" smtClean="0"/>
                        <a:t>0,350(0,0357)</a:t>
                      </a:r>
                    </a:p>
                    <a:p>
                      <a:endParaRPr lang="ru-RU" dirty="0"/>
                    </a:p>
                  </a:txBody>
                  <a:tcPr/>
                </a:tc>
              </a:tr>
              <a:tr h="370840">
                <a:tc>
                  <a:txBody>
                    <a:bodyPr/>
                    <a:lstStyle/>
                    <a:p>
                      <a:r>
                        <a:rPr lang="ru-RU" dirty="0" smtClean="0"/>
                        <a:t>Число оборотов вентилятора об./мин.</a:t>
                      </a:r>
                      <a:endParaRPr lang="ru-RU" dirty="0"/>
                    </a:p>
                  </a:txBody>
                  <a:tcPr/>
                </a:tc>
                <a:tc>
                  <a:txBody>
                    <a:bodyPr/>
                    <a:lstStyle/>
                    <a:p>
                      <a:r>
                        <a:rPr lang="ru-RU" dirty="0" smtClean="0"/>
                        <a:t>5400</a:t>
                      </a:r>
                    </a:p>
                    <a:p>
                      <a:endParaRPr lang="ru-RU" dirty="0"/>
                    </a:p>
                  </a:txBody>
                  <a:tcPr/>
                </a:tc>
              </a:tr>
              <a:tr h="370840">
                <a:tc>
                  <a:txBody>
                    <a:bodyPr/>
                    <a:lstStyle/>
                    <a:p>
                      <a:r>
                        <a:rPr lang="ru-RU" dirty="0" smtClean="0"/>
                        <a:t>Число оборотов КНД об./мин.</a:t>
                      </a:r>
                      <a:endParaRPr lang="ru-RU" dirty="0"/>
                    </a:p>
                  </a:txBody>
                  <a:tcPr/>
                </a:tc>
                <a:tc>
                  <a:txBody>
                    <a:bodyPr/>
                    <a:lstStyle/>
                    <a:p>
                      <a:r>
                        <a:rPr lang="ru-RU" dirty="0" smtClean="0"/>
                        <a:t>10500</a:t>
                      </a:r>
                    </a:p>
                    <a:p>
                      <a:endParaRPr lang="ru-RU" dirty="0"/>
                    </a:p>
                  </a:txBody>
                  <a:tcPr/>
                </a:tc>
              </a:tr>
              <a:tr h="370840">
                <a:tc>
                  <a:txBody>
                    <a:bodyPr/>
                    <a:lstStyle/>
                    <a:p>
                      <a:r>
                        <a:rPr lang="ru-RU" dirty="0" smtClean="0"/>
                        <a:t>Число оборотов КВД об./мин.	</a:t>
                      </a:r>
                      <a:endParaRPr lang="ru-RU" dirty="0"/>
                    </a:p>
                  </a:txBody>
                  <a:tcPr/>
                </a:tc>
                <a:tc>
                  <a:txBody>
                    <a:bodyPr/>
                    <a:lstStyle/>
                    <a:p>
                      <a:r>
                        <a:rPr lang="ru-RU" dirty="0" smtClean="0"/>
                        <a:t>14170</a:t>
                      </a:r>
                    </a:p>
                    <a:p>
                      <a:endParaRPr lang="ru-RU" dirty="0"/>
                    </a:p>
                  </a:txBody>
                  <a:tcPr/>
                </a:tc>
              </a:tr>
              <a:tr h="370840">
                <a:tc>
                  <a:txBody>
                    <a:bodyPr/>
                    <a:lstStyle/>
                    <a:p>
                      <a:r>
                        <a:rPr lang="ru-RU" dirty="0" smtClean="0"/>
                        <a:t>Габаритные размеры двигателя, мм</a:t>
                      </a:r>
                      <a:endParaRPr lang="ru-RU" dirty="0"/>
                    </a:p>
                  </a:txBody>
                  <a:tcPr/>
                </a:tc>
                <a:tc>
                  <a:txBody>
                    <a:bodyPr/>
                    <a:lstStyle/>
                    <a:p>
                      <a:r>
                        <a:rPr lang="ru-RU" dirty="0" smtClean="0"/>
                        <a:t>длина	3470</a:t>
                      </a:r>
                    </a:p>
                    <a:p>
                      <a:r>
                        <a:rPr lang="ru-RU" dirty="0" smtClean="0"/>
                        <a:t>ширина	1541</a:t>
                      </a:r>
                    </a:p>
                    <a:p>
                      <a:r>
                        <a:rPr lang="ru-RU" dirty="0" smtClean="0"/>
                        <a:t>высота	1711</a:t>
                      </a:r>
                    </a:p>
                    <a:p>
                      <a:endParaRPr lang="ru-RU" dirty="0"/>
                    </a:p>
                  </a:txBody>
                  <a:tcPr/>
                </a:tc>
              </a:tr>
            </a:tbl>
          </a:graphicData>
        </a:graphic>
      </p:graphicFrame>
    </p:spTree>
    <p:extLst>
      <p:ext uri="{BB962C8B-B14F-4D97-AF65-F5344CB8AC3E}">
        <p14:creationId xmlns:p14="http://schemas.microsoft.com/office/powerpoint/2010/main" val="2258688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709688675"/>
              </p:ext>
            </p:extLst>
          </p:nvPr>
        </p:nvGraphicFramePr>
        <p:xfrm>
          <a:off x="395536" y="0"/>
          <a:ext cx="8229600" cy="6959600"/>
        </p:xfrm>
        <a:graphic>
          <a:graphicData uri="http://schemas.openxmlformats.org/drawingml/2006/table">
            <a:tbl>
              <a:tblPr firstRow="1" bandRow="1">
                <a:tableStyleId>{D113A9D2-9D6B-4929-AA2D-F23B5EE8CBE7}</a:tableStyleId>
              </a:tblPr>
              <a:tblGrid>
                <a:gridCol w="4114800"/>
                <a:gridCol w="4114800"/>
              </a:tblGrid>
              <a:tr h="370840">
                <a:tc>
                  <a:txBody>
                    <a:bodyPr/>
                    <a:lstStyle/>
                    <a:p>
                      <a:r>
                        <a:rPr lang="ru-RU" dirty="0" smtClean="0"/>
                        <a:t>Суммарная степень повышения давления, </a:t>
                      </a:r>
                      <a:endParaRPr lang="ru-RU" dirty="0"/>
                    </a:p>
                  </a:txBody>
                  <a:tcPr/>
                </a:tc>
                <a:tc>
                  <a:txBody>
                    <a:bodyPr/>
                    <a:lstStyle/>
                    <a:p>
                      <a:r>
                        <a:rPr lang="ru-RU" dirty="0" smtClean="0"/>
                        <a:t>20</a:t>
                      </a:r>
                      <a:endParaRPr lang="ru-RU" dirty="0"/>
                    </a:p>
                  </a:txBody>
                  <a:tcPr/>
                </a:tc>
              </a:tr>
              <a:tr h="370840">
                <a:tc>
                  <a:txBody>
                    <a:bodyPr/>
                    <a:lstStyle/>
                    <a:p>
                      <a:r>
                        <a:rPr lang="ru-RU" dirty="0" smtClean="0"/>
                        <a:t>Топливо (рабочее и пусковое)</a:t>
                      </a:r>
                      <a:endParaRPr lang="ru-RU" dirty="0"/>
                    </a:p>
                  </a:txBody>
                  <a:tcPr/>
                </a:tc>
                <a:tc>
                  <a:txBody>
                    <a:bodyPr/>
                    <a:lstStyle/>
                    <a:p>
                      <a:r>
                        <a:rPr lang="ru-RU" dirty="0" smtClean="0"/>
                        <a:t>Т-</a:t>
                      </a:r>
                      <a:r>
                        <a:rPr lang="en-US" dirty="0" smtClean="0"/>
                        <a:t>I. TC-I</a:t>
                      </a:r>
                      <a:endParaRPr lang="ru-RU" dirty="0"/>
                    </a:p>
                  </a:txBody>
                  <a:tcPr/>
                </a:tc>
              </a:tr>
              <a:tr h="370840">
                <a:tc>
                  <a:txBody>
                    <a:bodyPr/>
                    <a:lstStyle/>
                    <a:p>
                      <a:r>
                        <a:rPr lang="ru-RU" dirty="0" smtClean="0"/>
                        <a:t>Масло:</a:t>
                      </a:r>
                    </a:p>
                    <a:p>
                      <a:r>
                        <a:rPr lang="ru-RU" dirty="0" smtClean="0"/>
                        <a:t>Основное</a:t>
                      </a:r>
                    </a:p>
                    <a:p>
                      <a:r>
                        <a:rPr lang="ru-RU" dirty="0" smtClean="0"/>
                        <a:t>резервное</a:t>
                      </a:r>
                      <a:r>
                        <a:rPr lang="ru-RU" dirty="0" smtClean="0"/>
                        <a:t>.</a:t>
                      </a:r>
                    </a:p>
                    <a:p>
                      <a:r>
                        <a:rPr lang="en-US" dirty="0" err="1" smtClean="0"/>
                        <a:t>зарубежное</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НМ Л-10</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ВНИИ </a:t>
                      </a:r>
                      <a:r>
                        <a:rPr lang="ru-RU" dirty="0" smtClean="0"/>
                        <a:t>НП-50-1-4Ф;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Mobil Jet Oil 2, </a:t>
                      </a:r>
                      <a:r>
                        <a:rPr lang="en-US" dirty="0" err="1" smtClean="0"/>
                        <a:t>Turbonic</a:t>
                      </a:r>
                      <a:r>
                        <a:rPr lang="en-US" dirty="0" smtClean="0"/>
                        <a:t> Oil 210A</a:t>
                      </a:r>
                      <a:endParaRPr lang="ru-RU" dirty="0" smtClean="0"/>
                    </a:p>
                  </a:txBody>
                  <a:tcPr/>
                </a:tc>
              </a:tr>
              <a:tr h="370840">
                <a:tc>
                  <a:txBody>
                    <a:bodyPr/>
                    <a:lstStyle/>
                    <a:p>
                      <a:r>
                        <a:rPr lang="ru-RU" dirty="0" smtClean="0"/>
                        <a:t>Направление</a:t>
                      </a:r>
                      <a:r>
                        <a:rPr lang="ru-RU" baseline="0" dirty="0" smtClean="0"/>
                        <a:t> вращения ротора</a:t>
                      </a:r>
                      <a:endParaRPr lang="ru-RU" dirty="0"/>
                    </a:p>
                  </a:txBody>
                  <a:tcPr/>
                </a:tc>
                <a:tc>
                  <a:txBody>
                    <a:bodyPr/>
                    <a:lstStyle/>
                    <a:p>
                      <a:r>
                        <a:rPr lang="ru-RU" dirty="0" smtClean="0"/>
                        <a:t>Против часовой</a:t>
                      </a:r>
                      <a:r>
                        <a:rPr lang="ru-RU" baseline="0" dirty="0" smtClean="0"/>
                        <a:t> стрелки </a:t>
                      </a:r>
                      <a:endParaRPr lang="ru-RU" dirty="0"/>
                    </a:p>
                  </a:txBody>
                  <a:tcPr/>
                </a:tc>
              </a:tr>
              <a:tr h="370840">
                <a:tc>
                  <a:txBody>
                    <a:bodyPr/>
                    <a:lstStyle/>
                    <a:p>
                      <a:r>
                        <a:rPr lang="ru-RU" dirty="0" err="1" smtClean="0"/>
                        <a:t>Компресор</a:t>
                      </a:r>
                      <a:r>
                        <a:rPr lang="ru-RU" dirty="0" smtClean="0"/>
                        <a:t> </a:t>
                      </a:r>
                    </a:p>
                    <a:p>
                      <a:pPr marL="285750" indent="-285750">
                        <a:buFont typeface="Arial" pitchFamily="34" charset="0"/>
                        <a:buChar char="•"/>
                      </a:pPr>
                      <a:r>
                        <a:rPr lang="ru-RU" dirty="0" smtClean="0"/>
                        <a:t>Тип </a:t>
                      </a:r>
                    </a:p>
                    <a:p>
                      <a:pPr marL="285750" indent="-285750">
                        <a:buFont typeface="Arial" pitchFamily="34" charset="0"/>
                        <a:buChar char="•"/>
                      </a:pPr>
                      <a:r>
                        <a:rPr lang="ru-RU" dirty="0" smtClean="0"/>
                        <a:t>Количество ступеней </a:t>
                      </a:r>
                    </a:p>
                    <a:p>
                      <a:pPr marL="285750" indent="-285750">
                        <a:buFont typeface="Courier New" pitchFamily="49" charset="0"/>
                        <a:buChar char="o"/>
                      </a:pPr>
                      <a:r>
                        <a:rPr lang="ru-RU" dirty="0" err="1" smtClean="0"/>
                        <a:t>Винтелятор</a:t>
                      </a:r>
                      <a:r>
                        <a:rPr lang="ru-RU" dirty="0" smtClean="0"/>
                        <a:t> </a:t>
                      </a:r>
                    </a:p>
                    <a:p>
                      <a:pPr marL="285750" indent="-285750">
                        <a:buFont typeface="Courier New" pitchFamily="49" charset="0"/>
                        <a:buChar char="o"/>
                      </a:pPr>
                      <a:r>
                        <a:rPr lang="ru-RU" dirty="0" smtClean="0"/>
                        <a:t>Компрессор низкого давления </a:t>
                      </a:r>
                    </a:p>
                    <a:p>
                      <a:pPr marL="285750" indent="-285750">
                        <a:buFont typeface="Courier New" pitchFamily="49" charset="0"/>
                        <a:buChar char="o"/>
                      </a:pPr>
                      <a:r>
                        <a:rPr lang="ru-RU" dirty="0" smtClean="0"/>
                        <a:t>Компрессор высокого давления </a:t>
                      </a:r>
                    </a:p>
                  </a:txBody>
                  <a:tcPr/>
                </a:tc>
                <a:tc>
                  <a:txBody>
                    <a:bodyPr/>
                    <a:lstStyle/>
                    <a:p>
                      <a:endParaRPr lang="ru-RU" dirty="0" smtClean="0"/>
                    </a:p>
                    <a:p>
                      <a:r>
                        <a:rPr lang="ru-RU" dirty="0" smtClean="0"/>
                        <a:t>Осевой трёхкаскадный </a:t>
                      </a:r>
                    </a:p>
                    <a:p>
                      <a:r>
                        <a:rPr lang="ru-RU" dirty="0" smtClean="0"/>
                        <a:t>14</a:t>
                      </a:r>
                      <a:endParaRPr lang="en-US" dirty="0" smtClean="0"/>
                    </a:p>
                    <a:p>
                      <a:r>
                        <a:rPr lang="en-US" dirty="0" smtClean="0"/>
                        <a:t>1</a:t>
                      </a:r>
                    </a:p>
                    <a:p>
                      <a:r>
                        <a:rPr lang="en-US" dirty="0" smtClean="0"/>
                        <a:t>6</a:t>
                      </a:r>
                    </a:p>
                    <a:p>
                      <a:r>
                        <a:rPr lang="en-US" dirty="0" smtClean="0"/>
                        <a:t>7</a:t>
                      </a:r>
                    </a:p>
                  </a:txBody>
                  <a:tcPr/>
                </a:tc>
              </a:tr>
              <a:tr h="370840">
                <a:tc>
                  <a:txBody>
                    <a:bodyPr/>
                    <a:lstStyle/>
                    <a:p>
                      <a:r>
                        <a:rPr lang="ru-RU" dirty="0" smtClean="0"/>
                        <a:t>Турбина</a:t>
                      </a:r>
                    </a:p>
                    <a:p>
                      <a:pPr marL="285750" indent="-285750">
                        <a:buFont typeface="Arial" pitchFamily="34" charset="0"/>
                        <a:buChar char="•"/>
                      </a:pPr>
                      <a:r>
                        <a:rPr lang="ru-RU" dirty="0" smtClean="0"/>
                        <a:t>Тип</a:t>
                      </a:r>
                      <a:r>
                        <a:rPr lang="ru-RU" baseline="0" dirty="0" smtClean="0"/>
                        <a:t> </a:t>
                      </a:r>
                    </a:p>
                    <a:p>
                      <a:pPr marL="285750" indent="-285750">
                        <a:buFont typeface="Arial" pitchFamily="34" charset="0"/>
                        <a:buChar char="•"/>
                      </a:pPr>
                      <a:r>
                        <a:rPr lang="ru-RU" baseline="0" dirty="0" smtClean="0"/>
                        <a:t>Количество ступеней </a:t>
                      </a:r>
                    </a:p>
                    <a:p>
                      <a:pPr marL="285750" indent="-285750">
                        <a:buFont typeface="Arial" pitchFamily="34" charset="0"/>
                        <a:buChar char="•"/>
                      </a:pPr>
                      <a:r>
                        <a:rPr lang="ru-RU" baseline="0" dirty="0" smtClean="0"/>
                        <a:t>Турбина высокого давления </a:t>
                      </a:r>
                    </a:p>
                    <a:p>
                      <a:pPr marL="285750" indent="-285750">
                        <a:buFont typeface="Arial" pitchFamily="34" charset="0"/>
                        <a:buChar char="•"/>
                      </a:pPr>
                      <a:r>
                        <a:rPr lang="ru-RU" baseline="0" dirty="0" smtClean="0"/>
                        <a:t>Турбина низкого давления </a:t>
                      </a:r>
                    </a:p>
                    <a:p>
                      <a:pPr marL="285750" indent="-285750">
                        <a:buFont typeface="Arial" pitchFamily="34" charset="0"/>
                        <a:buChar char="•"/>
                      </a:pPr>
                      <a:r>
                        <a:rPr lang="ru-RU" baseline="0" dirty="0" smtClean="0"/>
                        <a:t>Турбина вентилятора</a:t>
                      </a:r>
                      <a:endParaRPr lang="ru-RU" dirty="0"/>
                    </a:p>
                  </a:txBody>
                  <a:tcPr/>
                </a:tc>
                <a:tc>
                  <a:txBody>
                    <a:bodyPr/>
                    <a:lstStyle/>
                    <a:p>
                      <a:endParaRPr lang="ru-RU" dirty="0" smtClean="0"/>
                    </a:p>
                    <a:p>
                      <a:r>
                        <a:rPr lang="ru-RU" dirty="0" smtClean="0"/>
                        <a:t>Осевая трёхзальная </a:t>
                      </a:r>
                    </a:p>
                    <a:p>
                      <a:r>
                        <a:rPr lang="ru-RU" dirty="0" smtClean="0"/>
                        <a:t>5</a:t>
                      </a:r>
                    </a:p>
                    <a:p>
                      <a:r>
                        <a:rPr lang="ru-RU" dirty="0" smtClean="0"/>
                        <a:t>1</a:t>
                      </a:r>
                    </a:p>
                    <a:p>
                      <a:r>
                        <a:rPr lang="ru-RU" dirty="0" smtClean="0"/>
                        <a:t>1</a:t>
                      </a:r>
                    </a:p>
                    <a:p>
                      <a:r>
                        <a:rPr lang="ru-RU" dirty="0" smtClean="0"/>
                        <a:t>3</a:t>
                      </a:r>
                      <a:endParaRPr lang="ru-RU" dirty="0"/>
                    </a:p>
                  </a:txBody>
                  <a:tcPr/>
                </a:tc>
              </a:tr>
              <a:tr h="370840">
                <a:tc>
                  <a:txBody>
                    <a:bodyPr/>
                    <a:lstStyle/>
                    <a:p>
                      <a:r>
                        <a:rPr lang="ru-RU" dirty="0" smtClean="0"/>
                        <a:t>Реактивные сопло</a:t>
                      </a:r>
                    </a:p>
                    <a:p>
                      <a:pPr marL="285750" indent="-285750">
                        <a:buFont typeface="Arial" pitchFamily="34" charset="0"/>
                        <a:buChar char="•"/>
                      </a:pPr>
                      <a:r>
                        <a:rPr lang="ru-RU" dirty="0" smtClean="0"/>
                        <a:t>Первое (внутреннее )</a:t>
                      </a:r>
                    </a:p>
                    <a:p>
                      <a:pPr marL="285750" indent="-285750">
                        <a:buFont typeface="Arial" pitchFamily="34" charset="0"/>
                        <a:buChar char="•"/>
                      </a:pPr>
                      <a:r>
                        <a:rPr lang="ru-RU" dirty="0" smtClean="0"/>
                        <a:t>Второе (внешнее )</a:t>
                      </a:r>
                      <a:endParaRPr lang="ru-RU" dirty="0"/>
                    </a:p>
                  </a:txBody>
                  <a:tcPr/>
                </a:tc>
                <a:tc>
                  <a:txBody>
                    <a:bodyPr/>
                    <a:lstStyle/>
                    <a:p>
                      <a:endParaRPr lang="ru-RU" dirty="0" smtClean="0"/>
                    </a:p>
                    <a:p>
                      <a:r>
                        <a:rPr lang="ru-RU" dirty="0" smtClean="0"/>
                        <a:t>Сужающиеся, нерегулируемое  </a:t>
                      </a:r>
                      <a:endParaRPr lang="ru-RU" dirty="0"/>
                    </a:p>
                  </a:txBody>
                  <a:tcPr/>
                </a:tc>
              </a:tr>
            </a:tbl>
          </a:graphicData>
        </a:graphic>
      </p:graphicFrame>
    </p:spTree>
    <p:extLst>
      <p:ext uri="{BB962C8B-B14F-4D97-AF65-F5344CB8AC3E}">
        <p14:creationId xmlns:p14="http://schemas.microsoft.com/office/powerpoint/2010/main" val="2532472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1 Краткие сведения об истории </a:t>
            </a:r>
            <a:r>
              <a:rPr lang="ru-RU" dirty="0" smtClean="0"/>
              <a:t>появления двигателя</a:t>
            </a:r>
            <a:r>
              <a:rPr lang="ru-RU" dirty="0"/>
              <a:t>.</a:t>
            </a:r>
          </a:p>
          <a:p>
            <a:r>
              <a:rPr lang="ru-RU" dirty="0"/>
              <a:t>2 Назначение и основные узлы двигателя.</a:t>
            </a:r>
          </a:p>
          <a:p>
            <a:r>
              <a:rPr lang="ru-RU" dirty="0"/>
              <a:t>3 Основные эксплуатационные </a:t>
            </a:r>
            <a:r>
              <a:rPr lang="ru-RU" dirty="0" smtClean="0"/>
              <a:t>данные двигателя</a:t>
            </a:r>
            <a:r>
              <a:rPr lang="ru-RU" dirty="0"/>
              <a:t>.</a:t>
            </a:r>
          </a:p>
        </p:txBody>
      </p:sp>
      <p:sp>
        <p:nvSpPr>
          <p:cNvPr id="2" name="Заголовок 1"/>
          <p:cNvSpPr>
            <a:spLocks noGrp="1"/>
          </p:cNvSpPr>
          <p:nvPr>
            <p:ph type="title"/>
          </p:nvPr>
        </p:nvSpPr>
        <p:spPr/>
        <p:txBody>
          <a:bodyPr/>
          <a:lstStyle/>
          <a:p>
            <a:r>
              <a:rPr lang="ru-RU" dirty="0" smtClean="0"/>
              <a:t>Вопросы. </a:t>
            </a:r>
            <a:endParaRPr lang="ru-RU" dirty="0"/>
          </a:p>
        </p:txBody>
      </p:sp>
    </p:spTree>
    <p:extLst>
      <p:ext uri="{BB962C8B-B14F-4D97-AF65-F5344CB8AC3E}">
        <p14:creationId xmlns:p14="http://schemas.microsoft.com/office/powerpoint/2010/main" val="3245346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20688"/>
            <a:ext cx="9144000" cy="6237312"/>
          </a:xfrm>
        </p:spPr>
        <p:txBody>
          <a:bodyPr>
            <a:noAutofit/>
          </a:bodyPr>
          <a:lstStyle/>
          <a:p>
            <a:pPr algn="just"/>
            <a:r>
              <a:rPr lang="ru-RU" sz="2000" dirty="0"/>
              <a:t>Начало создания проекта легло на середину 1960 годов. Тогда, ЗМКБ "Прогресс" предложило создать двигатель с большой степенью </a:t>
            </a:r>
            <a:r>
              <a:rPr lang="ru-RU" sz="2000" dirty="0" err="1"/>
              <a:t>двухконтурности</a:t>
            </a:r>
            <a:r>
              <a:rPr lang="ru-RU" sz="2000" dirty="0"/>
              <a:t>. Такой двигатель был необходим для тяжелых военно-транспортных и пассажирских самолётов большой дальности</a:t>
            </a:r>
            <a:r>
              <a:rPr lang="ru-RU" sz="2000" dirty="0" smtClean="0"/>
              <a:t>.</a:t>
            </a:r>
            <a:endParaRPr lang="ru-RU" sz="2000" dirty="0"/>
          </a:p>
          <a:p>
            <a:pPr algn="just"/>
            <a:r>
              <a:rPr lang="ru-RU" sz="2000" dirty="0"/>
              <a:t>Ходило много споров по поводу применения двигателей с большой степенью </a:t>
            </a:r>
            <a:r>
              <a:rPr lang="ru-RU" sz="2000" dirty="0" err="1"/>
              <a:t>двухконтурности</a:t>
            </a:r>
            <a:r>
              <a:rPr lang="ru-RU" sz="2000" dirty="0"/>
              <a:t>, но не смотря на это, главный конструктор ЗМКБ "Прогресс В.А. Лотарев считал, что направление выбрано правильно, при этом подчеркивая, что на тот момент альтернативы для тяжелых самолётов большой дальности попросту не было</a:t>
            </a:r>
            <a:r>
              <a:rPr lang="ru-RU" sz="2000" dirty="0" smtClean="0"/>
              <a:t>.</a:t>
            </a:r>
            <a:endParaRPr lang="ru-RU" sz="2000" dirty="0"/>
          </a:p>
          <a:p>
            <a:pPr algn="just"/>
            <a:r>
              <a:rPr lang="ru-RU" sz="2000" dirty="0"/>
              <a:t>Сперва работы велись над двигателем Д-18Т. Однако позднее, Лотарев получил разрешение построить уменьшенную модель. Ею и являлся двигатель Д-36</a:t>
            </a:r>
            <a:r>
              <a:rPr lang="ru-RU" sz="2000" dirty="0" smtClean="0"/>
              <a:t>!</a:t>
            </a:r>
            <a:endParaRPr lang="ru-RU" sz="2000" dirty="0"/>
          </a:p>
          <a:p>
            <a:pPr algn="just"/>
            <a:r>
              <a:rPr lang="ru-RU" sz="2000" dirty="0"/>
              <a:t>Главный конструктор стремился отработать все проблемы, связанные с высокой степенью </a:t>
            </a:r>
            <a:r>
              <a:rPr lang="ru-RU" sz="2000" dirty="0" err="1"/>
              <a:t>двухконтурности</a:t>
            </a:r>
            <a:r>
              <a:rPr lang="ru-RU" sz="2000" dirty="0" smtClean="0"/>
              <a:t>.</a:t>
            </a:r>
            <a:endParaRPr lang="ru-RU" sz="2000" dirty="0"/>
          </a:p>
        </p:txBody>
      </p:sp>
      <p:sp>
        <p:nvSpPr>
          <p:cNvPr id="2" name="Заголовок 1"/>
          <p:cNvSpPr>
            <a:spLocks noGrp="1"/>
          </p:cNvSpPr>
          <p:nvPr>
            <p:ph type="title"/>
          </p:nvPr>
        </p:nvSpPr>
        <p:spPr>
          <a:xfrm>
            <a:off x="323528" y="0"/>
            <a:ext cx="8229600" cy="634082"/>
          </a:xfrm>
        </p:spPr>
        <p:txBody>
          <a:bodyPr>
            <a:normAutofit fontScale="90000"/>
          </a:bodyPr>
          <a:lstStyle/>
          <a:p>
            <a:r>
              <a:rPr lang="ru-RU" dirty="0" smtClean="0"/>
              <a:t>Краткая история.</a:t>
            </a:r>
            <a:endParaRPr lang="ru-RU" dirty="0"/>
          </a:p>
        </p:txBody>
      </p:sp>
    </p:spTree>
    <p:extLst>
      <p:ext uri="{BB962C8B-B14F-4D97-AF65-F5344CB8AC3E}">
        <p14:creationId xmlns:p14="http://schemas.microsoft.com/office/powerpoint/2010/main" val="1335281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8229600" cy="6858000"/>
          </a:xfrm>
        </p:spPr>
        <p:txBody>
          <a:bodyPr>
            <a:normAutofit fontScale="92500"/>
          </a:bodyPr>
          <a:lstStyle/>
          <a:p>
            <a:r>
              <a:rPr lang="ru-RU" dirty="0"/>
              <a:t>При проектировании двигателя, впервые были задействованы большая степень </a:t>
            </a:r>
            <a:r>
              <a:rPr lang="ru-RU" dirty="0" err="1"/>
              <a:t>двухконтурности</a:t>
            </a:r>
            <a:r>
              <a:rPr lang="ru-RU" dirty="0"/>
              <a:t>, повышенная температура газа перед сопловым аппаратом турбины и высокая степень повышения давления.</a:t>
            </a:r>
          </a:p>
          <a:p>
            <a:r>
              <a:rPr lang="ru-RU" dirty="0"/>
              <a:t>В ходе создания Д-36 коллективу пришлось решать большой спектр как научных, так и производственных проблем. Это было связанно с тем, что они столкнулись с этой технологией впервые.</a:t>
            </a:r>
          </a:p>
          <a:p>
            <a:r>
              <a:rPr lang="ru-RU" dirty="0"/>
              <a:t>Изначально Д-36 предназначался для самолёта Ан-60, однако позднее проект не воплотился в жизнь.</a:t>
            </a:r>
          </a:p>
          <a:p>
            <a:r>
              <a:rPr lang="ru-RU" dirty="0"/>
              <a:t>Одним из первых обратился А.С. Яковлев. Двигатель пришелся ему по душе. В 1973 г. началась постройка опытной партии самолёта Як-42, с </a:t>
            </a:r>
            <a:r>
              <a:rPr lang="ru-RU" dirty="0" smtClean="0"/>
              <a:t>      использованием </a:t>
            </a:r>
            <a:r>
              <a:rPr lang="ru-RU" dirty="0"/>
              <a:t>двигателей Д-36.</a:t>
            </a:r>
          </a:p>
          <a:p>
            <a:endParaRPr lang="ru-RU" dirty="0"/>
          </a:p>
        </p:txBody>
      </p:sp>
    </p:spTree>
    <p:extLst>
      <p:ext uri="{BB962C8B-B14F-4D97-AF65-F5344CB8AC3E}">
        <p14:creationId xmlns:p14="http://schemas.microsoft.com/office/powerpoint/2010/main" val="13874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802292"/>
          </a:xfrm>
        </p:spPr>
      </p:pic>
      <p:sp>
        <p:nvSpPr>
          <p:cNvPr id="5" name="Заголовок 4"/>
          <p:cNvSpPr>
            <a:spLocks noGrp="1"/>
          </p:cNvSpPr>
          <p:nvPr>
            <p:ph type="title"/>
          </p:nvPr>
        </p:nvSpPr>
        <p:spPr>
          <a:xfrm>
            <a:off x="827584" y="5877272"/>
            <a:ext cx="7344816" cy="764704"/>
          </a:xfrm>
        </p:spPr>
        <p:txBody>
          <a:bodyPr/>
          <a:lstStyle/>
          <a:p>
            <a:r>
              <a:rPr lang="ru-RU" dirty="0" smtClean="0"/>
              <a:t>Вид </a:t>
            </a:r>
            <a:r>
              <a:rPr lang="ru-RU" dirty="0" smtClean="0"/>
              <a:t>слева</a:t>
            </a:r>
            <a:endParaRPr lang="ru-RU" dirty="0"/>
          </a:p>
        </p:txBody>
      </p:sp>
    </p:spTree>
    <p:extLst>
      <p:ext uri="{BB962C8B-B14F-4D97-AF65-F5344CB8AC3E}">
        <p14:creationId xmlns:p14="http://schemas.microsoft.com/office/powerpoint/2010/main" val="2707560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408" y="5877272"/>
            <a:ext cx="8229600" cy="782960"/>
          </a:xfrm>
        </p:spPr>
        <p:txBody>
          <a:bodyPr/>
          <a:lstStyle/>
          <a:p>
            <a:r>
              <a:rPr lang="ru-RU" dirty="0" smtClean="0"/>
              <a:t>Вид </a:t>
            </a:r>
            <a:r>
              <a:rPr lang="ru-RU" dirty="0" smtClean="0"/>
              <a:t>справа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6419"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824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96"/>
            <a:ext cx="9144000" cy="683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172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52736"/>
            <a:ext cx="9144000" cy="5805264"/>
          </a:xfrm>
        </p:spPr>
        <p:txBody>
          <a:bodyPr>
            <a:noAutofit/>
          </a:bodyPr>
          <a:lstStyle/>
          <a:p>
            <a:pPr algn="just"/>
            <a:r>
              <a:rPr lang="ru-RU" sz="2100" dirty="0"/>
              <a:t>Двигатель Д-36 выполнен по </a:t>
            </a:r>
            <a:r>
              <a:rPr lang="ru-RU" sz="2100" dirty="0" err="1" smtClean="0"/>
              <a:t>трёхвальной</a:t>
            </a:r>
            <a:r>
              <a:rPr lang="ru-RU" sz="2100" dirty="0" smtClean="0"/>
              <a:t> </a:t>
            </a:r>
            <a:r>
              <a:rPr lang="ru-RU" sz="2100" dirty="0"/>
              <a:t>схеме и имеет модульную конструкцию. В конструкции широко использован титан. Двигатель состоит из одноступенчатого трансзвукового вентилятора с титановыми лопатками ротора, 6-ступенчатого компрессора низкого давления с нерегулируемым входным направляющим аппаратом, компрессора высокого давления, кольцевой камеры сгорания с 24 форсунками, одноступенчатой турбины высокого давления, одноступенчатой неохлаждаемой турбины низкого давления, трёхступенчатой турбины вентилятора. Модули двигателя: колесо вентилятора, спрямляющий аппарат вентилятора, вал вентилятора, компрессор низкого давления, коробка приводов, задняя опора, турбина вентилятора, ротор турбины низкого давления, корпус опоры турбины, ротор турбины высокого давления, камера сгорания, промежуточный корпус в сборе с компрессором высокого давления. </a:t>
            </a:r>
            <a:r>
              <a:rPr lang="ru-RU" sz="2100" dirty="0" smtClean="0"/>
              <a:t>       </a:t>
            </a:r>
            <a:endParaRPr lang="ru-RU" sz="2100" dirty="0" smtClean="0"/>
          </a:p>
          <a:p>
            <a:pPr algn="just"/>
            <a:r>
              <a:rPr lang="ru-RU" sz="2100" dirty="0" smtClean="0"/>
              <a:t>                                   Двигатель </a:t>
            </a:r>
            <a:r>
              <a:rPr lang="ru-RU" sz="2100" dirty="0"/>
              <a:t>оборудован системой реверса.</a:t>
            </a:r>
          </a:p>
        </p:txBody>
      </p:sp>
      <p:sp>
        <p:nvSpPr>
          <p:cNvPr id="2" name="Заголовок 1"/>
          <p:cNvSpPr>
            <a:spLocks noGrp="1"/>
          </p:cNvSpPr>
          <p:nvPr>
            <p:ph type="title"/>
          </p:nvPr>
        </p:nvSpPr>
        <p:spPr/>
        <p:txBody>
          <a:bodyPr>
            <a:normAutofit fontScale="90000"/>
          </a:bodyPr>
          <a:lstStyle/>
          <a:p>
            <a:r>
              <a:rPr lang="ru-RU" dirty="0"/>
              <a:t>Назначение и основные узлы двигателя.</a:t>
            </a:r>
            <a:br>
              <a:rPr lang="ru-RU" dirty="0"/>
            </a:br>
            <a:endParaRPr lang="ru-RU" dirty="0"/>
          </a:p>
        </p:txBody>
      </p:sp>
    </p:spTree>
    <p:extLst>
      <p:ext uri="{BB962C8B-B14F-4D97-AF65-F5344CB8AC3E}">
        <p14:creationId xmlns:p14="http://schemas.microsoft.com/office/powerpoint/2010/main" val="192388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11" y="0"/>
            <a:ext cx="9184011"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425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181</TotalTime>
  <Words>555</Words>
  <Application>Microsoft Office PowerPoint</Application>
  <PresentationFormat>Экран (4:3)</PresentationFormat>
  <Paragraphs>82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Раздел I. «Конструкция и ТО узлов двигателя Д-36» </vt:lpstr>
      <vt:lpstr>Вопросы. </vt:lpstr>
      <vt:lpstr>Краткая история.</vt:lpstr>
      <vt:lpstr>Презентация PowerPoint</vt:lpstr>
      <vt:lpstr>Вид слева</vt:lpstr>
      <vt:lpstr>Вид справа </vt:lpstr>
      <vt:lpstr>Презентация PowerPoint</vt:lpstr>
      <vt:lpstr>Назначение и основные узлы двигателя. </vt:lpstr>
      <vt:lpstr>Презентация PowerPoint</vt:lpstr>
      <vt:lpstr>Характеристики  Д-36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 I. «Конструкция и ТО узлов двигателя Д-36» </dc:title>
  <dc:creator>HAMELEON</dc:creator>
  <cp:lastModifiedBy>HAMELEON</cp:lastModifiedBy>
  <cp:revision>17</cp:revision>
  <dcterms:created xsi:type="dcterms:W3CDTF">2021-07-02T11:26:47Z</dcterms:created>
  <dcterms:modified xsi:type="dcterms:W3CDTF">2021-07-14T15:26:59Z</dcterms:modified>
</cp:coreProperties>
</file>