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7" r:id="rId7"/>
    <p:sldId id="261" r:id="rId8"/>
    <p:sldId id="262" r:id="rId9"/>
    <p:sldId id="278" r:id="rId10"/>
    <p:sldId id="263" r:id="rId11"/>
    <p:sldId id="264" r:id="rId12"/>
    <p:sldId id="265" r:id="rId13"/>
    <p:sldId id="266" r:id="rId14"/>
    <p:sldId id="27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04.04.2020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Тема 1.5 Турбина. </a:t>
            </a:r>
            <a:endParaRPr lang="ru-RU" dirty="0"/>
          </a:p>
        </p:txBody>
      </p:sp>
      <p:sp>
        <p:nvSpPr>
          <p:cNvPr id="3" name="Подзаголовок 2"/>
          <p:cNvSpPr>
            <a:spLocks noGrp="1"/>
          </p:cNvSpPr>
          <p:nvPr>
            <p:ph type="subTitle" idx="1"/>
          </p:nvPr>
        </p:nvSpPr>
        <p:spPr/>
        <p:txBody>
          <a:bodyPr/>
          <a:lstStyle/>
          <a:p>
            <a:r>
              <a:rPr lang="ru-RU" dirty="0" smtClean="0"/>
              <a:t>Занятие 3</a:t>
            </a:r>
            <a:endParaRPr lang="ru-RU" dirty="0"/>
          </a:p>
        </p:txBody>
      </p:sp>
    </p:spTree>
    <p:extLst>
      <p:ext uri="{BB962C8B-B14F-4D97-AF65-F5344CB8AC3E}">
        <p14:creationId xmlns:p14="http://schemas.microsoft.com/office/powerpoint/2010/main" val="310430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Сопловой аппарат работает в достаточно тяжелых условиях, которые характеризуются</a:t>
            </a:r>
            <a:r>
              <a:rPr lang="ru-RU" dirty="0" smtClean="0"/>
              <a:t>:</a:t>
            </a:r>
          </a:p>
          <a:p>
            <a:r>
              <a:rPr lang="ru-RU" dirty="0" smtClean="0"/>
              <a:t>большими </a:t>
            </a:r>
            <a:r>
              <a:rPr lang="ru-RU" dirty="0"/>
              <a:t>осевыми и окружными усилиями, действующими на лопатки; </a:t>
            </a:r>
            <a:endParaRPr lang="ru-RU" dirty="0" smtClean="0"/>
          </a:p>
          <a:p>
            <a:r>
              <a:rPr lang="ru-RU" dirty="0" smtClean="0"/>
              <a:t>большими </a:t>
            </a:r>
            <a:r>
              <a:rPr lang="ru-RU" dirty="0"/>
              <a:t>скоростями газового </a:t>
            </a:r>
            <a:r>
              <a:rPr lang="ru-RU" dirty="0" smtClean="0"/>
              <a:t>потока ;</a:t>
            </a:r>
          </a:p>
          <a:p>
            <a:r>
              <a:rPr lang="ru-RU" dirty="0" smtClean="0"/>
              <a:t>Высокая температура газов; </a:t>
            </a:r>
          </a:p>
        </p:txBody>
      </p:sp>
    </p:spTree>
    <p:extLst>
      <p:ext uri="{BB962C8B-B14F-4D97-AF65-F5344CB8AC3E}">
        <p14:creationId xmlns:p14="http://schemas.microsoft.com/office/powerpoint/2010/main" val="329249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t>Сопловые лопатки первых ступеней, работающие в более тяжелых условиях, делают из литейных сплавов, обладающих высокой жаростойкостью, таких, как ЖСЗ, ЖС6, ЖС6-К (до 80 % никеля) или ЛК-4 (до 60 % кобальта). Последний является дорогим, поэтому имеет ограниченное применение.</a:t>
            </a:r>
          </a:p>
          <a:p>
            <a:r>
              <a:rPr lang="ru-RU" dirty="0"/>
              <a:t>Лопатки сопловых аппаратов, работающие в менее тяжелы х температурных условиях, изготавливаются соответственно из менее жаростойких, более дешевых материалов — из сплавов ЭИ-43 7Б, ЭИ-43 7А или ВЛ-745У. Для сопловых лопаток Ш, IV и V ступеней ТВД применяют хромоникелевую сталь Х23Н18 (ЭИ1-417).</a:t>
            </a:r>
          </a:p>
          <a:p>
            <a:endParaRPr lang="ru-RU" dirty="0"/>
          </a:p>
        </p:txBody>
      </p:sp>
    </p:spTree>
    <p:extLst>
      <p:ext uri="{BB962C8B-B14F-4D97-AF65-F5344CB8AC3E}">
        <p14:creationId xmlns:p14="http://schemas.microsoft.com/office/powerpoint/2010/main" val="221661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Корпус турбины нагружается крутящим моментом и осевой силой от сопловых аппаратов и выходного устройства, внутренним избыточным давлением, а также подвергается действию вибрационных нагрузок. Неравномерный нагрев корпуса по толщине и, особенно по окружности приводит к его деформации, местным уменьшениям радиальных зазоров, а подчас и к задеванию рабочих лопаток за корпус и лабиринтных гребешков за лабиринтное кольцо. Конструкция корпуса зависит от места расположения опоры ротора турбины, способа крепления сопловых аппаратов технологии изготовления и способа охлаждения деталей сопловых аппаратов и стенок сам ого корпуса, числа ступеней турбины и конструкции ротора.</a:t>
            </a:r>
          </a:p>
        </p:txBody>
      </p:sp>
    </p:spTree>
    <p:extLst>
      <p:ext uri="{BB962C8B-B14F-4D97-AF65-F5344CB8AC3E}">
        <p14:creationId xmlns:p14="http://schemas.microsoft.com/office/powerpoint/2010/main" val="350967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Дефекты турбин могут быть вызваны различными причинами: </a:t>
            </a:r>
            <a:endParaRPr lang="ru-RU" dirty="0" smtClean="0"/>
          </a:p>
          <a:p>
            <a:r>
              <a:rPr lang="ru-RU" dirty="0" smtClean="0"/>
              <a:t>1</a:t>
            </a:r>
            <a:r>
              <a:rPr lang="ru-RU" dirty="0"/>
              <a:t>. короблением лопаток СА вследствие недостаточной жаропрочности материала, перегрева во время запуска или длительной работы на максимальном, а иногда и минимальном режиме (если время работы, на минимальном режиме ограничено), перегрева из-за неисправностей системы автоматического регулирования, нарушающего установленный закон подачи топлива, и резкого изменения количества подаваемого топлива (останов с максимального режима, без охлаждения двигателя на мало м газе</a:t>
            </a:r>
            <a:r>
              <a:rPr lang="ru-RU" dirty="0" smtClean="0"/>
              <a:t>);</a:t>
            </a:r>
          </a:p>
          <a:p>
            <a:r>
              <a:rPr lang="ru-RU" dirty="0" smtClean="0"/>
              <a:t> </a:t>
            </a:r>
            <a:r>
              <a:rPr lang="ru-RU" dirty="0"/>
              <a:t>2. появлением забоин на сопловых и рабочих лопатках вследствие попадания посторонних предметов в компрессор. При этом разрушившиеся детали компрессора и камеры сгорания вызывают забоины, вмятины и на деталях турбины; </a:t>
            </a:r>
            <a:endParaRPr lang="ru-RU" dirty="0" smtClean="0"/>
          </a:p>
          <a:p>
            <a:r>
              <a:rPr lang="ru-RU" dirty="0" smtClean="0"/>
              <a:t>3</a:t>
            </a:r>
            <a:r>
              <a:rPr lang="ru-RU" dirty="0"/>
              <a:t>. вибрационными поломками рабочих лопаток по профильной и замковой частям. </a:t>
            </a:r>
            <a:r>
              <a:rPr lang="ru-RU" dirty="0" smtClean="0"/>
              <a:t>Сравнивая </a:t>
            </a:r>
            <a:r>
              <a:rPr lang="ru-RU" dirty="0"/>
              <a:t>работу лопаток турбин на земле с работой в полете, установлено, что вследствие пониженного уровня вибраций на земле </a:t>
            </a:r>
            <a:r>
              <a:rPr lang="ru-RU" dirty="0" err="1"/>
              <a:t>вибронагруженность</a:t>
            </a:r>
            <a:r>
              <a:rPr lang="ru-RU" dirty="0"/>
              <a:t> лопаток турбин на 15...20 %</a:t>
            </a:r>
          </a:p>
          <a:p>
            <a:endParaRPr lang="ru-RU" dirty="0"/>
          </a:p>
        </p:txBody>
      </p:sp>
    </p:spTree>
    <p:extLst>
      <p:ext uri="{BB962C8B-B14F-4D97-AF65-F5344CB8AC3E}">
        <p14:creationId xmlns:p14="http://schemas.microsoft.com/office/powerpoint/2010/main" val="71472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0"/>
            <a:ext cx="4546848" cy="4525963"/>
          </a:xfrm>
        </p:spPr>
        <p:txBody>
          <a:bodyPr/>
          <a:lstStyle/>
          <a:p>
            <a:r>
              <a:rPr lang="ru-RU" dirty="0" smtClean="0"/>
              <a:t>Что такое коробление.</a:t>
            </a:r>
          </a:p>
          <a:p>
            <a:r>
              <a:rPr lang="ru-RU" dirty="0" smtClean="0"/>
              <a:t>Нарисовать рисунок и прописать позиции  (рисунок 89) </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918508"/>
            <a:ext cx="2464296" cy="593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22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.Статоры турбин: </a:t>
            </a:r>
            <a:endParaRPr lang="ru-RU" dirty="0" smtClean="0"/>
          </a:p>
          <a:p>
            <a:pPr marL="0" indent="0">
              <a:buNone/>
            </a:pPr>
            <a:r>
              <a:rPr lang="ru-RU" dirty="0" smtClean="0"/>
              <a:t>а)назначение </a:t>
            </a:r>
            <a:r>
              <a:rPr lang="ru-RU" dirty="0"/>
              <a:t>и составные части ; </a:t>
            </a:r>
            <a:endParaRPr lang="ru-RU" dirty="0" smtClean="0"/>
          </a:p>
          <a:p>
            <a:pPr marL="0" indent="0">
              <a:buNone/>
            </a:pPr>
            <a:r>
              <a:rPr lang="ru-RU" dirty="0" smtClean="0"/>
              <a:t>б)конструкция </a:t>
            </a:r>
            <a:r>
              <a:rPr lang="ru-RU" dirty="0"/>
              <a:t>корпуса и сопловых аппаратов, применяемые материалы.</a:t>
            </a:r>
          </a:p>
          <a:p>
            <a:r>
              <a:rPr lang="ru-RU" dirty="0"/>
              <a:t>2.Силы, действующие на статор</a:t>
            </a:r>
          </a:p>
          <a:p>
            <a:r>
              <a:rPr lang="ru-RU" dirty="0"/>
              <a:t>3.Неисправности турбин, влияющие на безопасность полётов</a:t>
            </a:r>
          </a:p>
          <a:p>
            <a:endParaRPr lang="ru-RU" dirty="0"/>
          </a:p>
        </p:txBody>
      </p:sp>
    </p:spTree>
    <p:extLst>
      <p:ext uri="{BB962C8B-B14F-4D97-AF65-F5344CB8AC3E}">
        <p14:creationId xmlns:p14="http://schemas.microsoft.com/office/powerpoint/2010/main" val="121046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Назначение </a:t>
            </a:r>
            <a:r>
              <a:rPr lang="ru-RU" dirty="0"/>
              <a:t>и составные части </a:t>
            </a:r>
          </a:p>
        </p:txBody>
      </p:sp>
      <p:sp>
        <p:nvSpPr>
          <p:cNvPr id="3" name="Объект 2"/>
          <p:cNvSpPr>
            <a:spLocks noGrp="1"/>
          </p:cNvSpPr>
          <p:nvPr>
            <p:ph idx="1"/>
          </p:nvPr>
        </p:nvSpPr>
        <p:spPr/>
        <p:txBody>
          <a:bodyPr>
            <a:normAutofit fontScale="92500"/>
          </a:bodyPr>
          <a:lstStyle/>
          <a:p>
            <a:r>
              <a:rPr lang="ru-RU" dirty="0"/>
              <a:t>Статоры турбин состоят из корпусов в них сопловыми аппаратами (СА), элементов, обеспечивающих охлаждение турбины и газовое уплотнение ее проточной части.</a:t>
            </a:r>
          </a:p>
          <a:p>
            <a:r>
              <a:rPr lang="ru-RU" dirty="0" smtClean="0"/>
              <a:t>Корпус </a:t>
            </a:r>
            <a:r>
              <a:rPr lang="ru-RU" dirty="0"/>
              <a:t>турбины ГТД является наружной стенкой проточной части. Он входит в общую силовую схему двигателя и образует герметичную проточную часть двигателя. Корпусы турбин представляют собой цилиндрические или конические оболочки, обеспечивающие размещение и крепление сопловых аппаратов, и силовую связь с камерой сгорания и выходным устройством</a:t>
            </a:r>
            <a:r>
              <a:rPr lang="ru-RU" dirty="0" smtClean="0"/>
              <a:t>.</a:t>
            </a:r>
            <a:endParaRPr lang="ru-RU" dirty="0"/>
          </a:p>
          <a:p>
            <a:endParaRPr lang="ru-RU" dirty="0"/>
          </a:p>
        </p:txBody>
      </p:sp>
    </p:spTree>
    <p:extLst>
      <p:ext uri="{BB962C8B-B14F-4D97-AF65-F5344CB8AC3E}">
        <p14:creationId xmlns:p14="http://schemas.microsoft.com/office/powerpoint/2010/main" val="154179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a:t>Корпус должен обладать: </a:t>
            </a:r>
            <a:endParaRPr lang="ru-RU" dirty="0" smtClean="0"/>
          </a:p>
          <a:p>
            <a:r>
              <a:rPr lang="ru-RU" dirty="0" smtClean="0"/>
              <a:t>1</a:t>
            </a:r>
            <a:r>
              <a:rPr lang="ru-RU" dirty="0"/>
              <a:t>. Большой и равномерной окружной и продольной (изгибной) жесткостью; </a:t>
            </a:r>
            <a:endParaRPr lang="ru-RU" dirty="0" smtClean="0"/>
          </a:p>
          <a:p>
            <a:r>
              <a:rPr lang="ru-RU" dirty="0" smtClean="0"/>
              <a:t>2</a:t>
            </a:r>
            <a:r>
              <a:rPr lang="ru-RU" dirty="0"/>
              <a:t>. Надежным центрированием в холодном и горячем состояние для обеспечения надежной работы турбины при малых радиальных зазорах между корпусом и торцами рабочих лопаток и в лабиринтных уплотнениях; </a:t>
            </a:r>
            <a:endParaRPr lang="ru-RU" dirty="0" smtClean="0"/>
          </a:p>
          <a:p>
            <a:r>
              <a:rPr lang="ru-RU" dirty="0" smtClean="0"/>
              <a:t>3</a:t>
            </a:r>
            <a:r>
              <a:rPr lang="ru-RU" dirty="0"/>
              <a:t>. Должен также обладать достаточной прочностью, чтобы при обрыве лопатки или разрушении диска их куски не пробивали </a:t>
            </a:r>
            <a:r>
              <a:rPr lang="ru-RU" dirty="0" smtClean="0"/>
              <a:t>его.</a:t>
            </a:r>
            <a:endParaRPr lang="ru-RU" dirty="0"/>
          </a:p>
        </p:txBody>
      </p:sp>
    </p:spTree>
    <p:extLst>
      <p:ext uri="{BB962C8B-B14F-4D97-AF65-F5344CB8AC3E}">
        <p14:creationId xmlns:p14="http://schemas.microsoft.com/office/powerpoint/2010/main" val="33027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конструкция корпуса и сопловых аппаратов, применяемые материалы.</a:t>
            </a:r>
            <a:r>
              <a:rPr lang="ru-RU" dirty="0"/>
              <a:t/>
            </a:r>
            <a:br>
              <a:rPr lang="ru-RU" dirty="0"/>
            </a:br>
            <a:endParaRPr lang="ru-RU" dirty="0"/>
          </a:p>
        </p:txBody>
      </p:sp>
      <p:sp>
        <p:nvSpPr>
          <p:cNvPr id="3" name="Объект 2"/>
          <p:cNvSpPr>
            <a:spLocks noGrp="1"/>
          </p:cNvSpPr>
          <p:nvPr>
            <p:ph idx="1"/>
          </p:nvPr>
        </p:nvSpPr>
        <p:spPr/>
        <p:txBody>
          <a:bodyPr>
            <a:normAutofit fontScale="92500"/>
          </a:bodyPr>
          <a:lstStyle/>
          <a:p>
            <a:pPr marL="0" indent="0">
              <a:buNone/>
            </a:pPr>
            <a:r>
              <a:rPr lang="ru-RU" dirty="0"/>
              <a:t>Корпус турбины обычно выполняется составным. В многоступенчатой турбине составными частями являются наружные корпуса сопловых </a:t>
            </a:r>
            <a:r>
              <a:rPr lang="ru-RU" dirty="0" smtClean="0"/>
              <a:t>аппаратов. </a:t>
            </a:r>
            <a:r>
              <a:rPr lang="ru-RU" dirty="0"/>
              <a:t>Обычно разъемы корпуса турбины делаются перпендикулярно оси, что обеспечивает более равномерную окружную жесткость корпуса. </a:t>
            </a:r>
            <a:r>
              <a:rPr lang="ru-RU" dirty="0" smtClean="0"/>
              <a:t>Сборка </a:t>
            </a:r>
            <a:r>
              <a:rPr lang="ru-RU" dirty="0"/>
              <a:t>такой турбины </a:t>
            </a:r>
            <a:r>
              <a:rPr lang="ru-RU" dirty="0" smtClean="0"/>
              <a:t> </a:t>
            </a:r>
            <a:r>
              <a:rPr lang="ru-RU" dirty="0"/>
              <a:t>намного легче. </a:t>
            </a:r>
            <a:r>
              <a:rPr lang="ru-RU" dirty="0" smtClean="0"/>
              <a:t> Но из-за </a:t>
            </a:r>
            <a:r>
              <a:rPr lang="ru-RU" dirty="0"/>
              <a:t>наличия фланцев </a:t>
            </a:r>
            <a:r>
              <a:rPr lang="ru-RU" dirty="0" smtClean="0"/>
              <a:t>это приводит </a:t>
            </a:r>
            <a:r>
              <a:rPr lang="ru-RU" dirty="0"/>
              <a:t>к </a:t>
            </a:r>
            <a:r>
              <a:rPr lang="ru-RU" dirty="0" smtClean="0"/>
              <a:t> </a:t>
            </a:r>
            <a:r>
              <a:rPr lang="ru-RU" dirty="0"/>
              <a:t>короблению корпуса. Для устранения коробления можно увеличить толщину стенок корпуса, но это приведет к увеличению его массы</a:t>
            </a:r>
            <a:endParaRPr lang="ru-RU" dirty="0" smtClean="0"/>
          </a:p>
          <a:p>
            <a:pPr marL="0" indent="0">
              <a:buNone/>
            </a:pPr>
            <a:r>
              <a:rPr lang="ru-RU" dirty="0" smtClean="0">
                <a:solidFill>
                  <a:srgbClr val="FF0000"/>
                </a:solidFill>
              </a:rPr>
              <a:t>Задание 1</a:t>
            </a:r>
            <a:endParaRPr lang="ru-RU" dirty="0">
              <a:solidFill>
                <a:srgbClr val="FF0000"/>
              </a:solidFill>
            </a:endParaRPr>
          </a:p>
          <a:p>
            <a:endParaRPr lang="ru-RU" dirty="0"/>
          </a:p>
        </p:txBody>
      </p:sp>
    </p:spTree>
    <p:extLst>
      <p:ext uri="{BB962C8B-B14F-4D97-AF65-F5344CB8AC3E}">
        <p14:creationId xmlns:p14="http://schemas.microsoft.com/office/powerpoint/2010/main" val="348340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Корпусы турбины больших диаметров изготавливают из листового материала сваркой встык по образующей цилиндра или конуса с последующей приваркой точеных фланцев. Чаще корпусы турбины изготовляют ковкой или центробежным литьем с последующей механической обработкой. Большой диапазон изменения температуры корпусов оказывает большое влияние на зазор между рабочими лопатками и корпусом.</a:t>
            </a:r>
          </a:p>
        </p:txBody>
      </p:sp>
    </p:spTree>
    <p:extLst>
      <p:ext uri="{BB962C8B-B14F-4D97-AF65-F5344CB8AC3E}">
        <p14:creationId xmlns:p14="http://schemas.microsoft.com/office/powerpoint/2010/main" val="225217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Использование для корпусов турбины материалов с малым коэффициентом линейного расширения также благоприятно сказывается на уменьшении рабочих зазоров. Нередко для этой цели применяют также мягкие вставки для безопасного касания рабочих лопаток за корпус, (радиальный зазор уменьшается до нуля). В качестве компонентов в материале вставок используются порошки графита или талька, алюминия, меди, никеля и железа. Вставки изготовляются путем спекания их в печи.</a:t>
            </a:r>
          </a:p>
        </p:txBody>
      </p:sp>
    </p:spTree>
    <p:extLst>
      <p:ext uri="{BB962C8B-B14F-4D97-AF65-F5344CB8AC3E}">
        <p14:creationId xmlns:p14="http://schemas.microsoft.com/office/powerpoint/2010/main" val="43261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Сопловые аппараты представляют собой неподвижный лопаточный венец, устанавливаемый перед рабочим колесом турбины и предназначенный для разгона и подвода потока газа под определенным углом к рабочим лопаткам. Основными элементами сопловых аппаратов являются сопловые лопатки, наружные и внутренние бандажные кольца. Сопловые лопатки размещаются на бандажных кольцах, образуя кольцевую решетку. Внутренние и наружные бандажные кольца, к которым тем или иным способом крепятся сопловые лопатки, ограничивают кольцевой канал проточной части турбины. В некоторых конструкциях роль наружного бандажного кольца выполняет корпус турбины.</a:t>
            </a:r>
          </a:p>
        </p:txBody>
      </p:sp>
    </p:spTree>
    <p:extLst>
      <p:ext uri="{BB962C8B-B14F-4D97-AF65-F5344CB8AC3E}">
        <p14:creationId xmlns:p14="http://schemas.microsoft.com/office/powerpoint/2010/main" val="190561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Конструкция сопловых лопаток зависит от способа их закрепления и изготовления. </a:t>
            </a:r>
          </a:p>
          <a:p>
            <a:r>
              <a:rPr lang="ru-RU" dirty="0"/>
              <a:t>Лопатки могут быть с полками, цапфами, ушками, сплошными или полыми. Для охлаждения их воздухом, а также уменьшения массы и расхода материала лопатки изготавливают полыми. Выпуск охлаждающего воздуха из лопатки может осуществляться на периферии вдоль задней или передней </a:t>
            </a:r>
            <a:r>
              <a:rPr lang="ru-RU" dirty="0" smtClean="0"/>
              <a:t>кромки.</a:t>
            </a:r>
            <a:endParaRPr lang="ru-RU" dirty="0"/>
          </a:p>
          <a:p>
            <a:endParaRPr lang="ru-RU" dirty="0"/>
          </a:p>
        </p:txBody>
      </p:sp>
    </p:spTree>
    <p:extLst>
      <p:ext uri="{BB962C8B-B14F-4D97-AF65-F5344CB8AC3E}">
        <p14:creationId xmlns:p14="http://schemas.microsoft.com/office/powerpoint/2010/main" val="3540314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78</TotalTime>
  <Words>908</Words>
  <Application>Microsoft Office PowerPoint</Application>
  <PresentationFormat>Экран (4:3)</PresentationFormat>
  <Paragraphs>35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NewsPrint</vt:lpstr>
      <vt:lpstr>Тема 1.5 Турбина. </vt:lpstr>
      <vt:lpstr>Презентация PowerPoint</vt:lpstr>
      <vt:lpstr>Назначение и составные части </vt:lpstr>
      <vt:lpstr>Презентация PowerPoint</vt:lpstr>
      <vt:lpstr>конструкция корпуса и сопловых аппаратов, применяемые материалы.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1.5 Турбина. </dc:title>
  <dc:creator>HAMELEON</dc:creator>
  <cp:lastModifiedBy>HAMELEON</cp:lastModifiedBy>
  <cp:revision>8</cp:revision>
  <dcterms:created xsi:type="dcterms:W3CDTF">2020-04-04T10:28:37Z</dcterms:created>
  <dcterms:modified xsi:type="dcterms:W3CDTF">2020-04-04T11:57:08Z</dcterms:modified>
</cp:coreProperties>
</file>