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9" r:id="rId14"/>
    <p:sldId id="268" r:id="rId15"/>
    <p:sldId id="270" r:id="rId16"/>
    <p:sldId id="271" r:id="rId17"/>
    <p:sldId id="273" r:id="rId18"/>
    <p:sldId id="272" r:id="rId19"/>
    <p:sldId id="274" r:id="rId20"/>
    <p:sldId id="275" r:id="rId21"/>
    <p:sldId id="276" r:id="rId22"/>
    <p:sldId id="280" r:id="rId2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3" d="100"/>
          <a:sy n="53" d="100"/>
        </p:scale>
        <p:origin x="-96" y="-3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ru-RU" smtClean="0"/>
              <a:t>Образец заголовка</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07.04.2020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07.04.2020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07.04.2020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07.04.2020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t>07.04.2020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Date Placeholder 4"/>
          <p:cNvSpPr>
            <a:spLocks noGrp="1"/>
          </p:cNvSpPr>
          <p:nvPr>
            <p:ph type="dt" sz="half" idx="10"/>
          </p:nvPr>
        </p:nvSpPr>
        <p:spPr/>
        <p:txBody>
          <a:bodyPr/>
          <a:lstStyle/>
          <a:p>
            <a:fld id="{B4C71EC6-210F-42DE-9C53-41977AD35B3D}" type="datetimeFigureOut">
              <a:rPr lang="ru-RU" smtClean="0"/>
              <a:t>07.04.2020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Date Placeholder 6"/>
          <p:cNvSpPr>
            <a:spLocks noGrp="1"/>
          </p:cNvSpPr>
          <p:nvPr>
            <p:ph type="dt" sz="half" idx="10"/>
          </p:nvPr>
        </p:nvSpPr>
        <p:spPr/>
        <p:txBody>
          <a:bodyPr/>
          <a:lstStyle/>
          <a:p>
            <a:fld id="{B4C71EC6-210F-42DE-9C53-41977AD35B3D}" type="datetimeFigureOut">
              <a:rPr lang="ru-RU" smtClean="0"/>
              <a:t>07.04.2020</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4C71EC6-210F-42DE-9C53-41977AD35B3D}" type="datetimeFigureOut">
              <a:rPr lang="ru-RU" smtClean="0"/>
              <a:t>07.04.2020</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t>07.04.2020</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ru-RU" smtClean="0"/>
              <a:t>Образец заголовка</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07.04.2020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ru-RU" smtClean="0"/>
              <a:t>Образец заголовка</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07.04.2020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B4C71EC6-210F-42DE-9C53-41977AD35B3D}" type="datetimeFigureOut">
              <a:rPr lang="ru-RU" smtClean="0"/>
              <a:t>07.04.2020</a:t>
            </a:fld>
            <a:endParaRPr lang="ru-RU"/>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ru-RU"/>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B19B0651-EE4F-4900-A07F-96A6BFA9D0F0}" type="slidenum">
              <a:rPr lang="ru-RU" smtClean="0"/>
              <a:t>‹#›</a:t>
            </a:fld>
            <a:endParaRPr lang="ru-RU"/>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fontScale="90000"/>
          </a:bodyPr>
          <a:lstStyle/>
          <a:p>
            <a:r>
              <a:rPr lang="ru-RU" dirty="0"/>
              <a:t>Тема 6. Выходные и реверсивные устройства</a:t>
            </a:r>
            <a:r>
              <a:rPr lang="ru-RU" dirty="0" smtClean="0"/>
              <a:t>.</a:t>
            </a:r>
            <a:r>
              <a:rPr lang="ru-RU" dirty="0"/>
              <a:t/>
            </a:r>
            <a:br>
              <a:rPr lang="ru-RU" dirty="0"/>
            </a:br>
            <a:r>
              <a:rPr lang="ru-RU" dirty="0"/>
              <a:t>                         </a:t>
            </a:r>
          </a:p>
        </p:txBody>
      </p:sp>
      <p:sp>
        <p:nvSpPr>
          <p:cNvPr id="3" name="Подзаголовок 2"/>
          <p:cNvSpPr>
            <a:spLocks noGrp="1"/>
          </p:cNvSpPr>
          <p:nvPr>
            <p:ph type="subTitle" idx="1"/>
          </p:nvPr>
        </p:nvSpPr>
        <p:spPr/>
        <p:txBody>
          <a:bodyPr/>
          <a:lstStyle/>
          <a:p>
            <a:r>
              <a:rPr lang="ru-RU" dirty="0"/>
              <a:t>Занятие № 1.</a:t>
            </a:r>
            <a:br>
              <a:rPr lang="ru-RU" dirty="0"/>
            </a:br>
            <a:endParaRPr lang="ru-RU" dirty="0"/>
          </a:p>
        </p:txBody>
      </p:sp>
    </p:spTree>
    <p:extLst>
      <p:ext uri="{BB962C8B-B14F-4D97-AF65-F5344CB8AC3E}">
        <p14:creationId xmlns:p14="http://schemas.microsoft.com/office/powerpoint/2010/main" val="28491252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normAutofit/>
          </a:bodyPr>
          <a:lstStyle/>
          <a:p>
            <a:r>
              <a:rPr lang="ru-RU" dirty="0"/>
              <a:t>Сопло с подвижным центральным телом (рис. А) спрофилировано таким образом, что при его перемещении площадь выходного сечения изменяется. Перемещение центрального тела (иглы) осуществляется специальным механизмом с гидравлическими или электрическим приводом. Недостатками их являются сложность конструкции, перегрев механизма, перемещения центрального тела и сравнительно большая масса. </a:t>
            </a:r>
          </a:p>
        </p:txBody>
      </p:sp>
    </p:spTree>
    <p:extLst>
      <p:ext uri="{BB962C8B-B14F-4D97-AF65-F5344CB8AC3E}">
        <p14:creationId xmlns:p14="http://schemas.microsoft.com/office/powerpoint/2010/main" val="456578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normAutofit/>
          </a:bodyPr>
          <a:lstStyle/>
          <a:p>
            <a:r>
              <a:rPr lang="ru-RU" dirty="0"/>
              <a:t>Двустворчатое сопло имеет различные формы створок (плоские, овальные или круглые) в прикрытом положении (</a:t>
            </a:r>
            <a:r>
              <a:rPr lang="ru-RU" dirty="0" err="1"/>
              <a:t>рис.б</a:t>
            </a:r>
            <a:r>
              <a:rPr lang="ru-RU" dirty="0"/>
              <a:t>). Преимуществом таких устройств является простота самого сопла и управляющего механизма. Недостаток их – несколько повышенные потери, определяемые формой поперечного сечения сопла, и неравномерный нагрев, вызывающий коробление створок и затрудняющий их уплотнение, что ведет к бесполезной утечке газа.</a:t>
            </a:r>
          </a:p>
        </p:txBody>
      </p:sp>
    </p:spTree>
    <p:extLst>
      <p:ext uri="{BB962C8B-B14F-4D97-AF65-F5344CB8AC3E}">
        <p14:creationId xmlns:p14="http://schemas.microsoft.com/office/powerpoint/2010/main" val="9363025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95536" y="188640"/>
            <a:ext cx="8229600" cy="6408712"/>
          </a:xfrm>
        </p:spPr>
        <p:txBody>
          <a:bodyPr>
            <a:normAutofit/>
          </a:bodyPr>
          <a:lstStyle/>
          <a:p>
            <a:r>
              <a:rPr lang="ru-RU" dirty="0"/>
              <a:t>Многостворчатое сопло (</a:t>
            </a:r>
            <a:r>
              <a:rPr lang="ru-RU" dirty="0" err="1"/>
              <a:t>рис.в</a:t>
            </a:r>
            <a:r>
              <a:rPr lang="ru-RU" dirty="0"/>
              <a:t>) дает форму поперечного сечения струи, близкую к кругу во всех положениях. Малые размеры створок позволяют их сделать достаточно жесткими, что предохраняет от коробления. Силы действующие на каждую створку меньше, чем при двустворчатом сопле. При этом упрощается конструкция шарниров крепление створок. Нагрузки от сворок более равномерно распределяются по периметру заднего фланца. Недостатком такого сопла является необходимость установки большего числа створок, что увеличивает число стыков и ведет к усложнению механизма управления, по этому возможно применение сопел с аэродинамическим регулированием (</a:t>
            </a:r>
            <a:r>
              <a:rPr lang="ru-RU" dirty="0" err="1"/>
              <a:t>рис.г</a:t>
            </a:r>
            <a:r>
              <a:rPr lang="ru-RU" dirty="0"/>
              <a:t>).</a:t>
            </a:r>
          </a:p>
        </p:txBody>
      </p:sp>
    </p:spTree>
    <p:extLst>
      <p:ext uri="{BB962C8B-B14F-4D97-AF65-F5344CB8AC3E}">
        <p14:creationId xmlns:p14="http://schemas.microsoft.com/office/powerpoint/2010/main" val="34642083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025929" y="685800"/>
            <a:ext cx="7015941"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410085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3 Вопрос</a:t>
            </a:r>
            <a:endParaRPr lang="ru-RU" dirty="0"/>
          </a:p>
        </p:txBody>
      </p:sp>
      <p:sp>
        <p:nvSpPr>
          <p:cNvPr id="3" name="Объект 2"/>
          <p:cNvSpPr>
            <a:spLocks noGrp="1"/>
          </p:cNvSpPr>
          <p:nvPr>
            <p:ph idx="1"/>
          </p:nvPr>
        </p:nvSpPr>
        <p:spPr/>
        <p:txBody>
          <a:bodyPr>
            <a:normAutofit/>
          </a:bodyPr>
          <a:lstStyle/>
          <a:p>
            <a:r>
              <a:rPr lang="ru-RU" dirty="0"/>
              <a:t> Наиболее эффективными средствами уменьшение длины пробега самолетов ГТД при посадке является специальные реверсивные устройства называемые реверсорами тяги. С их помощью газовый поток за турбиной поворачивается на угол 120…160 градусов, т.е. выходит по направлению движения самолета. При этом создается обратная тяга, которая тормозит движение самолета при пробеге. Реверс тяги в полете может выполнять роль воздушного тормоза, повышая манёвренность самолета.</a:t>
            </a:r>
          </a:p>
        </p:txBody>
      </p:sp>
    </p:spTree>
    <p:extLst>
      <p:ext uri="{BB962C8B-B14F-4D97-AF65-F5344CB8AC3E}">
        <p14:creationId xmlns:p14="http://schemas.microsoft.com/office/powerpoint/2010/main" val="17400416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5231940"/>
            <a:ext cx="6781800" cy="1600200"/>
          </a:xfrm>
        </p:spPr>
        <p:txBody>
          <a:bodyPr>
            <a:normAutofit fontScale="90000"/>
          </a:bodyPr>
          <a:lstStyle/>
          <a:p>
            <a:r>
              <a:rPr lang="ru-RU" sz="3600" dirty="0"/>
              <a:t>К реверсам тяги предъявляются следующие требования: </a:t>
            </a:r>
            <a:r>
              <a:rPr lang="ru-RU" dirty="0"/>
              <a:t/>
            </a:r>
            <a:br>
              <a:rPr lang="ru-RU" dirty="0"/>
            </a:br>
            <a:endParaRPr lang="ru-RU" dirty="0"/>
          </a:p>
        </p:txBody>
      </p:sp>
      <p:sp>
        <p:nvSpPr>
          <p:cNvPr id="3" name="Объект 2"/>
          <p:cNvSpPr>
            <a:spLocks noGrp="1"/>
          </p:cNvSpPr>
          <p:nvPr>
            <p:ph idx="1"/>
          </p:nvPr>
        </p:nvSpPr>
        <p:spPr>
          <a:xfrm>
            <a:off x="251520" y="476672"/>
            <a:ext cx="8229600" cy="5257800"/>
          </a:xfrm>
        </p:spPr>
        <p:txBody>
          <a:bodyPr>
            <a:normAutofit/>
          </a:bodyPr>
          <a:lstStyle/>
          <a:p>
            <a:pPr algn="just"/>
            <a:r>
              <a:rPr lang="ru-RU" dirty="0" smtClean="0"/>
              <a:t>Отрицательная </a:t>
            </a:r>
            <a:r>
              <a:rPr lang="ru-RU" dirty="0"/>
              <a:t>тяга должна составлять не менее  35…40% от максимальной положительной тяги;</a:t>
            </a:r>
          </a:p>
          <a:p>
            <a:pPr algn="just"/>
            <a:r>
              <a:rPr lang="ru-RU" dirty="0" smtClean="0"/>
              <a:t>Изменение </a:t>
            </a:r>
            <a:r>
              <a:rPr lang="ru-RU" dirty="0"/>
              <a:t>тяги ( от отрицательной до положительной) должно происходить за 1…2 с;</a:t>
            </a:r>
          </a:p>
          <a:p>
            <a:pPr algn="just"/>
            <a:r>
              <a:rPr lang="ru-RU" dirty="0" smtClean="0"/>
              <a:t>Режим </a:t>
            </a:r>
            <a:r>
              <a:rPr lang="ru-RU" dirty="0"/>
              <a:t>работы турбокомпрессора двигателя должен быть неизменным в момент включения реверса тяги;</a:t>
            </a:r>
          </a:p>
          <a:p>
            <a:pPr algn="just"/>
            <a:r>
              <a:rPr lang="ru-RU" dirty="0" smtClean="0"/>
              <a:t>Включение </a:t>
            </a:r>
            <a:r>
              <a:rPr lang="ru-RU" dirty="0"/>
              <a:t>реверса не должно ухудшать устойчивость и управляемость самолета;</a:t>
            </a:r>
          </a:p>
          <a:p>
            <a:pPr algn="just"/>
            <a:r>
              <a:rPr lang="ru-RU" dirty="0" smtClean="0"/>
              <a:t>Конструкция </a:t>
            </a:r>
            <a:r>
              <a:rPr lang="ru-RU" dirty="0"/>
              <a:t>реверса должна быть простой, надежной и легкой</a:t>
            </a:r>
            <a:r>
              <a:rPr lang="ru-RU" dirty="0" smtClean="0"/>
              <a:t>.</a:t>
            </a:r>
          </a:p>
          <a:p>
            <a:pPr algn="just"/>
            <a:r>
              <a:rPr lang="ru-RU" dirty="0"/>
              <a:t>Выходящая струя газов не должна сильно нагревать силовые элементы самолета.</a:t>
            </a:r>
          </a:p>
          <a:p>
            <a:pPr algn="just"/>
            <a:endParaRPr lang="ru-RU" dirty="0"/>
          </a:p>
          <a:p>
            <a:endParaRPr lang="ru-RU" dirty="0"/>
          </a:p>
        </p:txBody>
      </p:sp>
    </p:spTree>
    <p:extLst>
      <p:ext uri="{BB962C8B-B14F-4D97-AF65-F5344CB8AC3E}">
        <p14:creationId xmlns:p14="http://schemas.microsoft.com/office/powerpoint/2010/main" val="18014991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r>
              <a:rPr lang="ru-RU" dirty="0" smtClean="0"/>
              <a:t>Реверсивные </a:t>
            </a:r>
            <a:r>
              <a:rPr lang="ru-RU" dirty="0"/>
              <a:t>устройства различают по месту поворота газового потока (с поворотом в выходном устройстве или за ним) и способу отклонения газового потока (механический или аэромеханический) </a:t>
            </a:r>
          </a:p>
        </p:txBody>
      </p:sp>
    </p:spTree>
    <p:extLst>
      <p:ext uri="{BB962C8B-B14F-4D97-AF65-F5344CB8AC3E}">
        <p14:creationId xmlns:p14="http://schemas.microsoft.com/office/powerpoint/2010/main" val="34134207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r>
              <a:rPr lang="ru-RU" dirty="0"/>
              <a:t>В выходном устройстве устанавливают реверсы тяги </a:t>
            </a:r>
            <a:r>
              <a:rPr lang="ru-RU" dirty="0" smtClean="0"/>
              <a:t>, </a:t>
            </a:r>
            <a:r>
              <a:rPr lang="ru-RU" dirty="0"/>
              <a:t>что позволяет уменьшить гидравлические потери газового потока за счет малой скорости его в момент поворота. Отклонение газового потока осуществляется </a:t>
            </a:r>
            <a:r>
              <a:rPr lang="ru-RU" dirty="0" smtClean="0"/>
              <a:t>механическим и аэродинамическим способом. </a:t>
            </a:r>
            <a:endParaRPr lang="ru-RU" dirty="0"/>
          </a:p>
        </p:txBody>
      </p:sp>
    </p:spTree>
    <p:extLst>
      <p:ext uri="{BB962C8B-B14F-4D97-AF65-F5344CB8AC3E}">
        <p14:creationId xmlns:p14="http://schemas.microsoft.com/office/powerpoint/2010/main" val="347260063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5517232"/>
            <a:ext cx="8229600" cy="1143000"/>
          </a:xfrm>
        </p:spPr>
        <p:txBody>
          <a:bodyPr/>
          <a:lstStyle/>
          <a:p>
            <a:r>
              <a:rPr lang="ru-RU" dirty="0" smtClean="0"/>
              <a:t>Смотреть задание </a:t>
            </a:r>
            <a:endParaRPr lang="ru-RU" dirty="0"/>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772816"/>
            <a:ext cx="9144000" cy="35781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1229930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normAutofit fontScale="92500" lnSpcReduction="10000"/>
          </a:bodyPr>
          <a:lstStyle/>
          <a:p>
            <a:r>
              <a:rPr lang="ru-RU" dirty="0"/>
              <a:t>Изменение направления тяги путем отклонения газового потока на угол меньше 90 градусов в сторону земли называют девиацией. При таком отклонении возникает вертикальная составляющая тяги, позволяющая уменьшить посадочную скорость, а следовательно, и длину пробега </a:t>
            </a:r>
            <a:r>
              <a:rPr lang="ru-RU" dirty="0" smtClean="0"/>
              <a:t>самолета </a:t>
            </a:r>
            <a:r>
              <a:rPr lang="ru-RU" dirty="0"/>
              <a:t>при посадке </a:t>
            </a:r>
            <a:r>
              <a:rPr lang="ru-RU" dirty="0" smtClean="0"/>
              <a:t>. </a:t>
            </a:r>
            <a:r>
              <a:rPr lang="ru-RU" dirty="0"/>
              <a:t>Устройство для девиации тяги (</a:t>
            </a:r>
            <a:r>
              <a:rPr lang="ru-RU" dirty="0" err="1"/>
              <a:t>рис.е</a:t>
            </a:r>
            <a:r>
              <a:rPr lang="ru-RU" dirty="0"/>
              <a:t>) представляет собой дополнительную реактивную трубу </a:t>
            </a:r>
            <a:r>
              <a:rPr lang="ru-RU" dirty="0" smtClean="0"/>
              <a:t>, </a:t>
            </a:r>
            <a:r>
              <a:rPr lang="ru-RU" dirty="0"/>
              <a:t>установленную под углом к основной трубе </a:t>
            </a:r>
            <a:r>
              <a:rPr lang="ru-RU" dirty="0" smtClean="0"/>
              <a:t>. </a:t>
            </a:r>
            <a:r>
              <a:rPr lang="ru-RU" dirty="0"/>
              <a:t>В дополнительную трубу газ направляется с помощью заслонок </a:t>
            </a:r>
            <a:r>
              <a:rPr lang="ru-RU" dirty="0" smtClean="0"/>
              <a:t>. </a:t>
            </a:r>
            <a:r>
              <a:rPr lang="ru-RU" dirty="0"/>
              <a:t>Устройство для девиации тяги могут также выполнятся в виде гибкой металлической трубы, способной отклоняться на угол 90 </a:t>
            </a:r>
            <a:r>
              <a:rPr lang="ru-RU" dirty="0" smtClean="0"/>
              <a:t>градусов.</a:t>
            </a:r>
            <a:endParaRPr lang="ru-RU" dirty="0"/>
          </a:p>
        </p:txBody>
      </p:sp>
    </p:spTree>
    <p:extLst>
      <p:ext uri="{BB962C8B-B14F-4D97-AF65-F5344CB8AC3E}">
        <p14:creationId xmlns:p14="http://schemas.microsoft.com/office/powerpoint/2010/main" val="42166822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Вопросы</a:t>
            </a:r>
            <a:endParaRPr lang="ru-RU" dirty="0"/>
          </a:p>
        </p:txBody>
      </p:sp>
      <p:sp>
        <p:nvSpPr>
          <p:cNvPr id="3" name="Объект 2"/>
          <p:cNvSpPr>
            <a:spLocks noGrp="1"/>
          </p:cNvSpPr>
          <p:nvPr>
            <p:ph idx="1"/>
          </p:nvPr>
        </p:nvSpPr>
        <p:spPr/>
        <p:txBody>
          <a:bodyPr>
            <a:normAutofit/>
          </a:bodyPr>
          <a:lstStyle/>
          <a:p>
            <a:r>
              <a:rPr lang="ru-RU" dirty="0"/>
              <a:t>1.Назначение и типы </a:t>
            </a:r>
            <a:r>
              <a:rPr lang="ru-RU" dirty="0" err="1"/>
              <a:t>вых</a:t>
            </a:r>
            <a:r>
              <a:rPr lang="ru-RU" dirty="0"/>
              <a:t>. устройств, конструкция.</a:t>
            </a:r>
          </a:p>
          <a:p>
            <a:r>
              <a:rPr lang="ru-RU" dirty="0"/>
              <a:t>2.Регулируемые сопла и способы их регулирования.</a:t>
            </a:r>
          </a:p>
          <a:p>
            <a:r>
              <a:rPr lang="ru-RU" dirty="0"/>
              <a:t>3.Устройства для реверса, девиации тяги и глушения шума.</a:t>
            </a:r>
          </a:p>
          <a:p>
            <a:r>
              <a:rPr lang="ru-RU" dirty="0"/>
              <a:t>4.Силы, действующие на элементы ВУ и вызываемые  ими напряжения. Неисправности</a:t>
            </a:r>
          </a:p>
          <a:p>
            <a:endParaRPr lang="ru-RU" dirty="0"/>
          </a:p>
        </p:txBody>
      </p:sp>
    </p:spTree>
    <p:extLst>
      <p:ext uri="{BB962C8B-B14F-4D97-AF65-F5344CB8AC3E}">
        <p14:creationId xmlns:p14="http://schemas.microsoft.com/office/powerpoint/2010/main" val="32769264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4 Вопрос</a:t>
            </a:r>
            <a:endParaRPr lang="ru-RU" dirty="0"/>
          </a:p>
        </p:txBody>
      </p:sp>
      <p:sp>
        <p:nvSpPr>
          <p:cNvPr id="3" name="Объект 2"/>
          <p:cNvSpPr>
            <a:spLocks noGrp="1"/>
          </p:cNvSpPr>
          <p:nvPr>
            <p:ph idx="1"/>
          </p:nvPr>
        </p:nvSpPr>
        <p:spPr/>
        <p:txBody>
          <a:bodyPr>
            <a:normAutofit lnSpcReduction="10000"/>
          </a:bodyPr>
          <a:lstStyle/>
          <a:p>
            <a:pPr marL="0" indent="0" algn="ctr">
              <a:buNone/>
            </a:pPr>
            <a:r>
              <a:rPr lang="ru-RU" dirty="0"/>
              <a:t>В элементах выходных устройств  при работе двигателя возникают напряжения в результате действия: </a:t>
            </a:r>
          </a:p>
          <a:p>
            <a:r>
              <a:rPr lang="ru-RU" dirty="0" smtClean="0"/>
              <a:t>Радиальных </a:t>
            </a:r>
            <a:r>
              <a:rPr lang="ru-RU" dirty="0"/>
              <a:t>и осевых сил вызванных наличием перепада давлений на стенках деталей; </a:t>
            </a:r>
          </a:p>
          <a:p>
            <a:r>
              <a:rPr lang="ru-RU" dirty="0" smtClean="0"/>
              <a:t>Крутящего </a:t>
            </a:r>
            <a:r>
              <a:rPr lang="ru-RU" dirty="0"/>
              <a:t>момента, который передается на наружную трубу от стоек, спрямляющих поток газа, за турбиной. Он возникает вследствие не осевого направления газа, выходящего из турбины;</a:t>
            </a:r>
          </a:p>
          <a:p>
            <a:r>
              <a:rPr lang="ru-RU" dirty="0"/>
              <a:t> </a:t>
            </a:r>
            <a:r>
              <a:rPr lang="ru-RU" dirty="0" smtClean="0"/>
              <a:t>Изгибающего </a:t>
            </a:r>
            <a:r>
              <a:rPr lang="ru-RU" dirty="0"/>
              <a:t>момента, который возникает под действием сил тяжести деталей и инерционных сил.</a:t>
            </a:r>
          </a:p>
          <a:p>
            <a:endParaRPr lang="ru-RU" dirty="0"/>
          </a:p>
        </p:txBody>
      </p:sp>
    </p:spTree>
    <p:extLst>
      <p:ext uri="{BB962C8B-B14F-4D97-AF65-F5344CB8AC3E}">
        <p14:creationId xmlns:p14="http://schemas.microsoft.com/office/powerpoint/2010/main" val="42982221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188640"/>
            <a:ext cx="8229600" cy="6336704"/>
          </a:xfrm>
        </p:spPr>
        <p:txBody>
          <a:bodyPr>
            <a:normAutofit/>
          </a:bodyPr>
          <a:lstStyle/>
          <a:p>
            <a:r>
              <a:rPr lang="ru-RU" dirty="0"/>
              <a:t> Напряжения, возникающие в результате действия изгибающего и крутящего моментов, практически имеют незначительную величину и в расчет не принимаются. Наибольшие напряжения возникают в стенках, в элементах фланцевых соединений и крепления створок сопла под действием разности давлений. Так как внутренние давление зависит от режима работы двигателя и режима полета, наиболее опасными режимами для выходных устройств являются полет у земли с максимальной при минимальной температуре окружающего воздуха и резкая уборка рычага управления двигателей (РУД)  газа на этом режиме. Первый режим характеризуется наибольшими напряжениями разрыва оболочек под действием избыточного внутреннего давления, а второй наиболее сжатием которое вызывается избыточным внешнем давлением. </a:t>
            </a:r>
          </a:p>
        </p:txBody>
      </p:sp>
    </p:spTree>
    <p:extLst>
      <p:ext uri="{BB962C8B-B14F-4D97-AF65-F5344CB8AC3E}">
        <p14:creationId xmlns:p14="http://schemas.microsoft.com/office/powerpoint/2010/main" val="31807961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Задание </a:t>
            </a:r>
            <a:endParaRPr lang="ru-RU" dirty="0"/>
          </a:p>
        </p:txBody>
      </p:sp>
      <p:sp>
        <p:nvSpPr>
          <p:cNvPr id="3" name="Объект 2"/>
          <p:cNvSpPr>
            <a:spLocks noGrp="1"/>
          </p:cNvSpPr>
          <p:nvPr>
            <p:ph idx="1"/>
          </p:nvPr>
        </p:nvSpPr>
        <p:spPr/>
        <p:txBody>
          <a:bodyPr/>
          <a:lstStyle/>
          <a:p>
            <a:r>
              <a:rPr lang="ru-RU" dirty="0" smtClean="0"/>
              <a:t>1 Зарисовать описать вид реверса и прописать  позиций рисунка.</a:t>
            </a:r>
            <a:endParaRPr lang="ru-RU" dirty="0"/>
          </a:p>
        </p:txBody>
      </p:sp>
    </p:spTree>
    <p:extLst>
      <p:ext uri="{BB962C8B-B14F-4D97-AF65-F5344CB8AC3E}">
        <p14:creationId xmlns:p14="http://schemas.microsoft.com/office/powerpoint/2010/main" val="3416675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normAutofit/>
          </a:bodyPr>
          <a:lstStyle/>
          <a:p>
            <a:r>
              <a:rPr lang="ru-RU" dirty="0"/>
              <a:t>Выходное устройство – часть силовой установки, расположенная за турбиной. Оно предназначено для преобразования потенциальной энергии газового потока, оставшейся за турбиной, в кинетическую энергию, а также для отвода газов в атмосферу с наименьшими тепловыми и гидравлическими потерями и защиты элементов конструкция самолета от нагрева.</a:t>
            </a:r>
          </a:p>
        </p:txBody>
      </p:sp>
    </p:spTree>
    <p:extLst>
      <p:ext uri="{BB962C8B-B14F-4D97-AF65-F5344CB8AC3E}">
        <p14:creationId xmlns:p14="http://schemas.microsoft.com/office/powerpoint/2010/main" val="27431729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7505" y="836712"/>
            <a:ext cx="8749624" cy="5256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843005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solidFill>
            <a:schemeClr val="bg1"/>
          </a:solidFill>
          <a:ln>
            <a:solidFill>
              <a:schemeClr val="bg1"/>
            </a:solidFill>
          </a:ln>
        </p:spPr>
        <p:txBody>
          <a:bodyPr/>
          <a:lstStyle/>
          <a:p>
            <a:r>
              <a:rPr lang="ru-RU" dirty="0"/>
              <a:t> Выходное устройство </a:t>
            </a:r>
            <a:r>
              <a:rPr lang="ru-RU" dirty="0" smtClean="0"/>
              <a:t> </a:t>
            </a:r>
            <a:r>
              <a:rPr lang="ru-RU" dirty="0"/>
              <a:t>состоит из выходной трубы с наружным 2 и внутренним 3 конусами и стойками 1, удлинительной трубы 4 и реактивного сопла 5, </a:t>
            </a:r>
            <a:r>
              <a:rPr lang="ru-RU" dirty="0">
                <a:solidFill>
                  <a:srgbClr val="FF0000"/>
                </a:solidFill>
              </a:rPr>
              <a:t>реверсивного устройства и шумоглушителя (если последние есть).</a:t>
            </a:r>
          </a:p>
        </p:txBody>
      </p:sp>
    </p:spTree>
    <p:extLst>
      <p:ext uri="{BB962C8B-B14F-4D97-AF65-F5344CB8AC3E}">
        <p14:creationId xmlns:p14="http://schemas.microsoft.com/office/powerpoint/2010/main" val="12662853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normAutofit/>
          </a:bodyPr>
          <a:lstStyle/>
          <a:p>
            <a:r>
              <a:rPr lang="ru-RU" dirty="0"/>
              <a:t>Выходная труба, внутри которой размещен конус-обтекатель, служит для уменьшения потерь при переходе газа от кольцевого сечения за турбиной к круговому сечению на выходе из нее.</a:t>
            </a:r>
          </a:p>
          <a:p>
            <a:r>
              <a:rPr lang="ru-RU" dirty="0"/>
              <a:t> Удлинительная труба применяется на некоторых силовых установках, когда по условиям размещения двигателя в гондоле необходимо вывести струю газа на некоторое расстояние от деталей конструкции самолета.</a:t>
            </a:r>
          </a:p>
          <a:p>
            <a:endParaRPr lang="ru-RU" dirty="0"/>
          </a:p>
        </p:txBody>
      </p:sp>
    </p:spTree>
    <p:extLst>
      <p:ext uri="{BB962C8B-B14F-4D97-AF65-F5344CB8AC3E}">
        <p14:creationId xmlns:p14="http://schemas.microsoft.com/office/powerpoint/2010/main" val="36979169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normAutofit/>
          </a:bodyPr>
          <a:lstStyle/>
          <a:p>
            <a:r>
              <a:rPr lang="ru-RU" dirty="0"/>
              <a:t>Реактивное сопло – устройство, в канале переменного сечения которого происходит ускорение потока газа для создания реактивной тяги. В зависимости от параметров двигателя, скорости и высоты полета реактивные сопла могут быть нерегулируемые и регулируемые. В свою очередь, нерегулируемые и регулируемые реактивные сопла могут быть до- и сверхзвуковые. В первом случае сопло выполняется сужающимся, а во втором проточная часть его сначала сужается а затем расширяется. </a:t>
            </a:r>
          </a:p>
        </p:txBody>
      </p:sp>
    </p:spTree>
    <p:extLst>
      <p:ext uri="{BB962C8B-B14F-4D97-AF65-F5344CB8AC3E}">
        <p14:creationId xmlns:p14="http://schemas.microsoft.com/office/powerpoint/2010/main" val="34907768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r>
              <a:rPr lang="ru-RU" dirty="0"/>
              <a:t> Конструкция выходного устройства должна обеспечивать минимальное гидравлическое сопротивление. Элементы его должны иметь достаточную жесткость, прочность, надежность, жаростойкость и малу массу, а для уменьшения потерь тепла через стенки и защиты элементов конструкции самолета от нагрева – достаточную теплоизоляцию. </a:t>
            </a:r>
          </a:p>
        </p:txBody>
      </p:sp>
    </p:spTree>
    <p:extLst>
      <p:ext uri="{BB962C8B-B14F-4D97-AF65-F5344CB8AC3E}">
        <p14:creationId xmlns:p14="http://schemas.microsoft.com/office/powerpoint/2010/main" val="23141872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2 вопрос </a:t>
            </a:r>
            <a:endParaRPr lang="ru-RU" dirty="0"/>
          </a:p>
        </p:txBody>
      </p:sp>
      <p:sp>
        <p:nvSpPr>
          <p:cNvPr id="3" name="Объект 2"/>
          <p:cNvSpPr>
            <a:spLocks noGrp="1"/>
          </p:cNvSpPr>
          <p:nvPr>
            <p:ph idx="1"/>
          </p:nvPr>
        </p:nvSpPr>
        <p:spPr/>
        <p:txBody>
          <a:bodyPr/>
          <a:lstStyle/>
          <a:p>
            <a:r>
              <a:rPr lang="ru-RU" dirty="0"/>
              <a:t>Регулируемое реактивное сопло представляет собой сужающийся насадок с перекрывающимися створками, которые приводятся с помощью </a:t>
            </a:r>
            <a:r>
              <a:rPr lang="ru-RU" dirty="0" smtClean="0"/>
              <a:t>механизма . </a:t>
            </a:r>
            <a:r>
              <a:rPr lang="ru-RU" dirty="0"/>
              <a:t>Они подразделяются по способу регулирования выходного </a:t>
            </a:r>
            <a:r>
              <a:rPr lang="ru-RU" dirty="0" smtClean="0"/>
              <a:t>сечения.</a:t>
            </a:r>
            <a:endParaRPr lang="ru-RU" dirty="0"/>
          </a:p>
        </p:txBody>
      </p:sp>
    </p:spTree>
    <p:extLst>
      <p:ext uri="{BB962C8B-B14F-4D97-AF65-F5344CB8AC3E}">
        <p14:creationId xmlns:p14="http://schemas.microsoft.com/office/powerpoint/2010/main" val="164158848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Newsprint</Template>
  <TotalTime>98</TotalTime>
  <Words>1035</Words>
  <Application>Microsoft Office PowerPoint</Application>
  <PresentationFormat>Экран (4:3)</PresentationFormat>
  <Paragraphs>39</Paragraphs>
  <Slides>22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22</vt:i4>
      </vt:variant>
    </vt:vector>
  </HeadingPairs>
  <TitlesOfParts>
    <vt:vector size="23" baseType="lpstr">
      <vt:lpstr>NewsPrint</vt:lpstr>
      <vt:lpstr>Тема 6. Выходные и реверсивные устройства.                          </vt:lpstr>
      <vt:lpstr>Вопросы</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2 вопрос </vt:lpstr>
      <vt:lpstr>Презентация PowerPoint</vt:lpstr>
      <vt:lpstr>Презентация PowerPoint</vt:lpstr>
      <vt:lpstr>Презентация PowerPoint</vt:lpstr>
      <vt:lpstr>Презентация PowerPoint</vt:lpstr>
      <vt:lpstr>3 Вопрос</vt:lpstr>
      <vt:lpstr>К реверсам тяги предъявляются следующие требования:  </vt:lpstr>
      <vt:lpstr>Презентация PowerPoint</vt:lpstr>
      <vt:lpstr>Презентация PowerPoint</vt:lpstr>
      <vt:lpstr>Смотреть задание </vt:lpstr>
      <vt:lpstr>Презентация PowerPoint</vt:lpstr>
      <vt:lpstr>4 Вопрос</vt:lpstr>
      <vt:lpstr>Презентация PowerPoint</vt:lpstr>
      <vt:lpstr>Задание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Тема 6. Выходные и реверсивные устройства.                          </dc:title>
  <dc:creator>HAMELEON</dc:creator>
  <cp:lastModifiedBy>HAMELEON</cp:lastModifiedBy>
  <cp:revision>8</cp:revision>
  <dcterms:created xsi:type="dcterms:W3CDTF">2020-04-07T12:26:19Z</dcterms:created>
  <dcterms:modified xsi:type="dcterms:W3CDTF">2020-04-07T14:15:19Z</dcterms:modified>
</cp:coreProperties>
</file>