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6" y="-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Раздел I. ОСНОВЫ ТЕХНИЧЕСКОЙ ТЕРМОДИНАМИКИ.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Тема 1.1. Первый закон термодинамики и термодинамические процессы.</a:t>
            </a:r>
          </a:p>
          <a:p>
            <a:r>
              <a:rPr lang="ru-RU" dirty="0"/>
              <a:t>Занятие </a:t>
            </a:r>
            <a:r>
              <a:rPr lang="ru-RU" dirty="0" smtClean="0"/>
              <a:t>2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16307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620688"/>
            <a:ext cx="5472608" cy="56966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519932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Изохорный процесс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ru-RU" dirty="0" smtClean="0"/>
                  <a:t>Изохорным называется процесс, протекающий при постоянном объеме.</a:t>
                </a:r>
              </a:p>
              <a:p>
                <a:r>
                  <a:rPr lang="ru-RU" dirty="0" smtClean="0"/>
                  <a:t>Уравнение процесса </a:t>
                </a:r>
                <a:r>
                  <a:rPr lang="en-US" dirty="0" smtClean="0"/>
                  <a:t>v</a:t>
                </a:r>
                <a:r>
                  <a:rPr lang="ru-RU" dirty="0" smtClean="0"/>
                  <a:t>=</a:t>
                </a:r>
                <a:r>
                  <a:rPr lang="en-US" dirty="0" err="1" smtClean="0"/>
                  <a:t>const</a:t>
                </a:r>
                <a:endParaRPr lang="en-US" dirty="0" smtClean="0"/>
              </a:p>
              <a:p>
                <a:r>
                  <a:rPr lang="ru-RU" dirty="0"/>
                  <a:t>Связь между параметрами состояния </a:t>
                </a:r>
                <a:r>
                  <a:rPr lang="ru-RU" dirty="0" smtClean="0"/>
                  <a:t>газа</a:t>
                </a:r>
                <a:r>
                  <a:rPr lang="ru-RU" dirty="0"/>
                  <a:t>. Для этого запишем уравнение состояния для точек 2 и 1 и разделим их друг на друга, </a:t>
                </a:r>
                <a:r>
                  <a:rPr lang="en-US" dirty="0" err="1" smtClean="0"/>
                  <a:t>p₂v</a:t>
                </a:r>
                <a:r>
                  <a:rPr lang="en-US" dirty="0" smtClean="0"/>
                  <a:t>₂=RT₂ </a:t>
                </a:r>
                <a:r>
                  <a:rPr lang="ru-RU" dirty="0" smtClean="0"/>
                  <a:t>и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p</a:t>
                </a:r>
                <a:r>
                  <a:rPr lang="en-US" dirty="0" err="1"/>
                  <a:t>₁v</a:t>
                </a:r>
                <a:r>
                  <a:rPr lang="en-US" dirty="0"/>
                  <a:t>₁</a:t>
                </a:r>
                <a:r>
                  <a:rPr lang="en-US" dirty="0" smtClean="0"/>
                  <a:t>=RT₁ </a:t>
                </a:r>
                <a:r>
                  <a:rPr lang="ru-RU" dirty="0" smtClean="0"/>
                  <a:t>Так  как</a:t>
                </a:r>
                <a:r>
                  <a:rPr lang="en-US" dirty="0" smtClean="0"/>
                  <a:t> </a:t>
                </a:r>
                <a:r>
                  <a:rPr lang="ru-RU" dirty="0" smtClean="0"/>
                  <a:t>в  </a:t>
                </a:r>
                <a:r>
                  <a:rPr lang="ru-RU" dirty="0"/>
                  <a:t>изохорном  процессе, </a:t>
                </a:r>
                <a:r>
                  <a:rPr lang="ru-RU" dirty="0" smtClean="0"/>
                  <a:t>то</a:t>
                </a:r>
                <a:r>
                  <a:rPr lang="en-US" dirty="0"/>
                  <a:t> v</a:t>
                </a:r>
                <a:r>
                  <a:rPr lang="en-US" dirty="0" smtClean="0"/>
                  <a:t>₁</a:t>
                </a:r>
                <a:r>
                  <a:rPr lang="en-US" dirty="0"/>
                  <a:t> </a:t>
                </a:r>
                <a:r>
                  <a:rPr lang="en-US" dirty="0" smtClean="0"/>
                  <a:t>=v₂=</a:t>
                </a:r>
                <a:r>
                  <a:rPr lang="en-US" dirty="0" err="1" smtClean="0"/>
                  <a:t>const</a:t>
                </a:r>
                <a:r>
                  <a:rPr lang="en-US" dirty="0" smtClean="0"/>
                  <a:t> </a:t>
                </a:r>
                <a:r>
                  <a:rPr lang="ru-RU" dirty="0" smtClean="0"/>
                  <a:t>(следовательно их можно сократить ) 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ru-RU" i="1" smtClean="0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dirty="0"/>
                          <m:t>p</m:t>
                        </m:r>
                        <m:r>
                          <m:rPr>
                            <m:nor/>
                          </m:rPr>
                          <a:rPr lang="en-US" dirty="0"/>
                          <m:t>₂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dirty="0"/>
                          <m:t>p</m:t>
                        </m:r>
                        <m:r>
                          <m:rPr>
                            <m:nor/>
                          </m:rPr>
                          <a:rPr lang="en-US" dirty="0"/>
                          <m:t>₁</m:t>
                        </m:r>
                      </m:den>
                    </m:f>
                    <m:r>
                      <a:rPr lang="ru-RU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ru-RU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dirty="0"/>
                          <m:t>T</m:t>
                        </m:r>
                        <m:r>
                          <m:rPr>
                            <m:nor/>
                          </m:rPr>
                          <a:rPr lang="en-US" dirty="0"/>
                          <m:t>₂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dirty="0"/>
                          <m:t>T</m:t>
                        </m:r>
                        <m:r>
                          <m:rPr>
                            <m:nor/>
                          </m:rPr>
                          <a:rPr lang="en-US" dirty="0"/>
                          <m:t>₁</m:t>
                        </m:r>
                      </m:den>
                    </m:f>
                  </m:oMath>
                </a14:m>
                <a:endParaRPr lang="ru-RU" dirty="0" smtClean="0"/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481" t="-2695" r="-244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446025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772816"/>
            <a:ext cx="4019438" cy="43495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383078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/>
              <a:t>Определение количества теплоты q, подведенной к газу, совершенной им работы </a:t>
            </a:r>
            <a:r>
              <a:rPr lang="ru-RU" dirty="0" smtClean="0"/>
              <a:t>l и </a:t>
            </a:r>
            <a:r>
              <a:rPr lang="ru-RU" dirty="0"/>
              <a:t>изменения его внутренней </a:t>
            </a:r>
            <a:r>
              <a:rPr lang="ru-RU" dirty="0" smtClean="0"/>
              <a:t>энергии </a:t>
            </a:r>
            <a:r>
              <a:rPr lang="ru-RU" dirty="0" err="1" smtClean="0"/>
              <a:t>Δu</a:t>
            </a:r>
            <a:r>
              <a:rPr lang="ru-RU" dirty="0" smtClean="0"/>
              <a:t>.</a:t>
            </a:r>
            <a:r>
              <a:rPr lang="ru-RU" dirty="0"/>
              <a:t> Т</a:t>
            </a:r>
            <a:r>
              <a:rPr lang="ru-RU" dirty="0" smtClean="0"/>
              <a:t>ак </a:t>
            </a:r>
            <a:r>
              <a:rPr lang="ru-RU" dirty="0"/>
              <a:t>как </a:t>
            </a:r>
            <a:r>
              <a:rPr lang="en-US" dirty="0" smtClean="0"/>
              <a:t>v=</a:t>
            </a:r>
            <a:r>
              <a:rPr lang="en-US" dirty="0" err="1" smtClean="0"/>
              <a:t>const</a:t>
            </a:r>
            <a:r>
              <a:rPr lang="ru-RU" dirty="0" smtClean="0"/>
              <a:t>, то</a:t>
            </a:r>
            <a:r>
              <a:rPr lang="en-US" dirty="0" smtClean="0"/>
              <a:t> dv=0(</a:t>
            </a:r>
            <a:r>
              <a:rPr lang="ru-RU" dirty="0" smtClean="0"/>
              <a:t>изменение объема не меняется), значит, элементарная </a:t>
            </a:r>
            <a:r>
              <a:rPr lang="ru-RU" dirty="0"/>
              <a:t>работа </a:t>
            </a:r>
            <a:r>
              <a:rPr lang="en-US" dirty="0" err="1" smtClean="0"/>
              <a:t>dL</a:t>
            </a:r>
            <a:r>
              <a:rPr lang="en-US" dirty="0" smtClean="0"/>
              <a:t>=</a:t>
            </a:r>
            <a:r>
              <a:rPr lang="en-US" dirty="0" err="1" smtClean="0"/>
              <a:t>pdV</a:t>
            </a:r>
            <a:r>
              <a:rPr lang="ru-RU" dirty="0" smtClean="0"/>
              <a:t>=0</a:t>
            </a:r>
            <a:r>
              <a:rPr lang="ru-RU" dirty="0"/>
              <a:t> </a:t>
            </a:r>
            <a:r>
              <a:rPr lang="ru-RU" dirty="0" smtClean="0"/>
              <a:t>и работа </a:t>
            </a:r>
            <a:r>
              <a:rPr lang="ru-RU" dirty="0"/>
              <a:t>расширения </a:t>
            </a:r>
            <a:r>
              <a:rPr lang="ru-RU" dirty="0" smtClean="0"/>
              <a:t>газа </a:t>
            </a:r>
            <a:r>
              <a:rPr lang="en-US" dirty="0" smtClean="0"/>
              <a:t>L=0.</a:t>
            </a:r>
            <a:r>
              <a:rPr lang="ru-RU" dirty="0" smtClean="0"/>
              <a:t> </a:t>
            </a:r>
          </a:p>
          <a:p>
            <a:r>
              <a:rPr lang="ru-RU" dirty="0" smtClean="0"/>
              <a:t>Следовательно  из первого закона термодинамики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Q=</a:t>
            </a:r>
            <a:r>
              <a:rPr lang="el-G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U+L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dirty="0" smtClean="0"/>
              <a:t>то получается что </a:t>
            </a:r>
            <a:r>
              <a:rPr lang="en-US" dirty="0"/>
              <a:t>Q=</a:t>
            </a:r>
            <a:r>
              <a:rPr lang="el-GR" dirty="0"/>
              <a:t>Δ</a:t>
            </a:r>
            <a:r>
              <a:rPr lang="en-US" dirty="0" smtClean="0"/>
              <a:t>U</a:t>
            </a:r>
            <a:r>
              <a:rPr lang="ru-RU" dirty="0"/>
              <a:t>.</a:t>
            </a:r>
            <a:r>
              <a:rPr lang="ru-RU" dirty="0" smtClean="0"/>
              <a:t> </a:t>
            </a:r>
            <a:endParaRPr lang="en-US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649490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ru-RU" dirty="0" smtClean="0"/>
                  <a:t>Если записать </a:t>
                </a:r>
                <a:r>
                  <a:rPr lang="en-US" dirty="0" smtClean="0"/>
                  <a:t>U</a:t>
                </a:r>
                <a:r>
                  <a:rPr lang="ru-RU" dirty="0" smtClean="0"/>
                  <a:t> через температуру то получим </a:t>
                </a:r>
                <a:r>
                  <a:rPr lang="en-US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Q=</a:t>
                </a:r>
                <a:r>
                  <a:rPr lang="el-GR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Δ</a:t>
                </a:r>
                <a:r>
                  <a:rPr lang="en-US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U</a:t>
                </a:r>
                <a:r>
                  <a:rPr lang="ru-RU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= С</a:t>
                </a:r>
                <a:r>
                  <a:rPr lang="el-GR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ᵥ</a:t>
                </a:r>
                <a:r>
                  <a:rPr lang="ru-RU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(Т₂-Т₁). </a:t>
                </a:r>
                <a:r>
                  <a:rPr lang="ru-RU" dirty="0" smtClean="0"/>
                  <a:t>Из полученного выражения можно сделать вывод что Т₂</a:t>
                </a:r>
                <a:r>
                  <a:rPr lang="en-US" dirty="0" smtClean="0"/>
                  <a:t>&gt;</a:t>
                </a:r>
                <a:r>
                  <a:rPr lang="ru-RU" dirty="0" smtClean="0"/>
                  <a:t>Т₁. Подставив неравенство в  соотношение параметров можно получить</a:t>
                </a:r>
                <a:endParaRPr lang="en-US" dirty="0" smtClean="0"/>
              </a:p>
              <a:p>
                <a:r>
                  <a:rPr lang="ru-RU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𝑇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𝑇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den>
                    </m:f>
                    <m:r>
                      <a:rPr lang="en-US" b="0" i="1" smtClean="0">
                        <a:latin typeface="Cambria Math"/>
                        <a:ea typeface="Cambria Math"/>
                      </a:rPr>
                      <m:t>&gt;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𝑝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1</m:t>
                        </m:r>
                      </m:sub>
                    </m:sSub>
                  </m:oMath>
                </a14:m>
                <a:endParaRPr lang="en-US" dirty="0" smtClean="0"/>
              </a:p>
              <a:p>
                <a:r>
                  <a:rPr lang="ru-RU" dirty="0"/>
                  <a:t>Значит, при подводе теплоты к газу его давление возрастает и </a:t>
                </a:r>
                <a:r>
                  <a:rPr lang="ru-RU" dirty="0" smtClean="0"/>
                  <a:t>наоборот</a:t>
                </a:r>
                <a:r>
                  <a:rPr lang="en-US" dirty="0"/>
                  <a:t>.</a:t>
                </a:r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 r="-1259" b="-390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803687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Таким образом, в изохорном процессе теплота, сообщаемая газу, идет только на увеличение его внутренней энергии, т.е. на увеличение его </a:t>
            </a:r>
            <a:r>
              <a:rPr lang="ru-RU" dirty="0" smtClean="0"/>
              <a:t>температуры.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507571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Изобарный процесс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Изобарным называется </a:t>
            </a:r>
            <a:r>
              <a:rPr lang="ru-RU" dirty="0"/>
              <a:t>процесс, </a:t>
            </a:r>
            <a:r>
              <a:rPr lang="ru-RU" dirty="0" smtClean="0"/>
              <a:t>протекающий </a:t>
            </a:r>
            <a:r>
              <a:rPr lang="ru-RU" dirty="0"/>
              <a:t>при постоянном </a:t>
            </a:r>
            <a:r>
              <a:rPr lang="ru-RU" dirty="0" smtClean="0"/>
              <a:t>давлении. </a:t>
            </a:r>
          </a:p>
          <a:p>
            <a:r>
              <a:rPr lang="ru-RU" dirty="0"/>
              <a:t>Уравнение процесса </a:t>
            </a:r>
            <a:r>
              <a:rPr lang="ru-RU" dirty="0" smtClean="0"/>
              <a:t>р</a:t>
            </a:r>
            <a:r>
              <a:rPr lang="en-US" dirty="0" smtClean="0"/>
              <a:t>=</a:t>
            </a:r>
            <a:r>
              <a:rPr lang="en-US" dirty="0" err="1" smtClean="0"/>
              <a:t>const</a:t>
            </a:r>
            <a:endParaRPr lang="en-US" dirty="0"/>
          </a:p>
          <a:p>
            <a:r>
              <a:rPr lang="ru-RU" dirty="0"/>
              <a:t>Связь между параметрами состояния газа. Для этого запишем уравнение состояния для точек 2 и 1 и разделим их друг на друга, </a:t>
            </a:r>
            <a:r>
              <a:rPr lang="ru-RU" dirty="0" err="1"/>
              <a:t>p₂v</a:t>
            </a:r>
            <a:r>
              <a:rPr lang="ru-RU" dirty="0"/>
              <a:t>₂=RT₂ и </a:t>
            </a:r>
            <a:r>
              <a:rPr lang="ru-RU" dirty="0" err="1"/>
              <a:t>p₁v</a:t>
            </a:r>
            <a:r>
              <a:rPr lang="ru-RU" dirty="0"/>
              <a:t>₁=RT₁ Так  как в  изохорном  процессе, то </a:t>
            </a:r>
            <a:r>
              <a:rPr lang="ru-RU" dirty="0" smtClean="0"/>
              <a:t>р₁ =р₂</a:t>
            </a:r>
            <a:r>
              <a:rPr lang="ru-RU" dirty="0"/>
              <a:t>=</a:t>
            </a:r>
            <a:r>
              <a:rPr lang="ru-RU" dirty="0" err="1"/>
              <a:t>const</a:t>
            </a:r>
            <a:r>
              <a:rPr lang="ru-RU" dirty="0"/>
              <a:t> (следовательно их можно сократить ) </a:t>
            </a:r>
          </a:p>
          <a:p>
            <a:pPr algn="ctr"/>
            <a:r>
              <a:rPr lang="en-US" dirty="0" smtClean="0"/>
              <a:t>v</a:t>
            </a:r>
            <a:r>
              <a:rPr lang="ru-RU" dirty="0" smtClean="0"/>
              <a:t>₂ /</a:t>
            </a:r>
            <a:r>
              <a:rPr lang="en-US" dirty="0" smtClean="0"/>
              <a:t>v</a:t>
            </a:r>
            <a:r>
              <a:rPr lang="ru-RU" dirty="0" smtClean="0"/>
              <a:t>₁ =T₂ /T₁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3880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628800"/>
            <a:ext cx="6259127" cy="4392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418415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10000"/>
              </a:bodyPr>
              <a:lstStyle/>
              <a:p>
                <a:r>
                  <a:rPr lang="ru-RU" dirty="0" smtClean="0"/>
                  <a:t>Определение количества теплоты q, подведенной к газу, совершенной им работы l</a:t>
                </a:r>
                <a:r>
                  <a:rPr lang="en-US" dirty="0" smtClean="0"/>
                  <a:t> </a:t>
                </a:r>
                <a:r>
                  <a:rPr lang="ru-RU" dirty="0" smtClean="0"/>
                  <a:t>и и-</a:t>
                </a:r>
                <a:r>
                  <a:rPr lang="ru-RU" dirty="0" err="1" smtClean="0"/>
                  <a:t>менения</a:t>
                </a:r>
                <a:r>
                  <a:rPr lang="ru-RU" dirty="0" smtClean="0"/>
                  <a:t> его </a:t>
                </a:r>
                <a:r>
                  <a:rPr lang="ru-RU" dirty="0"/>
                  <a:t>внутренней </a:t>
                </a:r>
                <a:r>
                  <a:rPr lang="ru-RU" dirty="0" smtClean="0"/>
                  <a:t>энергии</a:t>
                </a:r>
                <a:r>
                  <a:rPr lang="en-US" dirty="0" smtClean="0"/>
                  <a:t> </a:t>
                </a:r>
                <a:r>
                  <a:rPr lang="ru-RU" dirty="0" err="1" smtClean="0"/>
                  <a:t>Δu</a:t>
                </a:r>
                <a:r>
                  <a:rPr lang="ru-RU" dirty="0" smtClean="0"/>
                  <a:t>:</a:t>
                </a:r>
                <a:r>
                  <a:rPr lang="en-US" dirty="0" smtClean="0"/>
                  <a:t> </a:t>
                </a:r>
              </a:p>
              <a:p>
                <a:r>
                  <a:rPr lang="ru-RU" dirty="0" smtClean="0"/>
                  <a:t>работа </a:t>
                </a:r>
                <a:r>
                  <a:rPr lang="ru-RU" dirty="0"/>
                  <a:t>расширения </a:t>
                </a:r>
                <a:r>
                  <a:rPr lang="ru-RU" dirty="0" smtClean="0"/>
                  <a:t>газа:</a:t>
                </a:r>
                <a:r>
                  <a:rPr lang="en-US" dirty="0" smtClean="0"/>
                  <a:t> </a:t>
                </a:r>
                <a:r>
                  <a:rPr lang="ru-RU" dirty="0" smtClean="0"/>
                  <a:t>так </a:t>
                </a:r>
                <a:r>
                  <a:rPr lang="ru-RU" dirty="0"/>
                  <a:t>как, р=</a:t>
                </a:r>
                <a:r>
                  <a:rPr lang="en-US" dirty="0" err="1"/>
                  <a:t>const</a:t>
                </a:r>
                <a:r>
                  <a:rPr lang="ru-RU" dirty="0" smtClean="0"/>
                  <a:t> то</a:t>
                </a:r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𝐿</m:t>
                      </m:r>
                      <m:r>
                        <a:rPr lang="en-US" i="1">
                          <a:latin typeface="Cambria Math"/>
                        </a:rPr>
                        <m:t>=</m:t>
                      </m:r>
                      <m:nary>
                        <m:naryPr>
                          <m:ctrlPr>
                            <a:rPr lang="en-US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i="1">
                              <a:latin typeface="Cambria Math"/>
                            </a:rPr>
                            <m:t>𝑉</m:t>
                          </m:r>
                          <m:r>
                            <a:rPr lang="en-US" i="1">
                              <a:latin typeface="Cambria Math"/>
                            </a:rPr>
                            <m:t>1</m:t>
                          </m:r>
                        </m:sub>
                        <m:sup>
                          <m:r>
                            <a:rPr lang="en-US" i="1">
                              <a:latin typeface="Cambria Math"/>
                            </a:rPr>
                            <m:t>𝑉</m:t>
                          </m:r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p>
                        <m:e>
                          <m:r>
                            <a:rPr lang="en-US" i="1">
                              <a:latin typeface="Cambria Math"/>
                            </a:rPr>
                            <m:t>𝑝𝑑𝑉</m:t>
                          </m:r>
                        </m:e>
                      </m:nary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𝑝</m:t>
                      </m:r>
                      <m:nary>
                        <m:naryPr>
                          <m:ctrlPr>
                            <a:rPr lang="en-US" i="1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i="1">
                              <a:latin typeface="Cambria Math"/>
                            </a:rPr>
                            <m:t>𝑉</m:t>
                          </m:r>
                          <m:r>
                            <a:rPr lang="en-US" i="1">
                              <a:latin typeface="Cambria Math"/>
                            </a:rPr>
                            <m:t>1</m:t>
                          </m:r>
                        </m:sub>
                        <m:sup>
                          <m:r>
                            <a:rPr lang="en-US" i="1">
                              <a:latin typeface="Cambria Math"/>
                            </a:rPr>
                            <m:t>𝑉</m:t>
                          </m:r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p>
                        <m:e>
                          <m:r>
                            <a:rPr lang="en-US" i="1">
                              <a:latin typeface="Cambria Math"/>
                            </a:rPr>
                            <m:t>𝑑𝑉</m:t>
                          </m:r>
                        </m:e>
                      </m:nary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𝑝</m:t>
                      </m:r>
                      <m:r>
                        <a:rPr lang="en-US" b="0" i="1" smtClean="0">
                          <a:latin typeface="Cambria Math"/>
                        </a:rPr>
                        <m:t>(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)=</m:t>
                      </m:r>
                      <m:r>
                        <a:rPr lang="en-US" b="0" i="1" smtClean="0">
                          <a:latin typeface="Cambria Math"/>
                        </a:rPr>
                        <m:t>𝑅</m:t>
                      </m:r>
                      <m:r>
                        <a:rPr lang="en-US" b="0" i="1" smtClean="0">
                          <a:latin typeface="Cambria Math"/>
                        </a:rPr>
                        <m:t>(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𝑇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𝑇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ru-RU" dirty="0"/>
              </a:p>
              <a:p>
                <a:r>
                  <a:rPr lang="ru-RU" dirty="0"/>
                  <a:t>количество тепла, подведенного к </a:t>
                </a:r>
                <a:r>
                  <a:rPr lang="ru-RU" dirty="0" smtClean="0"/>
                  <a:t>газу</a:t>
                </a:r>
                <a:endParaRPr lang="en-US" dirty="0" smtClean="0"/>
              </a:p>
              <a:p>
                <a:pPr marL="0" indent="0" algn="ctr">
                  <a:buNone/>
                </a:pPr>
                <a:r>
                  <a:rPr lang="en-US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Q=</a:t>
                </a:r>
                <a:r>
                  <a:rPr lang="ru-RU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С</a:t>
                </a:r>
                <a:r>
                  <a:rPr lang="el-GR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ᵨ</a:t>
                </a:r>
                <a:r>
                  <a:rPr lang="ru-RU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(Т</a:t>
                </a:r>
                <a:r>
                  <a:rPr lang="ru-RU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₂-Т₁</a:t>
                </a:r>
                <a:r>
                  <a:rPr lang="ru-RU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).</a:t>
                </a:r>
                <a:endParaRPr lang="en-U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r>
                  <a:rPr lang="ru-RU" dirty="0" smtClean="0"/>
                  <a:t>изменение </a:t>
                </a:r>
                <a:r>
                  <a:rPr lang="ru-RU" dirty="0"/>
                  <a:t>внутренней энергии </a:t>
                </a:r>
                <a:r>
                  <a:rPr lang="ru-RU" dirty="0" smtClean="0"/>
                  <a:t>газа</a:t>
                </a:r>
                <a:endParaRPr lang="en-US" dirty="0" smtClean="0"/>
              </a:p>
              <a:p>
                <a:pPr marL="0" indent="0" algn="ctr">
                  <a:buNone/>
                </a:pPr>
                <a:r>
                  <a:rPr lang="en-US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u</a:t>
                </a:r>
                <a:r>
                  <a:rPr lang="en-US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=</a:t>
                </a:r>
                <a:r>
                  <a:rPr lang="ru-RU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С</a:t>
                </a:r>
                <a:r>
                  <a:rPr lang="el-GR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ᵥ</a:t>
                </a:r>
                <a:r>
                  <a:rPr lang="ru-RU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(Т</a:t>
                </a:r>
                <a:r>
                  <a:rPr lang="ru-RU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₂-Т₁).</a:t>
                </a:r>
                <a:endParaRPr lang="en-US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endParaRPr lang="en-US" dirty="0" smtClean="0"/>
              </a:p>
              <a:p>
                <a:pPr marL="0" indent="0">
                  <a:buNone/>
                </a:pPr>
                <a:endParaRPr lang="en-U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0" indent="0">
                  <a:buNone/>
                </a:pPr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185" t="-2022" r="-741" b="-121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960984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ru-RU" dirty="0" smtClean="0"/>
                  <a:t>Из полученных уравнений можно сделать вывод что температура в точке 2 больше чем в точку 1. </a:t>
                </a:r>
                <a:r>
                  <a:rPr lang="en-US" dirty="0" smtClean="0"/>
                  <a:t>(</a:t>
                </a:r>
                <a:r>
                  <a:rPr lang="ru-RU" dirty="0" smtClean="0"/>
                  <a:t>Т₂</a:t>
                </a:r>
                <a:r>
                  <a:rPr lang="en-US" dirty="0" smtClean="0"/>
                  <a:t>&gt;</a:t>
                </a:r>
                <a:r>
                  <a:rPr lang="ru-RU" dirty="0" smtClean="0"/>
                  <a:t>Т₁</a:t>
                </a:r>
                <a:r>
                  <a:rPr lang="en-US" dirty="0" smtClean="0"/>
                  <a:t>).</a:t>
                </a:r>
                <a:r>
                  <a:rPr lang="ru-RU" dirty="0" smtClean="0"/>
                  <a:t> Следовательно можно получить следующее соотношение </a:t>
                </a:r>
              </a:p>
              <a:p>
                <a:r>
                  <a:rPr lang="ru-RU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𝑣</m:t>
                    </m:r>
                    <m:r>
                      <a:rPr lang="en-US" b="0" i="1" smtClean="0">
                        <a:latin typeface="Cambria Math"/>
                      </a:rPr>
                      <m:t>₁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𝑇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𝑇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den>
                    </m:f>
                    <m:r>
                      <a:rPr lang="en-US" i="1">
                        <a:latin typeface="Cambria Math"/>
                        <a:ea typeface="Cambria Math"/>
                      </a:rPr>
                      <m:t>&gt;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𝑣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₁</m:t>
                    </m:r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 r="-244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858203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</a:t>
            </a:r>
            <a:r>
              <a:rPr lang="ru-RU" dirty="0"/>
              <a:t>	</a:t>
            </a:r>
            <a:endParaRPr lang="ru-RU" dirty="0" smtClean="0"/>
          </a:p>
          <a:p>
            <a:r>
              <a:rPr lang="ru-RU" dirty="0" smtClean="0"/>
              <a:t>Понятие </a:t>
            </a:r>
            <a:r>
              <a:rPr lang="ru-RU" dirty="0"/>
              <a:t>о термодинамических процессах. </a:t>
            </a:r>
            <a:endParaRPr lang="ru-RU" dirty="0" smtClean="0"/>
          </a:p>
          <a:p>
            <a:r>
              <a:rPr lang="ru-RU" dirty="0" smtClean="0"/>
              <a:t>Первый </a:t>
            </a:r>
            <a:r>
              <a:rPr lang="ru-RU" dirty="0"/>
              <a:t>закон термодинамики</a:t>
            </a:r>
          </a:p>
          <a:p>
            <a:r>
              <a:rPr lang="ru-RU" dirty="0" smtClean="0"/>
              <a:t>2.</a:t>
            </a:r>
            <a:r>
              <a:rPr lang="ru-RU" dirty="0"/>
              <a:t>	Изохорный, изобарный процессы: определение, зависимость между параметрами, графическое изображение, распределение энергии и работа согласно I закона термодинамики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200494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Таким образом, в </a:t>
            </a:r>
            <a:r>
              <a:rPr lang="ru-RU" dirty="0" smtClean="0"/>
              <a:t>изобарном</a:t>
            </a:r>
            <a:r>
              <a:rPr lang="en-US" dirty="0" smtClean="0"/>
              <a:t> </a:t>
            </a:r>
            <a:r>
              <a:rPr lang="ru-RU" dirty="0" smtClean="0"/>
              <a:t>процессе </a:t>
            </a:r>
            <a:r>
              <a:rPr lang="ru-RU" dirty="0"/>
              <a:t>теплота, сообщаемая газу, идет на увеличение его внутренней </a:t>
            </a:r>
            <a:r>
              <a:rPr lang="ru-RU" dirty="0" smtClean="0"/>
              <a:t>энергии</a:t>
            </a:r>
            <a:r>
              <a:rPr lang="en-US" dirty="0" smtClean="0"/>
              <a:t> </a:t>
            </a:r>
            <a:r>
              <a:rPr lang="ru-RU" dirty="0" smtClean="0"/>
              <a:t>и </a:t>
            </a:r>
            <a:r>
              <a:rPr lang="ru-RU" dirty="0"/>
              <a:t>совершение газом работы </a:t>
            </a:r>
            <a:r>
              <a:rPr lang="ru-RU" dirty="0" smtClean="0"/>
              <a:t>расширения </a:t>
            </a:r>
            <a:r>
              <a:rPr lang="ru-RU" dirty="0"/>
              <a:t>против внешних сил.</a:t>
            </a:r>
          </a:p>
        </p:txBody>
      </p:sp>
    </p:spTree>
    <p:extLst>
      <p:ext uri="{BB962C8B-B14F-4D97-AF65-F5344CB8AC3E}">
        <p14:creationId xmlns:p14="http://schemas.microsoft.com/office/powerpoint/2010/main" val="2148662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Термодинамическим </a:t>
            </a:r>
            <a:r>
              <a:rPr lang="ru-RU" dirty="0" smtClean="0"/>
              <a:t>процессом</a:t>
            </a:r>
            <a:r>
              <a:rPr lang="en-US" dirty="0" smtClean="0"/>
              <a:t> </a:t>
            </a:r>
            <a:r>
              <a:rPr lang="ru-RU" dirty="0" smtClean="0"/>
              <a:t>называется </a:t>
            </a:r>
            <a:r>
              <a:rPr lang="ru-RU" dirty="0"/>
              <a:t>изменение состояния </a:t>
            </a:r>
            <a:r>
              <a:rPr lang="ru-RU" dirty="0" smtClean="0"/>
              <a:t>системы </a:t>
            </a:r>
            <a:r>
              <a:rPr lang="ru-RU" dirty="0"/>
              <a:t>(тела), сопровождающееся изменением ее параметров (</a:t>
            </a:r>
            <a:r>
              <a:rPr lang="ru-RU" dirty="0" smtClean="0"/>
              <a:t>р,</a:t>
            </a:r>
            <a:r>
              <a:rPr lang="en-US" dirty="0" smtClean="0"/>
              <a:t>v</a:t>
            </a:r>
            <a:r>
              <a:rPr lang="ru-RU" dirty="0" smtClean="0"/>
              <a:t>,Т</a:t>
            </a:r>
            <a:r>
              <a:rPr lang="ru-RU" dirty="0"/>
              <a:t>).Все процессы могут быть разделены на </a:t>
            </a:r>
            <a:r>
              <a:rPr lang="ru-RU" i="1" u="sng" dirty="0"/>
              <a:t>равновесные</a:t>
            </a:r>
            <a:r>
              <a:rPr lang="ru-RU" dirty="0"/>
              <a:t> и </a:t>
            </a:r>
            <a:r>
              <a:rPr lang="ru-RU" i="1" u="sng" dirty="0"/>
              <a:t>неравновесные</a:t>
            </a:r>
            <a:r>
              <a:rPr lang="ru-RU" dirty="0" smtClean="0"/>
              <a:t>.</a:t>
            </a:r>
            <a:r>
              <a:rPr lang="en-US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86193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Равновесным</a:t>
            </a:r>
            <a:r>
              <a:rPr lang="en-US" dirty="0" smtClean="0"/>
              <a:t> </a:t>
            </a:r>
            <a:r>
              <a:rPr lang="ru-RU" dirty="0" smtClean="0"/>
              <a:t>называется </a:t>
            </a:r>
            <a:r>
              <a:rPr lang="ru-RU" dirty="0"/>
              <a:t>процесс, при осуществлении которого </a:t>
            </a:r>
            <a:r>
              <a:rPr lang="ru-RU" dirty="0" smtClean="0"/>
              <a:t>система</a:t>
            </a:r>
            <a:r>
              <a:rPr lang="en-US" dirty="0" smtClean="0"/>
              <a:t> </a:t>
            </a:r>
            <a:r>
              <a:rPr lang="ru-RU" dirty="0" smtClean="0"/>
              <a:t>проходит </a:t>
            </a:r>
            <a:r>
              <a:rPr lang="ru-RU" dirty="0"/>
              <a:t>через непрерывный ряд равновесных состояний. Следовательно, при протекании равновесного процесса в каждый данный момент давление и </a:t>
            </a:r>
            <a:r>
              <a:rPr lang="ru-RU" dirty="0" smtClean="0"/>
              <a:t>температура </a:t>
            </a:r>
            <a:r>
              <a:rPr lang="ru-RU" dirty="0"/>
              <a:t>во всех частях системы одинаковы.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47465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Неравновесным</a:t>
            </a:r>
            <a:r>
              <a:rPr lang="en-US" dirty="0" smtClean="0"/>
              <a:t> </a:t>
            </a:r>
            <a:r>
              <a:rPr lang="ru-RU" dirty="0" smtClean="0"/>
              <a:t>называется </a:t>
            </a:r>
            <a:r>
              <a:rPr lang="ru-RU" dirty="0"/>
              <a:t>процесс, при протекании которого система не находится в состоянии равновесия. При осуществлении такого процесса </a:t>
            </a:r>
            <a:r>
              <a:rPr lang="ru-RU" dirty="0" err="1"/>
              <a:t>давле-ние</a:t>
            </a:r>
            <a:r>
              <a:rPr lang="ru-RU" dirty="0"/>
              <a:t> и температура в различных областях системы могут быть неодинаковы.</a:t>
            </a:r>
          </a:p>
        </p:txBody>
      </p:sp>
    </p:spTree>
    <p:extLst>
      <p:ext uri="{BB962C8B-B14F-4D97-AF65-F5344CB8AC3E}">
        <p14:creationId xmlns:p14="http://schemas.microsoft.com/office/powerpoint/2010/main" val="29866273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Первый закон термодинамики представляет собой результат обобщения многочисленных наблюдений и экспериментов, утверждающий, что теплота, сообщенная системе в каком-либо процессе, идет на повышение её </a:t>
            </a:r>
            <a:r>
              <a:rPr lang="ru-RU" dirty="0" smtClean="0"/>
              <a:t>внутренней </a:t>
            </a:r>
            <a:r>
              <a:rPr lang="ru-RU" dirty="0"/>
              <a:t>энергии и на совершение системой работы против внешних сил</a:t>
            </a:r>
            <a:r>
              <a:rPr lang="ru-RU" dirty="0" smtClean="0"/>
              <a:t>.</a:t>
            </a:r>
            <a:r>
              <a:rPr lang="en-US" dirty="0" smtClean="0"/>
              <a:t> </a:t>
            </a:r>
            <a:r>
              <a:rPr lang="ru-RU" dirty="0" smtClean="0"/>
              <a:t>Таким </a:t>
            </a:r>
            <a:r>
              <a:rPr lang="ru-RU" dirty="0"/>
              <a:t>образом, если в результате взаимодействия с внешней средой </a:t>
            </a:r>
            <a:r>
              <a:rPr lang="ru-RU" dirty="0" smtClean="0"/>
              <a:t>термодинамической </a:t>
            </a:r>
            <a:r>
              <a:rPr lang="ru-RU" dirty="0"/>
              <a:t>системе передана  теплота  </a:t>
            </a:r>
            <a:r>
              <a:rPr lang="ru-RU" dirty="0" smtClean="0"/>
              <a:t>Q</a:t>
            </a:r>
            <a:r>
              <a:rPr lang="en-US" dirty="0" smtClean="0"/>
              <a:t> </a:t>
            </a:r>
            <a:r>
              <a:rPr lang="ru-RU" dirty="0" smtClean="0"/>
              <a:t>и </a:t>
            </a:r>
            <a:r>
              <a:rPr lang="ru-RU" dirty="0"/>
              <a:t>при этом система совершила против внешних сил работу  L, а её внутренняя энергия возросла на </a:t>
            </a:r>
            <a:r>
              <a:rPr lang="el-GR" dirty="0" smtClean="0"/>
              <a:t>Δ</a:t>
            </a:r>
            <a:r>
              <a:rPr lang="ru-RU" dirty="0" smtClean="0"/>
              <a:t>U, то</a:t>
            </a:r>
            <a:endParaRPr lang="en-US" dirty="0" smtClean="0"/>
          </a:p>
          <a:p>
            <a:pPr algn="ctr"/>
            <a:r>
              <a:rPr lang="en-US" dirty="0" smtClean="0"/>
              <a:t>Q=</a:t>
            </a:r>
            <a:r>
              <a:rPr lang="el-GR" dirty="0" smtClean="0"/>
              <a:t>Δ</a:t>
            </a:r>
            <a:r>
              <a:rPr lang="en-US" dirty="0" smtClean="0"/>
              <a:t>U+L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09655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Теплота </a:t>
            </a:r>
            <a:r>
              <a:rPr lang="en-US" dirty="0" smtClean="0"/>
              <a:t>Q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Теплота (обозначается Q, также называется количество теплоты) — мера энергии, переходящей от одного тела к другому в процессе теплопередачи. В системе СИ единицей измерения теплоты является </a:t>
            </a:r>
            <a:r>
              <a:rPr lang="ru-RU" dirty="0" smtClean="0"/>
              <a:t>джоуль.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26545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Внутренняя энергия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/>
              <a:t>Внутренняя энергия тела(газа) –это сумма</a:t>
            </a:r>
            <a:r>
              <a:rPr lang="ru-RU" dirty="0" smtClean="0"/>
              <a:t>:</a:t>
            </a:r>
          </a:p>
          <a:p>
            <a:pPr marL="0" indent="0">
              <a:buNone/>
            </a:pPr>
            <a:r>
              <a:rPr lang="ru-RU" dirty="0" smtClean="0"/>
              <a:t>-кинетической энергии </a:t>
            </a:r>
            <a:r>
              <a:rPr lang="ru-RU" dirty="0"/>
              <a:t>(</a:t>
            </a:r>
            <a:r>
              <a:rPr lang="ru-RU" dirty="0" err="1"/>
              <a:t>u</a:t>
            </a:r>
            <a:r>
              <a:rPr lang="ru-RU" sz="1900" dirty="0" err="1"/>
              <a:t>кин</a:t>
            </a:r>
            <a:r>
              <a:rPr lang="ru-RU" dirty="0"/>
              <a:t>), т.е. </a:t>
            </a:r>
            <a:r>
              <a:rPr lang="ru-RU" dirty="0" smtClean="0"/>
              <a:t>суммы энергий </a:t>
            </a:r>
            <a:r>
              <a:rPr lang="ru-RU" dirty="0"/>
              <a:t>различных видов </a:t>
            </a:r>
            <a:r>
              <a:rPr lang="ru-RU" dirty="0" smtClean="0"/>
              <a:t>хаотического </a:t>
            </a:r>
            <a:r>
              <a:rPr lang="ru-RU" dirty="0"/>
              <a:t>теплового движения элементарных частиц, составляющих тело (</a:t>
            </a:r>
            <a:r>
              <a:rPr lang="ru-RU" dirty="0" smtClean="0"/>
              <a:t>молекул</a:t>
            </a:r>
            <a:r>
              <a:rPr lang="ru-RU" dirty="0"/>
              <a:t>, атомов, электронов и др</a:t>
            </a:r>
            <a:r>
              <a:rPr lang="ru-RU" dirty="0" smtClean="0"/>
              <a:t>.);</a:t>
            </a:r>
          </a:p>
          <a:p>
            <a:pPr marL="0" indent="0">
              <a:buNone/>
            </a:pPr>
            <a:r>
              <a:rPr lang="ru-RU" dirty="0" smtClean="0"/>
              <a:t>-потенциальной энергии </a:t>
            </a:r>
            <a:r>
              <a:rPr lang="ru-RU" dirty="0"/>
              <a:t>(</a:t>
            </a:r>
            <a:r>
              <a:rPr lang="ru-RU" dirty="0" err="1"/>
              <a:t>u</a:t>
            </a:r>
            <a:r>
              <a:rPr lang="ru-RU" sz="1900" dirty="0" err="1"/>
              <a:t>пот</a:t>
            </a:r>
            <a:r>
              <a:rPr lang="ru-RU" dirty="0"/>
              <a:t>), </a:t>
            </a:r>
            <a:r>
              <a:rPr lang="ru-RU" dirty="0" smtClean="0"/>
              <a:t>характеризуемой положением этих элементарных частиц</a:t>
            </a:r>
            <a:r>
              <a:rPr lang="ru-RU" dirty="0"/>
              <a:t>, от которого зависит уровень их взаимодействия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en-US" dirty="0"/>
              <a:t>U=u</a:t>
            </a:r>
            <a:r>
              <a:rPr lang="ru-RU" sz="1900" dirty="0" err="1" smtClean="0"/>
              <a:t>кин</a:t>
            </a:r>
            <a:r>
              <a:rPr lang="en-US" dirty="0"/>
              <a:t>+u</a:t>
            </a:r>
            <a:r>
              <a:rPr lang="ru-RU" sz="1900" dirty="0"/>
              <a:t>пот</a:t>
            </a:r>
          </a:p>
        </p:txBody>
      </p:sp>
    </p:spTree>
    <p:extLst>
      <p:ext uri="{BB962C8B-B14F-4D97-AF65-F5344CB8AC3E}">
        <p14:creationId xmlns:p14="http://schemas.microsoft.com/office/powerpoint/2010/main" val="4522375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Работа  газа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77500" lnSpcReduction="20000"/>
              </a:bodyPr>
              <a:lstStyle/>
              <a:p>
                <a:r>
                  <a:rPr lang="ru-RU" dirty="0" smtClean="0"/>
                  <a:t>Рассмотрим  </a:t>
                </a:r>
                <a:r>
                  <a:rPr lang="ru-RU" dirty="0"/>
                  <a:t>равновесный  процесс  расширения  газа  в  </a:t>
                </a:r>
                <a:r>
                  <a:rPr lang="ru-RU" dirty="0" smtClean="0"/>
                  <a:t>цилиндре </a:t>
                </a:r>
                <a:r>
                  <a:rPr lang="ru-RU" dirty="0"/>
                  <a:t>с </a:t>
                </a:r>
                <a:r>
                  <a:rPr lang="ru-RU" dirty="0" smtClean="0"/>
                  <a:t>поршнем. </a:t>
                </a:r>
                <a:r>
                  <a:rPr lang="ru-RU" dirty="0"/>
                  <a:t>Пусть изменение состояния газа в цилиндре </a:t>
                </a:r>
                <a:r>
                  <a:rPr lang="ru-RU" dirty="0" smtClean="0"/>
                  <a:t>изображается </a:t>
                </a:r>
                <a:r>
                  <a:rPr lang="ru-RU" dirty="0"/>
                  <a:t>в координатах </a:t>
                </a:r>
                <a:r>
                  <a:rPr lang="ru-RU" dirty="0" smtClean="0"/>
                  <a:t>р,</a:t>
                </a:r>
                <a:r>
                  <a:rPr lang="en-US" dirty="0" smtClean="0"/>
                  <a:t>v</a:t>
                </a:r>
                <a:r>
                  <a:rPr lang="ru-RU" dirty="0" smtClean="0"/>
                  <a:t> </a:t>
                </a:r>
                <a:r>
                  <a:rPr lang="ru-RU" dirty="0"/>
                  <a:t>кривой </a:t>
                </a:r>
                <a:r>
                  <a:rPr lang="ru-RU" dirty="0" smtClean="0"/>
                  <a:t>1-2(смотреть рисунок). </a:t>
                </a:r>
                <a:r>
                  <a:rPr lang="ru-RU" dirty="0"/>
                  <a:t>Газ, расширяясь, совершает работу </a:t>
                </a:r>
                <a:r>
                  <a:rPr lang="ru-RU" dirty="0" smtClean="0"/>
                  <a:t>против  </a:t>
                </a:r>
                <a:r>
                  <a:rPr lang="ru-RU" dirty="0"/>
                  <a:t>внешних  сил  (действующих  со  стороны поршня). Если  в  некотором  промежуточном  состоянии между  точкам 1 и 2газ имеет </a:t>
                </a:r>
                <a:r>
                  <a:rPr lang="ru-RU" dirty="0" smtClean="0"/>
                  <a:t>давление </a:t>
                </a:r>
                <a:r>
                  <a:rPr lang="ru-RU" dirty="0"/>
                  <a:t>р, то при бесконечно малом </a:t>
                </a:r>
                <a:r>
                  <a:rPr lang="ru-RU" dirty="0" smtClean="0"/>
                  <a:t>перемещении  </a:t>
                </a:r>
                <a:r>
                  <a:rPr lang="ru-RU" dirty="0"/>
                  <a:t>поршня на  расстояние </a:t>
                </a:r>
                <a:r>
                  <a:rPr lang="ru-RU" dirty="0" err="1" smtClean="0"/>
                  <a:t>dx</a:t>
                </a:r>
                <a:r>
                  <a:rPr lang="ru-RU" dirty="0" smtClean="0"/>
                  <a:t> работа, совершаемая </a:t>
                </a:r>
                <a:r>
                  <a:rPr lang="ru-RU" dirty="0"/>
                  <a:t>газом, будет </a:t>
                </a:r>
                <a:r>
                  <a:rPr lang="ru-RU" dirty="0" smtClean="0"/>
                  <a:t>равна:   </a:t>
                </a:r>
                <a:r>
                  <a:rPr lang="en-US" dirty="0" err="1" smtClean="0"/>
                  <a:t>dL</a:t>
                </a:r>
                <a:r>
                  <a:rPr lang="en-US" dirty="0" smtClean="0"/>
                  <a:t>=</a:t>
                </a:r>
                <a:r>
                  <a:rPr lang="en-US" dirty="0" err="1" smtClean="0"/>
                  <a:t>pFdx</a:t>
                </a:r>
                <a:r>
                  <a:rPr lang="en-US" dirty="0" smtClean="0"/>
                  <a:t>=</a:t>
                </a:r>
                <a:r>
                  <a:rPr lang="en-US" dirty="0" err="1" smtClean="0"/>
                  <a:t>pdV</a:t>
                </a:r>
                <a:r>
                  <a:rPr lang="en-US" dirty="0" smtClean="0"/>
                  <a:t> </a:t>
                </a:r>
                <a:r>
                  <a:rPr lang="ru-RU" dirty="0" smtClean="0"/>
                  <a:t>или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𝐿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nary>
                      <m:naryPr>
                        <m:ctrlPr>
                          <a:rPr lang="en-US" b="0" i="1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latin typeface="Cambria Math"/>
                          </a:rPr>
                          <m:t>𝑉</m:t>
                        </m:r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  <m:sup>
                        <m:r>
                          <a:rPr lang="en-US" b="0" i="1" smtClean="0">
                            <a:latin typeface="Cambria Math"/>
                          </a:rPr>
                          <m:t>𝑉</m:t>
                        </m:r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  <m:e>
                        <m:r>
                          <a:rPr lang="en-US" b="0" i="1" smtClean="0">
                            <a:latin typeface="Cambria Math"/>
                          </a:rPr>
                          <m:t>𝑝𝑑𝑉</m:t>
                        </m:r>
                      </m:e>
                    </m:nary>
                  </m:oMath>
                </a14:m>
                <a:endParaRPr lang="ru-RU" dirty="0" smtClean="0"/>
              </a:p>
              <a:p>
                <a:r>
                  <a:rPr lang="ru-RU" dirty="0" smtClean="0"/>
                  <a:t>где F</a:t>
                </a:r>
                <a:r>
                  <a:rPr lang="en-US" dirty="0" smtClean="0"/>
                  <a:t>-</a:t>
                </a:r>
                <a:r>
                  <a:rPr lang="ru-RU" dirty="0" smtClean="0"/>
                  <a:t>площадь </a:t>
                </a:r>
                <a:r>
                  <a:rPr lang="ru-RU" dirty="0"/>
                  <a:t>поршня, а полная работа, совершаемая газом в процессе </a:t>
                </a:r>
                <a:r>
                  <a:rPr lang="ru-RU" dirty="0" smtClean="0"/>
                  <a:t>1</a:t>
                </a:r>
                <a:r>
                  <a:rPr lang="en-US" dirty="0" smtClean="0"/>
                  <a:t>-</a:t>
                </a:r>
                <a:r>
                  <a:rPr lang="ru-RU" dirty="0" smtClean="0"/>
                  <a:t>2</a:t>
                </a:r>
                <a:r>
                  <a:rPr lang="ru-RU" dirty="0"/>
                  <a:t>,</a:t>
                </a: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037" t="-2426" r="-244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5933831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481</TotalTime>
  <Words>898</Words>
  <Application>Microsoft Office PowerPoint</Application>
  <PresentationFormat>Экран (4:3)</PresentationFormat>
  <Paragraphs>51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Раздел I. ОСНОВЫ ТЕХНИЧЕСКОЙ ТЕРМОДИНАМИКИ.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Теплота Q</vt:lpstr>
      <vt:lpstr>Внутренняя энергия</vt:lpstr>
      <vt:lpstr>Работа  газа</vt:lpstr>
      <vt:lpstr>Презентация PowerPoint</vt:lpstr>
      <vt:lpstr>Изохорный процесс</vt:lpstr>
      <vt:lpstr>Презентация PowerPoint</vt:lpstr>
      <vt:lpstr>Презентация PowerPoint</vt:lpstr>
      <vt:lpstr>Презентация PowerPoint</vt:lpstr>
      <vt:lpstr>Вывод </vt:lpstr>
      <vt:lpstr>Изобарный процесс</vt:lpstr>
      <vt:lpstr>Презентация PowerPoint</vt:lpstr>
      <vt:lpstr>Презентация PowerPoint</vt:lpstr>
      <vt:lpstr>Презентация PowerPoint</vt:lpstr>
      <vt:lpstr>Вывод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Раздел I. ОСНОВЫ ТЕХНИЧЕСКОЙ ТЕРМОДИНАМИКИ.</dc:title>
  <dc:creator>HAMELEON</dc:creator>
  <cp:lastModifiedBy>HAMELEON</cp:lastModifiedBy>
  <cp:revision>19</cp:revision>
  <dcterms:created xsi:type="dcterms:W3CDTF">2020-08-21T14:46:57Z</dcterms:created>
  <dcterms:modified xsi:type="dcterms:W3CDTF">2020-08-27T10:55:19Z</dcterms:modified>
</cp:coreProperties>
</file>