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5" r:id="rId7"/>
    <p:sldId id="266" r:id="rId8"/>
    <p:sldId id="263" r:id="rId9"/>
    <p:sldId id="261" r:id="rId10"/>
    <p:sldId id="264" r:id="rId11"/>
    <p:sldId id="267" r:id="rId12"/>
    <p:sldId id="269" r:id="rId13"/>
    <p:sldId id="270" r:id="rId14"/>
    <p:sldId id="271" r:id="rId15"/>
    <p:sldId id="268" r:id="rId16"/>
    <p:sldId id="260" r:id="rId17"/>
    <p:sldId id="272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Раздел </a:t>
            </a:r>
            <a:r>
              <a:rPr lang="en-US" b="1" dirty="0"/>
              <a:t>I</a:t>
            </a:r>
            <a:r>
              <a:rPr lang="ru-RU" b="1" dirty="0"/>
              <a:t>. ОСНОВЫ ТЕХНИЧЕСКОЙ ТЕРМОДИНАМИКИ.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492896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Тема 1.1. Первый закон термодинамики и термодинамические процессы.</a:t>
            </a:r>
            <a:endParaRPr lang="ru-RU" dirty="0"/>
          </a:p>
          <a:p>
            <a:r>
              <a:rPr lang="ru-RU" dirty="0" smtClean="0"/>
              <a:t>Занятие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7225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Давление.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Давление </a:t>
            </a:r>
            <a:r>
              <a:rPr lang="ru-RU" dirty="0"/>
              <a:t>с точки зрения молекулярно-кинетической теории есть средний результат ударов молекул газа, находящихся в непрерывном хаотическом движении о стенки сосуда, в котором заключен газ, и представляет собой отношение нормальной составляющей силы к поверхности, на которую действует </a:t>
            </a:r>
            <a:r>
              <a:rPr lang="ru-RU" dirty="0" smtClean="0"/>
              <a:t>сила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/>
              <a:t>р = F / </a:t>
            </a:r>
            <a:r>
              <a:rPr lang="ru-RU" dirty="0" smtClean="0"/>
              <a:t>А</a:t>
            </a:r>
            <a:endParaRPr lang="en-US" dirty="0" smtClean="0"/>
          </a:p>
          <a:p>
            <a:r>
              <a:rPr lang="ru-RU" dirty="0" smtClean="0"/>
              <a:t> где</a:t>
            </a:r>
            <a:r>
              <a:rPr lang="en-US" dirty="0" smtClean="0"/>
              <a:t>  p</a:t>
            </a:r>
            <a:r>
              <a:rPr lang="ru-RU" dirty="0" smtClean="0"/>
              <a:t> </a:t>
            </a:r>
            <a:r>
              <a:rPr lang="ru-RU" dirty="0"/>
              <a:t>— давление; </a:t>
            </a:r>
            <a:endParaRPr lang="en-US" dirty="0" smtClean="0"/>
          </a:p>
          <a:p>
            <a:r>
              <a:rPr lang="ru-RU" dirty="0" smtClean="0"/>
              <a:t> F </a:t>
            </a:r>
            <a:r>
              <a:rPr lang="ru-RU" dirty="0"/>
              <a:t>— нормальная составляющая силы</a:t>
            </a:r>
            <a:r>
              <a:rPr lang="ru-RU" dirty="0" smtClean="0"/>
              <a:t>;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/>
              <a:t>А — площадь поверхности, нормальной к действующей силе. </a:t>
            </a:r>
          </a:p>
        </p:txBody>
      </p:sp>
    </p:spTree>
    <p:extLst>
      <p:ext uri="{BB962C8B-B14F-4D97-AF65-F5344CB8AC3E}">
        <p14:creationId xmlns:p14="http://schemas.microsoft.com/office/powerpoint/2010/main" val="2109439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Давление.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Единицей давления в СИ является паскаль — давление, вызываемое силой в 1 Н, равномерно распределенной по поверхности площадью в 1 м . Эта единица обозначается Па (1 Па = 1 Н/м ).</a:t>
            </a:r>
          </a:p>
        </p:txBody>
      </p:sp>
    </p:spTree>
    <p:extLst>
      <p:ext uri="{BB962C8B-B14F-4D97-AF65-F5344CB8AC3E}">
        <p14:creationId xmlns:p14="http://schemas.microsoft.com/office/powerpoint/2010/main" val="1184538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Объём — количественная характеристика пространства, занимаемого телом или веществом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>
                <a:solidFill>
                  <a:srgbClr val="FF0000"/>
                </a:solidFill>
              </a:rPr>
              <a:t>Объём тела или вместимость сосуда определяется его формой и линейными размерами. С понятием объёма тесно связано понятие вместимость, то есть объём внутреннего пространства сосуда, упаковочного ящика и т. п.</a:t>
            </a:r>
          </a:p>
        </p:txBody>
      </p:sp>
    </p:spTree>
    <p:extLst>
      <p:ext uri="{BB962C8B-B14F-4D97-AF65-F5344CB8AC3E}">
        <p14:creationId xmlns:p14="http://schemas.microsoft.com/office/powerpoint/2010/main" val="1205586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Единица измерения объёма в СИ — кубический метр; </a:t>
            </a:r>
            <a:r>
              <a:rPr lang="ru-RU" dirty="0">
                <a:solidFill>
                  <a:srgbClr val="FF0000"/>
                </a:solidFill>
              </a:rPr>
              <a:t>от неё образуются производные единицы, такие как кубический сантиметр, кубический дециметр (литр) и т. д. В разных странах для жидких и сыпучих веществ используются также различные внесистемные единицы объёма — галлон, баррель.</a:t>
            </a:r>
          </a:p>
        </p:txBody>
      </p:sp>
    </p:spTree>
    <p:extLst>
      <p:ext uri="{BB962C8B-B14F-4D97-AF65-F5344CB8AC3E}">
        <p14:creationId xmlns:p14="http://schemas.microsoft.com/office/powerpoint/2010/main" val="2097402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Удельный объем однородного вещества-величина, определяемая отношением объема к его массе</a:t>
            </a:r>
            <a:r>
              <a:rPr lang="en-US" dirty="0" smtClean="0"/>
              <a:t>{</a:t>
            </a:r>
            <a:r>
              <a:rPr lang="ru-RU" dirty="0" smtClean="0"/>
              <a:t>в технической термодинамики удельный объем обозначается </a:t>
            </a:r>
            <a:r>
              <a:rPr lang="el-GR" dirty="0" smtClean="0"/>
              <a:t>ν</a:t>
            </a:r>
            <a:r>
              <a:rPr lang="ru-RU" dirty="0" smtClean="0"/>
              <a:t>, а единица удельного объема-кубический метр на килограмм (м³/кг)</a:t>
            </a:r>
          </a:p>
          <a:p>
            <a:r>
              <a:rPr lang="ru-RU" dirty="0" smtClean="0"/>
              <a:t>ν=</a:t>
            </a:r>
            <a:r>
              <a:rPr lang="en-US" dirty="0" smtClean="0"/>
              <a:t>V</a:t>
            </a:r>
            <a:r>
              <a:rPr lang="ru-RU" dirty="0" smtClean="0"/>
              <a:t>/</a:t>
            </a:r>
            <a:r>
              <a:rPr lang="en-US" dirty="0" smtClean="0"/>
              <a:t>m</a:t>
            </a:r>
            <a:endParaRPr lang="ru-RU" dirty="0" smtClean="0"/>
          </a:p>
          <a:p>
            <a:r>
              <a:rPr lang="en-US" dirty="0" smtClean="0"/>
              <a:t>V</a:t>
            </a:r>
            <a:r>
              <a:rPr lang="ru-RU" dirty="0" smtClean="0"/>
              <a:t>-объем вещества </a:t>
            </a:r>
          </a:p>
          <a:p>
            <a:r>
              <a:rPr lang="en-US" dirty="0" smtClean="0"/>
              <a:t>M</a:t>
            </a:r>
            <a:r>
              <a:rPr lang="ru-RU" dirty="0" smtClean="0"/>
              <a:t>-масса вещества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3066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лотность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Плотность</a:t>
            </a:r>
            <a:r>
              <a:rPr lang="ru-RU" dirty="0"/>
              <a:t> — скалярная физическая величина, определяемая как отношение массы тела к занимаемому этим телом </a:t>
            </a:r>
            <a:r>
              <a:rPr lang="ru-RU" dirty="0" smtClean="0"/>
              <a:t>объёму.</a:t>
            </a:r>
            <a:endParaRPr lang="en-US" dirty="0" smtClean="0"/>
          </a:p>
          <a:p>
            <a:r>
              <a:rPr lang="ru-RU" dirty="0" smtClean="0"/>
              <a:t>Определяется по формуле </a:t>
            </a:r>
            <a:r>
              <a:rPr lang="el-GR" dirty="0" smtClean="0"/>
              <a:t>ρ</a:t>
            </a:r>
            <a:r>
              <a:rPr lang="ru-RU" dirty="0" smtClean="0"/>
              <a:t>=</a:t>
            </a:r>
            <a:r>
              <a:rPr lang="en-US" dirty="0" smtClean="0"/>
              <a:t>m/v</a:t>
            </a:r>
          </a:p>
          <a:p>
            <a:r>
              <a:rPr lang="ru-RU" dirty="0" smtClean="0"/>
              <a:t>Где </a:t>
            </a:r>
            <a:r>
              <a:rPr lang="el-GR" dirty="0" smtClean="0"/>
              <a:t>ρ</a:t>
            </a:r>
            <a:r>
              <a:rPr lang="ru-RU" dirty="0" smtClean="0"/>
              <a:t>-плотность </a:t>
            </a:r>
          </a:p>
          <a:p>
            <a:r>
              <a:rPr lang="en-US" dirty="0" smtClean="0"/>
              <a:t>m</a:t>
            </a:r>
            <a:r>
              <a:rPr lang="ru-RU" dirty="0" smtClean="0"/>
              <a:t>-масса</a:t>
            </a:r>
            <a:endParaRPr lang="en-US" dirty="0" smtClean="0"/>
          </a:p>
          <a:p>
            <a:r>
              <a:rPr lang="en-US" dirty="0"/>
              <a:t>v</a:t>
            </a:r>
            <a:r>
              <a:rPr lang="ru-RU" dirty="0" smtClean="0"/>
              <a:t>-объем</a:t>
            </a:r>
          </a:p>
          <a:p>
            <a:r>
              <a:rPr lang="ru-RU" smtClean="0"/>
              <a:t>Измеряется в кг/м³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08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dirty="0" smtClean="0"/>
              <a:t>3-ий вопрос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Идеальными газами называют такие, которые полностью подчиняются законам Бойля—Мариотта и Гей-Люссака. В идеальных газах отсутствуют силы взаимного притяжения и отталкивания между молекулами, а объем самих молекул пренебрежимо мал по сравнению с объемом газа, т.е. молекулы принимаются за материальные точки.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 реальные газы при высоких температурах и малых давлениях почти полностью подходят под понятие «идеальный газ» и практически по свойствам не отличаются от него. Состояние идеального газа — это предельное состояние реального газа, когда давление стремится к нулю (р → 0).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95607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Обобщение многочисленных экспериментальных данных показывает, что большинство газов при комнатной температуре и давлении порядка одной атмосферы (при нормальных условиях) с достаточно высокой точностью могут быть описаны уравнением </a:t>
            </a:r>
            <a:endParaRPr lang="ru-RU" dirty="0" smtClean="0"/>
          </a:p>
          <a:p>
            <a:pPr marL="0" indent="0" algn="ctr">
              <a:buNone/>
            </a:pPr>
            <a:r>
              <a:rPr lang="en-US" dirty="0" smtClean="0"/>
              <a:t>PV=RT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46775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Универсальная газовая постоянная </a:t>
            </a:r>
            <a:r>
              <a:rPr lang="ru-RU" dirty="0"/>
              <a:t>— константа, численно равная работе расширения одного моля идеального газа в изобарном процессе при увеличении температуры на 1 К.</a:t>
            </a:r>
          </a:p>
        </p:txBody>
      </p:sp>
    </p:spTree>
    <p:extLst>
      <p:ext uri="{BB962C8B-B14F-4D97-AF65-F5344CB8AC3E}">
        <p14:creationId xmlns:p14="http://schemas.microsoft.com/office/powerpoint/2010/main" val="24255946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Универсальная газовая постоянная равна разности молярных теплоёмкостей идеального газа при постоянном давлении и постоянном объёме: </a:t>
            </a:r>
            <a:r>
              <a:rPr lang="ru-RU" dirty="0" smtClean="0"/>
              <a:t> R=</a:t>
            </a:r>
            <a:r>
              <a:rPr lang="en-US" dirty="0" smtClean="0"/>
              <a:t>C</a:t>
            </a:r>
            <a:r>
              <a:rPr lang="el-GR" dirty="0" smtClean="0"/>
              <a:t>ᵨ</a:t>
            </a:r>
            <a:r>
              <a:rPr lang="en-US" dirty="0" smtClean="0"/>
              <a:t>-C</a:t>
            </a:r>
            <a:r>
              <a:rPr lang="el-GR" dirty="0"/>
              <a:t>ᵥ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ru-RU" dirty="0"/>
              <a:t>Теплоемкость – это количество теплоты, поглощаемой телом (газом), при повышении его температуры на один градус Цельсия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en-US" dirty="0" smtClean="0"/>
              <a:t>C</a:t>
            </a:r>
            <a:r>
              <a:rPr lang="el-GR" dirty="0" smtClean="0"/>
              <a:t>ᵨ</a:t>
            </a:r>
            <a:r>
              <a:rPr lang="en-US" dirty="0" smtClean="0"/>
              <a:t>-</a:t>
            </a:r>
            <a:r>
              <a:rPr lang="ru-RU" dirty="0" smtClean="0"/>
              <a:t>теплоёмкость газа в изобарном процессе (изобарный процесс это процесс  в котором давление  постоянна при подводе тепла)  </a:t>
            </a:r>
          </a:p>
          <a:p>
            <a:r>
              <a:rPr lang="en-US" dirty="0"/>
              <a:t>Cᵥ -</a:t>
            </a:r>
            <a:r>
              <a:rPr lang="ru-RU" dirty="0"/>
              <a:t>теплоёмкость газа в </a:t>
            </a:r>
            <a:r>
              <a:rPr lang="ru-RU" dirty="0" smtClean="0"/>
              <a:t>изохорном </a:t>
            </a:r>
            <a:r>
              <a:rPr lang="ru-RU" dirty="0"/>
              <a:t>процессе (</a:t>
            </a:r>
            <a:r>
              <a:rPr lang="ru-RU" dirty="0" smtClean="0"/>
              <a:t>изохорный </a:t>
            </a:r>
            <a:r>
              <a:rPr lang="ru-RU" dirty="0"/>
              <a:t>процесс это процесс  в котором </a:t>
            </a:r>
            <a:r>
              <a:rPr lang="ru-RU" dirty="0" smtClean="0"/>
              <a:t>объем  постоянны </a:t>
            </a:r>
            <a:r>
              <a:rPr lang="ru-RU" dirty="0"/>
              <a:t>при подводе тепла)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3935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Пояснение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 напечатанный черным цветом нужно переписывать в конспект. Также все формулы и рисунки. 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Текст написан красным цветом необходим для ознакомления .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5509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Теплоемкость</a:t>
            </a:r>
            <a:r>
              <a:rPr lang="en-US" dirty="0" smtClean="0"/>
              <a:t> </a:t>
            </a:r>
            <a:r>
              <a:rPr lang="ru-RU" dirty="0" smtClean="0"/>
              <a:t>–</a:t>
            </a:r>
            <a:r>
              <a:rPr lang="en-US" dirty="0" smtClean="0"/>
              <a:t> </a:t>
            </a:r>
            <a:r>
              <a:rPr lang="ru-RU" dirty="0" smtClean="0"/>
              <a:t>это </a:t>
            </a:r>
            <a:r>
              <a:rPr lang="ru-RU" dirty="0"/>
              <a:t>количество теплоты, поглощаемой </a:t>
            </a:r>
            <a:r>
              <a:rPr lang="ru-RU" dirty="0" smtClean="0"/>
              <a:t>телом</a:t>
            </a:r>
            <a:r>
              <a:rPr lang="en-US" dirty="0" smtClean="0"/>
              <a:t> </a:t>
            </a:r>
            <a:r>
              <a:rPr lang="ru-RU" dirty="0" smtClean="0"/>
              <a:t>(газом), при </a:t>
            </a:r>
            <a:r>
              <a:rPr lang="ru-RU" dirty="0"/>
              <a:t>повышении его температуры на один градус Цельсия.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8195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	Предмет «Техническая термодинамика»</a:t>
            </a:r>
          </a:p>
          <a:p>
            <a:r>
              <a:rPr lang="ru-RU" dirty="0"/>
              <a:t>2.	Параметры состояния газа: температура, давление, массовая плотность, удельный объем</a:t>
            </a:r>
          </a:p>
          <a:p>
            <a:r>
              <a:rPr lang="ru-RU" dirty="0"/>
              <a:t>3.</a:t>
            </a:r>
            <a:r>
              <a:rPr lang="ru-RU" dirty="0" smtClean="0"/>
              <a:t>Уравнение </a:t>
            </a:r>
            <a:r>
              <a:rPr lang="ru-RU" dirty="0"/>
              <a:t>состояния идеального газа. Газовая постоянная и ее физический смысл</a:t>
            </a:r>
          </a:p>
          <a:p>
            <a:pPr marL="0" indent="0">
              <a:buNone/>
            </a:pPr>
            <a:r>
              <a:rPr lang="ru-RU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32918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1-ый вопрос.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Техническая термодинамика изучает закономерности </a:t>
            </a:r>
            <a:r>
              <a:rPr lang="ru-RU" dirty="0" smtClean="0"/>
              <a:t>взаимного превращения </a:t>
            </a:r>
            <a:r>
              <a:rPr lang="ru-RU" dirty="0"/>
              <a:t>различных видов энергии, состояние равновесия и </a:t>
            </a:r>
            <a:r>
              <a:rPr lang="ru-RU" dirty="0" smtClean="0"/>
              <a:t>зависимость </a:t>
            </a:r>
            <a:r>
              <a:rPr lang="ru-RU" dirty="0"/>
              <a:t>его от различных факторов, а также возможность, </a:t>
            </a:r>
            <a:r>
              <a:rPr lang="ru-RU" dirty="0" smtClean="0"/>
              <a:t>направление и принцип  </a:t>
            </a:r>
            <a:r>
              <a:rPr lang="ru-RU" dirty="0"/>
              <a:t>протекания самопроизвольных процессов. Она служит </a:t>
            </a:r>
            <a:r>
              <a:rPr lang="ru-RU" dirty="0" smtClean="0"/>
              <a:t>теоретической </a:t>
            </a:r>
            <a:r>
              <a:rPr lang="ru-RU" dirty="0"/>
              <a:t>основой расчета и проектирования тепловых двигателей (</a:t>
            </a:r>
            <a:r>
              <a:rPr lang="ru-RU" dirty="0" smtClean="0"/>
              <a:t>паровых </a:t>
            </a:r>
            <a:r>
              <a:rPr lang="ru-RU" dirty="0"/>
              <a:t>и газовых турбин, реактивных и ракетных двигателей, </a:t>
            </a:r>
            <a:r>
              <a:rPr lang="ru-RU" dirty="0" smtClean="0"/>
              <a:t>двигателей внутреннего </a:t>
            </a:r>
            <a:r>
              <a:rPr lang="ru-RU" dirty="0"/>
              <a:t>сгорания), а также компрессорных, сушильных и </a:t>
            </a:r>
            <a:r>
              <a:rPr lang="ru-RU" dirty="0" smtClean="0"/>
              <a:t>холодильных </a:t>
            </a:r>
            <a:r>
              <a:rPr lang="ru-RU" dirty="0"/>
              <a:t>установок.</a:t>
            </a:r>
          </a:p>
        </p:txBody>
      </p:sp>
    </p:spTree>
    <p:extLst>
      <p:ext uri="{BB962C8B-B14F-4D97-AF65-F5344CB8AC3E}">
        <p14:creationId xmlns:p14="http://schemas.microsoft.com/office/powerpoint/2010/main" val="329538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0"/>
            <a:ext cx="8229600" cy="6525344"/>
          </a:xfrm>
        </p:spPr>
        <p:txBody>
          <a:bodyPr>
            <a:noAutofit/>
          </a:bodyPr>
          <a:lstStyle/>
          <a:p>
            <a:r>
              <a:rPr lang="ru-RU" sz="2300" dirty="0">
                <a:solidFill>
                  <a:srgbClr val="FF0000"/>
                </a:solidFill>
              </a:rPr>
              <a:t>При анализе конкретных явлений применяют термодинамический метод. Он отличается от других методов следующими особенностями: </a:t>
            </a:r>
            <a:endParaRPr lang="ru-RU" sz="2300" dirty="0" smtClean="0">
              <a:solidFill>
                <a:srgbClr val="FF0000"/>
              </a:solidFill>
            </a:endParaRPr>
          </a:p>
          <a:p>
            <a:r>
              <a:rPr lang="ru-RU" sz="2300" dirty="0" smtClean="0">
                <a:solidFill>
                  <a:srgbClr val="FF0000"/>
                </a:solidFill>
              </a:rPr>
              <a:t>1</a:t>
            </a:r>
            <a:r>
              <a:rPr lang="ru-RU" sz="2300" dirty="0">
                <a:solidFill>
                  <a:srgbClr val="FF0000"/>
                </a:solidFill>
              </a:rPr>
              <a:t>) использованием трех законов. Первый закон термодинамики устанавливает количественную зависимость (меру) одного вида энергии при переходе в другой и является частным случаем всеобщего закона сохранения и превращения энергии. Второй закон термодинамики </a:t>
            </a:r>
            <a:r>
              <a:rPr lang="ru-RU" sz="2300" dirty="0" smtClean="0">
                <a:solidFill>
                  <a:srgbClr val="FF0000"/>
                </a:solidFill>
              </a:rPr>
              <a:t>применим </a:t>
            </a:r>
            <a:r>
              <a:rPr lang="ru-RU" sz="2300" dirty="0">
                <a:solidFill>
                  <a:srgbClr val="FF0000"/>
                </a:solidFill>
              </a:rPr>
              <a:t>лишь к явлениям, включающим тепловую форму обмена </a:t>
            </a:r>
            <a:r>
              <a:rPr lang="ru-RU" sz="2300" dirty="0" smtClean="0">
                <a:solidFill>
                  <a:srgbClr val="FF0000"/>
                </a:solidFill>
              </a:rPr>
              <a:t>энергией</a:t>
            </a:r>
            <a:r>
              <a:rPr lang="ru-RU" sz="2300" dirty="0">
                <a:solidFill>
                  <a:srgbClr val="FF0000"/>
                </a:solidFill>
              </a:rPr>
              <a:t>, и устанавливает направление тепловых процессов. Третий закон термодинамики, экспериментально установленный В. Нернстом (1906г.) и сформулированный М. Планком (1912г.), объясняет поведение </a:t>
            </a:r>
            <a:r>
              <a:rPr lang="ru-RU" sz="2300" dirty="0" smtClean="0">
                <a:solidFill>
                  <a:srgbClr val="FF0000"/>
                </a:solidFill>
              </a:rPr>
              <a:t>вещества </a:t>
            </a:r>
            <a:r>
              <a:rPr lang="ru-RU" sz="2300" dirty="0">
                <a:solidFill>
                  <a:srgbClr val="FF0000"/>
                </a:solidFill>
              </a:rPr>
              <a:t>при температуре, близкой к абсолютному нулю; </a:t>
            </a:r>
            <a:endParaRPr lang="ru-RU" sz="2300" dirty="0" smtClean="0">
              <a:solidFill>
                <a:srgbClr val="FF0000"/>
              </a:solidFill>
            </a:endParaRPr>
          </a:p>
          <a:p>
            <a:r>
              <a:rPr lang="ru-RU" sz="2300" dirty="0" smtClean="0">
                <a:solidFill>
                  <a:srgbClr val="FF0000"/>
                </a:solidFill>
              </a:rPr>
              <a:t>2</a:t>
            </a:r>
            <a:r>
              <a:rPr lang="ru-RU" sz="2300" dirty="0">
                <a:solidFill>
                  <a:srgbClr val="FF0000"/>
                </a:solidFill>
              </a:rPr>
              <a:t>) использованием только таких физических величин, смысл </a:t>
            </a:r>
            <a:r>
              <a:rPr lang="ru-RU" sz="2300" dirty="0" smtClean="0">
                <a:solidFill>
                  <a:srgbClr val="FF0000"/>
                </a:solidFill>
              </a:rPr>
              <a:t>которых </a:t>
            </a:r>
            <a:r>
              <a:rPr lang="ru-RU" sz="2300" dirty="0">
                <a:solidFill>
                  <a:srgbClr val="FF0000"/>
                </a:solidFill>
              </a:rPr>
              <a:t>не связан с микроскопическим (молекулярным, атомарным и т. п.) строением вещества. Эти величины называют макроскопическими. Примерами таких величин могут быть температура, давление, </a:t>
            </a:r>
            <a:r>
              <a:rPr lang="ru-RU" sz="2300" dirty="0" smtClean="0">
                <a:solidFill>
                  <a:srgbClr val="FF0000"/>
                </a:solidFill>
              </a:rPr>
              <a:t>плотность </a:t>
            </a:r>
            <a:r>
              <a:rPr lang="ru-RU" sz="2300" dirty="0">
                <a:solidFill>
                  <a:srgbClr val="FF0000"/>
                </a:solidFill>
              </a:rPr>
              <a:t>вещества.</a:t>
            </a:r>
          </a:p>
        </p:txBody>
      </p:sp>
    </p:spTree>
    <p:extLst>
      <p:ext uri="{BB962C8B-B14F-4D97-AF65-F5344CB8AC3E}">
        <p14:creationId xmlns:p14="http://schemas.microsoft.com/office/powerpoint/2010/main" val="639367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2-ой вопрос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Предметом </a:t>
            </a:r>
            <a:r>
              <a:rPr lang="ru-RU" dirty="0" smtClean="0">
                <a:solidFill>
                  <a:srgbClr val="FF0000"/>
                </a:solidFill>
              </a:rPr>
              <a:t>технический термодинамики  </a:t>
            </a:r>
            <a:r>
              <a:rPr lang="ru-RU" dirty="0">
                <a:solidFill>
                  <a:srgbClr val="FF0000"/>
                </a:solidFill>
              </a:rPr>
              <a:t>является главным образом изучение процессов взаимного преобразования </a:t>
            </a:r>
            <a:r>
              <a:rPr lang="ru-RU" dirty="0" smtClean="0">
                <a:solidFill>
                  <a:srgbClr val="FF0000"/>
                </a:solidFill>
              </a:rPr>
              <a:t>теплоты </a:t>
            </a:r>
            <a:r>
              <a:rPr lang="ru-RU" dirty="0">
                <a:solidFill>
                  <a:srgbClr val="FF0000"/>
                </a:solidFill>
              </a:rPr>
              <a:t>и работы в различных тепловых машинах.</a:t>
            </a:r>
          </a:p>
          <a:p>
            <a:r>
              <a:rPr lang="ru-RU" dirty="0">
                <a:solidFill>
                  <a:srgbClr val="FF0000"/>
                </a:solidFill>
              </a:rPr>
              <a:t>В тепловых двигателях преобразование </a:t>
            </a:r>
            <a:r>
              <a:rPr lang="ru-RU" dirty="0" smtClean="0">
                <a:solidFill>
                  <a:srgbClr val="FF0000"/>
                </a:solidFill>
              </a:rPr>
              <a:t>теплоты в </a:t>
            </a:r>
            <a:r>
              <a:rPr lang="ru-RU" dirty="0">
                <a:solidFill>
                  <a:srgbClr val="FF0000"/>
                </a:solidFill>
              </a:rPr>
              <a:t>работу осуществляется с помощью так </a:t>
            </a:r>
            <a:r>
              <a:rPr lang="ru-RU" dirty="0" smtClean="0">
                <a:solidFill>
                  <a:srgbClr val="FF0000"/>
                </a:solidFill>
              </a:rPr>
              <a:t>называемого </a:t>
            </a:r>
            <a:r>
              <a:rPr lang="ru-RU" dirty="0">
                <a:solidFill>
                  <a:srgbClr val="FF0000"/>
                </a:solidFill>
              </a:rPr>
              <a:t>рабочего тела. Например, в двигателях внутреннего сгорании, а </a:t>
            </a:r>
            <a:r>
              <a:rPr lang="ru-RU" dirty="0" smtClean="0">
                <a:solidFill>
                  <a:srgbClr val="FF0000"/>
                </a:solidFill>
              </a:rPr>
              <a:t>также </a:t>
            </a:r>
            <a:r>
              <a:rPr lang="ru-RU" dirty="0">
                <a:solidFill>
                  <a:srgbClr val="FF0000"/>
                </a:solidFill>
              </a:rPr>
              <a:t>в </a:t>
            </a:r>
            <a:r>
              <a:rPr lang="ru-RU" dirty="0" smtClean="0">
                <a:solidFill>
                  <a:srgbClr val="FF0000"/>
                </a:solidFill>
              </a:rPr>
              <a:t> газотурбинных </a:t>
            </a:r>
            <a:r>
              <a:rPr lang="ru-RU" dirty="0">
                <a:solidFill>
                  <a:srgbClr val="FF0000"/>
                </a:solidFill>
              </a:rPr>
              <a:t>установках </a:t>
            </a:r>
            <a:r>
              <a:rPr lang="ru-RU" dirty="0" smtClean="0">
                <a:solidFill>
                  <a:srgbClr val="FF0000"/>
                </a:solidFill>
              </a:rPr>
              <a:t>рассматриваются </a:t>
            </a:r>
            <a:r>
              <a:rPr lang="ru-RU" dirty="0">
                <a:solidFill>
                  <a:srgbClr val="FF0000"/>
                </a:solidFill>
              </a:rPr>
              <a:t>процессы, </a:t>
            </a:r>
            <a:r>
              <a:rPr lang="ru-RU" dirty="0" smtClean="0">
                <a:solidFill>
                  <a:srgbClr val="FF0000"/>
                </a:solidFill>
              </a:rPr>
              <a:t>в </a:t>
            </a:r>
            <a:r>
              <a:rPr lang="ru-RU" dirty="0">
                <a:solidFill>
                  <a:srgbClr val="FF0000"/>
                </a:solidFill>
              </a:rPr>
              <a:t>которых рабочим телом </a:t>
            </a:r>
            <a:r>
              <a:rPr lang="ru-RU" dirty="0" smtClean="0">
                <a:solidFill>
                  <a:srgbClr val="FF0000"/>
                </a:solidFill>
              </a:rPr>
              <a:t>является пар. </a:t>
            </a:r>
            <a:r>
              <a:rPr lang="ru-RU" dirty="0">
                <a:solidFill>
                  <a:srgbClr val="FF0000"/>
                </a:solidFill>
              </a:rPr>
              <a:t>В паровых двигателях рассматриваются процессы, в которых рабочим телом является пар, легко переходящий из </a:t>
            </a:r>
            <a:r>
              <a:rPr lang="ru-RU" dirty="0" smtClean="0">
                <a:solidFill>
                  <a:srgbClr val="FF0000"/>
                </a:solidFill>
              </a:rPr>
              <a:t>парообразного </a:t>
            </a:r>
            <a:r>
              <a:rPr lang="ru-RU" dirty="0">
                <a:solidFill>
                  <a:srgbClr val="FF0000"/>
                </a:solidFill>
              </a:rPr>
              <a:t>состояния в жидкое и, наоборот, из жидкого в парообразное.</a:t>
            </a:r>
          </a:p>
          <a:p>
            <a:r>
              <a:rPr lang="ru-RU" dirty="0">
                <a:solidFill>
                  <a:srgbClr val="FF0000"/>
                </a:solidFill>
              </a:rPr>
              <a:t>Физическое состояние тела вполне определяется некоторыми величинами, характеризующими данное состояние, которые в термодинамике называют параметрами состояния.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8767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Параметры состояния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температура, </a:t>
            </a:r>
            <a:endParaRPr lang="ru-RU" dirty="0" smtClean="0"/>
          </a:p>
          <a:p>
            <a:r>
              <a:rPr lang="ru-RU" dirty="0" smtClean="0"/>
              <a:t>давление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массовая </a:t>
            </a:r>
            <a:r>
              <a:rPr lang="ru-RU" dirty="0"/>
              <a:t>плотность, </a:t>
            </a:r>
            <a:endParaRPr lang="ru-RU" dirty="0" smtClean="0"/>
          </a:p>
          <a:p>
            <a:r>
              <a:rPr lang="ru-RU" dirty="0" smtClean="0"/>
              <a:t>удельный объем,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6722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/>
              <a:t>Т</a:t>
            </a:r>
            <a:r>
              <a:rPr lang="ru-RU" dirty="0" smtClean="0"/>
              <a:t>емпература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Autofit/>
          </a:bodyPr>
          <a:lstStyle/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Температура, характеризуя степень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нагретости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тел, представляет собой меру средней кинетической энергии поступательного движения его молекул</a:t>
            </a:r>
            <a:r>
              <a:rPr lang="ru-RU" sz="2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т. е. температура характеризует среднюю интенсивность движения молекул, и чем больше средняя скорость движения молекул, тем выше температура тела. Понятие температуры не может быть применено к одной или нескольким молекулам. Если два тела с различными средними кинетическими энергиями движения молекул привести в соприкосновение, то тело с большей средней кинетической энергией молекул (с большей температурой) будет отдавать энергию телу с меньшей средней кинетической энергией молекул (с меньшей температурой) и этот процесс будет протекать до тех пор, пока средние кинетические энергии молекул обоих тел не сравняются, т. е. не </a:t>
            </a:r>
            <a:r>
              <a:rPr lang="ru-RU" sz="23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выравняются</a:t>
            </a:r>
            <a:r>
              <a:rPr lang="ru-RU" sz="2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температуры обоих тел. Такое состояние двух тел называется тепловым равновесием.</a:t>
            </a:r>
          </a:p>
        </p:txBody>
      </p:sp>
    </p:spTree>
    <p:extLst>
      <p:ext uri="{BB962C8B-B14F-4D97-AF65-F5344CB8AC3E}">
        <p14:creationId xmlns:p14="http://schemas.microsoft.com/office/powerpoint/2010/main" val="1873289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температура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Температура может измеряться:</a:t>
            </a:r>
          </a:p>
          <a:p>
            <a:r>
              <a:rPr lang="ru-RU" dirty="0" smtClean="0"/>
              <a:t>Кельвинах (К)   обозначается     </a:t>
            </a:r>
            <a:r>
              <a:rPr lang="en-US" dirty="0" smtClean="0"/>
              <a:t>T=t+273</a:t>
            </a:r>
            <a:endParaRPr lang="ru-RU" dirty="0" smtClean="0"/>
          </a:p>
          <a:p>
            <a:r>
              <a:rPr lang="ru-RU" dirty="0" smtClean="0"/>
              <a:t>Цельсиях (°С)    обозначается</a:t>
            </a:r>
            <a:r>
              <a:rPr lang="en-US" dirty="0" smtClean="0"/>
              <a:t>    t</a:t>
            </a:r>
            <a:r>
              <a:rPr lang="ru-RU" dirty="0" smtClean="0"/>
              <a:t>=Т-273</a:t>
            </a:r>
            <a:r>
              <a:rPr lang="en-US" dirty="0" smtClean="0"/>
              <a:t>  </a:t>
            </a:r>
            <a:endParaRPr lang="ru-RU" dirty="0" smtClean="0"/>
          </a:p>
          <a:p>
            <a:r>
              <a:rPr lang="ru-RU" dirty="0" smtClean="0"/>
              <a:t>Фаренгейтах (°</a:t>
            </a:r>
            <a:r>
              <a:rPr lang="en-US" dirty="0" smtClean="0"/>
              <a:t>F)</a:t>
            </a:r>
            <a:r>
              <a:rPr lang="ru-RU" dirty="0" smtClean="0"/>
              <a:t>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53211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1026</Words>
  <Application>Microsoft Office PowerPoint</Application>
  <PresentationFormat>Экран (4:3)</PresentationFormat>
  <Paragraphs>65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Раздел I. ОСНОВЫ ТЕХНИЧЕСКОЙ ТЕРМОДИНАМИКИ. </vt:lpstr>
      <vt:lpstr>Пояснение </vt:lpstr>
      <vt:lpstr>Вопросы</vt:lpstr>
      <vt:lpstr>1-ый вопрос.</vt:lpstr>
      <vt:lpstr>Презентация PowerPoint</vt:lpstr>
      <vt:lpstr>2-ой вопрос</vt:lpstr>
      <vt:lpstr>Параметры состояния </vt:lpstr>
      <vt:lpstr>Температура</vt:lpstr>
      <vt:lpstr>температура</vt:lpstr>
      <vt:lpstr>Давление. </vt:lpstr>
      <vt:lpstr>Давление. </vt:lpstr>
      <vt:lpstr>Презентация PowerPoint</vt:lpstr>
      <vt:lpstr>Презентация PowerPoint</vt:lpstr>
      <vt:lpstr>Презентация PowerPoint</vt:lpstr>
      <vt:lpstr>Плотность</vt:lpstr>
      <vt:lpstr>3-ий вопрос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Раздел I. ОСНОВЫ ТЕХНИЧЕСКОЙ ТЕРМОДИНАМИКИ. </dc:title>
  <dc:creator>HAMELEON</dc:creator>
  <cp:lastModifiedBy>HAMELEON</cp:lastModifiedBy>
  <cp:revision>24</cp:revision>
  <dcterms:created xsi:type="dcterms:W3CDTF">2020-08-21T14:46:57Z</dcterms:created>
  <dcterms:modified xsi:type="dcterms:W3CDTF">2020-08-25T12:45:53Z</dcterms:modified>
</cp:coreProperties>
</file>