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16000" y="3200400"/>
            <a:ext cx="100584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016000" y="4724400"/>
            <a:ext cx="9144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15C294C-7A9E-41EB-9D3E-DA13902C1BBC}"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162D10-BE59-456E-880D-AD07BA568579}" type="slidenum">
              <a:rPr lang="ru-RU" smtClean="0"/>
              <a:t>‹#›</a:t>
            </a:fld>
            <a:endParaRPr lang="ru-RU"/>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19200" y="685800"/>
            <a:ext cx="9652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15C294C-7A9E-41EB-9D3E-DA13902C1BBC}"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162D10-BE59-456E-880D-AD07BA56857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6000" y="685802"/>
            <a:ext cx="24384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454400" y="685801"/>
            <a:ext cx="7620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15C294C-7A9E-41EB-9D3E-DA13902C1BBC}"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162D10-BE59-456E-880D-AD07BA56857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15C294C-7A9E-41EB-9D3E-DA13902C1BBC}"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162D10-BE59-456E-880D-AD07BA56857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16000" y="3276600"/>
            <a:ext cx="100584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1016000" y="4953000"/>
            <a:ext cx="9144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15C294C-7A9E-41EB-9D3E-DA13902C1BBC}"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9162D10-BE59-456E-880D-AD07BA568579}" type="slidenum">
              <a:rPr lang="ru-RU" smtClean="0"/>
              <a:t>‹#›</a:t>
            </a:fld>
            <a:endParaRPr lang="ru-RU"/>
          </a:p>
        </p:txBody>
      </p:sp>
      <p:sp>
        <p:nvSpPr>
          <p:cNvPr id="8" name="Rectangle 7"/>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0160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976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F15C294C-7A9E-41EB-9D3E-DA13902C1BBC}" type="datetimeFigureOut">
              <a:rPr lang="ru-RU" smtClean="0"/>
              <a:t>30.03.2020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9162D10-BE59-456E-880D-AD07BA56857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119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119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35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935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F15C294C-7A9E-41EB-9D3E-DA13902C1BBC}" type="datetimeFigureOut">
              <a:rPr lang="ru-RU" smtClean="0"/>
              <a:t>30.03.2020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9162D10-BE59-456E-880D-AD07BA568579}" type="slidenum">
              <a:rPr lang="ru-RU" smtClean="0"/>
              <a:t>‹#›</a:t>
            </a:fld>
            <a:endParaRPr lang="ru-RU"/>
          </a:p>
        </p:txBody>
      </p:sp>
      <p:cxnSp>
        <p:nvCxnSpPr>
          <p:cNvPr id="11" name="Straight Connector 10"/>
          <p:cNvCxnSpPr/>
          <p:nvPr/>
        </p:nvCxnSpPr>
        <p:spPr>
          <a:xfrm>
            <a:off x="10119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935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15C294C-7A9E-41EB-9D3E-DA13902C1BBC}" type="datetimeFigureOut">
              <a:rPr lang="ru-RU" smtClean="0"/>
              <a:t>30.03.2020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9162D10-BE59-456E-880D-AD07BA56857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C294C-7A9E-41EB-9D3E-DA13902C1BBC}" type="datetimeFigureOut">
              <a:rPr lang="ru-RU" smtClean="0"/>
              <a:t>30.03.2020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9162D10-BE59-456E-880D-AD07BA56857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16000" y="4572000"/>
            <a:ext cx="9046464"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4947821" y="457201"/>
            <a:ext cx="6126579"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16002" y="457200"/>
            <a:ext cx="3564876"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15C294C-7A9E-41EB-9D3E-DA13902C1BBC}" type="datetimeFigureOut">
              <a:rPr lang="ru-RU" smtClean="0"/>
              <a:t>30.03.2020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9162D10-BE59-456E-880D-AD07BA568579}" type="slidenum">
              <a:rPr lang="ru-RU" smtClean="0"/>
              <a:t>‹#›</a:t>
            </a:fld>
            <a:endParaRPr lang="ru-RU"/>
          </a:p>
        </p:txBody>
      </p:sp>
      <p:cxnSp>
        <p:nvCxnSpPr>
          <p:cNvPr id="10" name="Straight Connector 9"/>
          <p:cNvCxnSpPr/>
          <p:nvPr/>
        </p:nvCxnSpPr>
        <p:spPr>
          <a:xfrm rot="5400000">
            <a:off x="2871259" y="2514336"/>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11936" y="4572000"/>
            <a:ext cx="9046464"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1036320" y="457200"/>
            <a:ext cx="100584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133856" y="3505200"/>
            <a:ext cx="98552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15C294C-7A9E-41EB-9D3E-DA13902C1BBC}" type="datetimeFigureOut">
              <a:rPr lang="ru-RU" smtClean="0"/>
              <a:t>30.03.2020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9162D10-BE59-456E-880D-AD07BA56857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6000" y="4572000"/>
            <a:ext cx="90424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16000" y="685800"/>
            <a:ext cx="100584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31200" y="6208777"/>
            <a:ext cx="28448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15C294C-7A9E-41EB-9D3E-DA13902C1BBC}" type="datetimeFigureOut">
              <a:rPr lang="ru-RU" smtClean="0"/>
              <a:t>30.03.2020</a:t>
            </a:fld>
            <a:endParaRPr lang="ru-RU"/>
          </a:p>
        </p:txBody>
      </p:sp>
      <p:sp>
        <p:nvSpPr>
          <p:cNvPr id="5" name="Footer Placeholder 4"/>
          <p:cNvSpPr>
            <a:spLocks noGrp="1"/>
          </p:cNvSpPr>
          <p:nvPr>
            <p:ph type="ftr" sz="quarter" idx="3"/>
          </p:nvPr>
        </p:nvSpPr>
        <p:spPr>
          <a:xfrm>
            <a:off x="1015999" y="6208777"/>
            <a:ext cx="6498492"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10160000" y="5687569"/>
            <a:ext cx="1016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D9162D10-BE59-456E-880D-AD07BA568579}" type="slidenum">
              <a:rPr lang="ru-RU" smtClean="0"/>
              <a:t>‹#›</a:t>
            </a:fld>
            <a:endParaRPr lang="ru-RU"/>
          </a:p>
        </p:txBody>
      </p:sp>
      <p:sp>
        <p:nvSpPr>
          <p:cNvPr id="8" name="Rectangle 7"/>
          <p:cNvSpPr/>
          <p:nvPr/>
        </p:nvSpPr>
        <p:spPr>
          <a:xfrm>
            <a:off x="1036320" y="0"/>
            <a:ext cx="10058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43EBE96-44AF-462D-B1C3-A45301BA57ED}"/>
              </a:ext>
            </a:extLst>
          </p:cNvPr>
          <p:cNvSpPr>
            <a:spLocks noGrp="1"/>
          </p:cNvSpPr>
          <p:nvPr>
            <p:ph type="ctrTitle"/>
          </p:nvPr>
        </p:nvSpPr>
        <p:spPr>
          <a:xfrm>
            <a:off x="329331" y="1359023"/>
            <a:ext cx="10838777" cy="3329581"/>
          </a:xfrm>
        </p:spPr>
        <p:txBody>
          <a:bodyPr/>
          <a:lstStyle/>
          <a:p>
            <a:pPr algn="ctr"/>
            <a:r>
              <a:rPr lang="ru-RU" dirty="0"/>
              <a:t>Тема 1.3: Компрессор</a:t>
            </a:r>
            <a:br>
              <a:rPr lang="ru-RU" dirty="0"/>
            </a:br>
            <a:r>
              <a:rPr lang="ru-RU" dirty="0"/>
              <a:t>Занятие 3</a:t>
            </a:r>
          </a:p>
        </p:txBody>
      </p:sp>
    </p:spTree>
    <p:extLst>
      <p:ext uri="{BB962C8B-B14F-4D97-AF65-F5344CB8AC3E}">
        <p14:creationId xmlns:p14="http://schemas.microsoft.com/office/powerpoint/2010/main" val="1413584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AC2DF67-0DF5-422E-A8AD-422026F76306}"/>
              </a:ext>
            </a:extLst>
          </p:cNvPr>
          <p:cNvSpPr>
            <a:spLocks noGrp="1"/>
          </p:cNvSpPr>
          <p:nvPr>
            <p:ph idx="1"/>
          </p:nvPr>
        </p:nvSpPr>
        <p:spPr>
          <a:xfrm>
            <a:off x="845859" y="852256"/>
            <a:ext cx="9958265" cy="5011835"/>
          </a:xfrm>
        </p:spPr>
        <p:txBody>
          <a:bodyPr>
            <a:normAutofit/>
          </a:bodyPr>
          <a:lstStyle/>
          <a:p>
            <a:pPr marL="0" indent="0">
              <a:buNone/>
            </a:pPr>
            <a:r>
              <a:rPr lang="ru-RU" sz="2800" dirty="0"/>
              <a:t>Демпфирование в замковой части происходит за счёт сил трения в соединениях и гистерезиса материала замка. Оно зависит от конструкции замка, размеров, условий его посадки в диск и центробежной силы. Сила трения в соединениях уменьшается за счёт уменьшения центробежных сил и растут при увеличении корневой лопатки и напряжения в них.</a:t>
            </a:r>
          </a:p>
          <a:p>
            <a:pPr marL="0" indent="0">
              <a:buNone/>
            </a:pPr>
            <a:endParaRPr lang="ru-RU" sz="2800" dirty="0"/>
          </a:p>
          <a:p>
            <a:pPr marL="0" indent="0">
              <a:buNone/>
            </a:pPr>
            <a:r>
              <a:rPr lang="ru-RU" sz="2800" dirty="0"/>
              <a:t>Механическое демпфирование в лопатках осевого компрессора значительно меньше, чем в лопатках турбины.</a:t>
            </a:r>
          </a:p>
        </p:txBody>
      </p:sp>
    </p:spTree>
    <p:extLst>
      <p:ext uri="{BB962C8B-B14F-4D97-AF65-F5344CB8AC3E}">
        <p14:creationId xmlns:p14="http://schemas.microsoft.com/office/powerpoint/2010/main" val="1952395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EC18883-195C-428E-B2B8-CFDD5DB0BF47}"/>
              </a:ext>
            </a:extLst>
          </p:cNvPr>
          <p:cNvSpPr>
            <a:spLocks noGrp="1"/>
          </p:cNvSpPr>
          <p:nvPr>
            <p:ph idx="1"/>
          </p:nvPr>
        </p:nvSpPr>
        <p:spPr>
          <a:xfrm>
            <a:off x="845860" y="780103"/>
            <a:ext cx="10331127" cy="5297793"/>
          </a:xfrm>
        </p:spPr>
        <p:txBody>
          <a:bodyPr>
            <a:normAutofit/>
          </a:bodyPr>
          <a:lstStyle/>
          <a:p>
            <a:pPr marL="0" indent="0">
              <a:buNone/>
            </a:pPr>
            <a:r>
              <a:rPr lang="ru-RU" sz="2800" dirty="0"/>
              <a:t>Аэродинамическое демпфирование обусловлено изменением угла атаки и относительной скорости потока, вследствие изменения скорости движения лопатки при колебаниях.</a:t>
            </a:r>
          </a:p>
          <a:p>
            <a:pPr marL="0" indent="0">
              <a:buNone/>
            </a:pPr>
            <a:endParaRPr lang="ru-RU" sz="2800" dirty="0"/>
          </a:p>
          <a:p>
            <a:pPr marL="0" indent="0">
              <a:buNone/>
            </a:pPr>
            <a:r>
              <a:rPr lang="ru-RU" sz="2800" dirty="0"/>
              <a:t>При увеличении амплитуды колебаний, углы атаки также увеличиваются, что приводит к росту переменной силы, действующей на лопатку в плоскости колебаний и направленной против её движения. Поэтому у длинных и гибких лопаток, аэродинамическое демпфирование больше, чем у коротких и жёстких.</a:t>
            </a:r>
          </a:p>
        </p:txBody>
      </p:sp>
    </p:spTree>
    <p:extLst>
      <p:ext uri="{BB962C8B-B14F-4D97-AF65-F5344CB8AC3E}">
        <p14:creationId xmlns:p14="http://schemas.microsoft.com/office/powerpoint/2010/main" val="115224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Прочитать книжку </a:t>
            </a:r>
          </a:p>
          <a:p>
            <a:r>
              <a:rPr lang="ru-RU" dirty="0" err="1"/>
              <a:t>Г.И.Данилейко</a:t>
            </a:r>
            <a:r>
              <a:rPr lang="ru-RU" dirty="0"/>
              <a:t> «основы конструкции Авиационных </a:t>
            </a:r>
            <a:r>
              <a:rPr lang="ru-RU" dirty="0" err="1"/>
              <a:t>двигателеи</a:t>
            </a:r>
            <a:r>
              <a:rPr lang="ru-RU" dirty="0"/>
              <a:t>» </a:t>
            </a:r>
          </a:p>
          <a:p>
            <a:r>
              <a:rPr lang="ru-RU" smtClean="0"/>
              <a:t>Стр.49-59 </a:t>
            </a:r>
            <a:endParaRPr lang="ru-RU" dirty="0"/>
          </a:p>
          <a:p>
            <a:endParaRPr lang="ru-RU" dirty="0"/>
          </a:p>
        </p:txBody>
      </p:sp>
    </p:spTree>
    <p:extLst>
      <p:ext uri="{BB962C8B-B14F-4D97-AF65-F5344CB8AC3E}">
        <p14:creationId xmlns:p14="http://schemas.microsoft.com/office/powerpoint/2010/main" val="347636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55FDBB0-852F-4E08-BA61-8B9C96E7D42B}"/>
              </a:ext>
            </a:extLst>
          </p:cNvPr>
          <p:cNvSpPr>
            <a:spLocks noGrp="1"/>
          </p:cNvSpPr>
          <p:nvPr>
            <p:ph type="title"/>
          </p:nvPr>
        </p:nvSpPr>
        <p:spPr/>
        <p:txBody>
          <a:bodyPr/>
          <a:lstStyle/>
          <a:p>
            <a:pPr algn="ctr"/>
            <a:r>
              <a:rPr lang="ru-RU" sz="5400" dirty="0"/>
              <a:t>Вопросы:</a:t>
            </a:r>
          </a:p>
        </p:txBody>
      </p:sp>
      <p:sp>
        <p:nvSpPr>
          <p:cNvPr id="3" name="Объект 2">
            <a:extLst>
              <a:ext uri="{FF2B5EF4-FFF2-40B4-BE49-F238E27FC236}">
                <a16:creationId xmlns:a16="http://schemas.microsoft.com/office/drawing/2014/main" xmlns="" id="{21EF212D-6493-4AF6-B8DD-6EB4F5A7758A}"/>
              </a:ext>
            </a:extLst>
          </p:cNvPr>
          <p:cNvSpPr>
            <a:spLocks noGrp="1"/>
          </p:cNvSpPr>
          <p:nvPr>
            <p:ph idx="1"/>
          </p:nvPr>
        </p:nvSpPr>
        <p:spPr>
          <a:xfrm>
            <a:off x="950912" y="587534"/>
            <a:ext cx="10029286" cy="4195481"/>
          </a:xfrm>
        </p:spPr>
        <p:txBody>
          <a:bodyPr>
            <a:normAutofit/>
          </a:bodyPr>
          <a:lstStyle/>
          <a:p>
            <a:pPr marL="457200" indent="-457200">
              <a:buFont typeface="+mj-lt"/>
              <a:buAutoNum type="arabicPeriod"/>
            </a:pPr>
            <a:r>
              <a:rPr lang="ru-RU" sz="3600" dirty="0"/>
              <a:t>Разгрузка лопаток от газовых сил;</a:t>
            </a:r>
          </a:p>
          <a:p>
            <a:pPr marL="457200" indent="-457200">
              <a:buFont typeface="+mj-lt"/>
              <a:buAutoNum type="arabicPeriod"/>
            </a:pPr>
            <a:r>
              <a:rPr lang="ru-RU" sz="3600" dirty="0"/>
              <a:t>Колебания лопаток;</a:t>
            </a:r>
          </a:p>
          <a:p>
            <a:pPr marL="457200" indent="-457200">
              <a:buFont typeface="+mj-lt"/>
              <a:buAutoNum type="arabicPeriod"/>
            </a:pPr>
            <a:r>
              <a:rPr lang="ru-RU" sz="3600" dirty="0"/>
              <a:t>Демпфирование колебаний. Меры предупреждения резонансных колебаний.</a:t>
            </a:r>
          </a:p>
        </p:txBody>
      </p:sp>
    </p:spTree>
    <p:extLst>
      <p:ext uri="{BB962C8B-B14F-4D97-AF65-F5344CB8AC3E}">
        <p14:creationId xmlns:p14="http://schemas.microsoft.com/office/powerpoint/2010/main" val="2031456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04C7B6-A1A7-4949-9D12-03A671DB3AB2}"/>
              </a:ext>
            </a:extLst>
          </p:cNvPr>
          <p:cNvSpPr>
            <a:spLocks noGrp="1"/>
          </p:cNvSpPr>
          <p:nvPr>
            <p:ph type="title"/>
          </p:nvPr>
        </p:nvSpPr>
        <p:spPr/>
        <p:txBody>
          <a:bodyPr/>
          <a:lstStyle/>
          <a:p>
            <a:r>
              <a:rPr lang="ru-RU" sz="2800" dirty="0"/>
              <a:t>Для уменьшения напряжения изгиба применяют 2 способа компенсации изгиба от газовых сил: </a:t>
            </a:r>
          </a:p>
        </p:txBody>
      </p:sp>
      <p:sp>
        <p:nvSpPr>
          <p:cNvPr id="3" name="Объект 2">
            <a:extLst>
              <a:ext uri="{FF2B5EF4-FFF2-40B4-BE49-F238E27FC236}">
                <a16:creationId xmlns:a16="http://schemas.microsoft.com/office/drawing/2014/main" xmlns="" id="{7536EE40-641E-418C-92BF-A29DB7F90EC0}"/>
              </a:ext>
            </a:extLst>
          </p:cNvPr>
          <p:cNvSpPr>
            <a:spLocks noGrp="1"/>
          </p:cNvSpPr>
          <p:nvPr>
            <p:ph idx="1"/>
          </p:nvPr>
        </p:nvSpPr>
        <p:spPr>
          <a:xfrm>
            <a:off x="757083" y="2008530"/>
            <a:ext cx="10029286" cy="4195481"/>
          </a:xfrm>
        </p:spPr>
        <p:txBody>
          <a:bodyPr>
            <a:normAutofit/>
          </a:bodyPr>
          <a:lstStyle/>
          <a:p>
            <a:pPr>
              <a:buFont typeface="Wingdings" panose="05000000000000000000" pitchFamily="2" charset="2"/>
              <a:buChar char="q"/>
            </a:pPr>
            <a:r>
              <a:rPr lang="ru-RU" sz="2800" dirty="0"/>
              <a:t>Первый способ разгрузки лопатки от газовых сил заключается в том, что центры тяжести всех сечений располагаются на некотором расстоянии от радиального направления. Изгибающие моменты от действия центробежных сил направлены противоположно изгибающим моментам от газовых сил, чем обеспечивается разгрузка лопатки. Вынос сечений производят в сторону действия газовых сил.</a:t>
            </a:r>
          </a:p>
        </p:txBody>
      </p:sp>
    </p:spTree>
    <p:extLst>
      <p:ext uri="{BB962C8B-B14F-4D97-AF65-F5344CB8AC3E}">
        <p14:creationId xmlns:p14="http://schemas.microsoft.com/office/powerpoint/2010/main" val="357478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267634F-08CC-4E1B-A5ED-4C34244DC817}"/>
              </a:ext>
            </a:extLst>
          </p:cNvPr>
          <p:cNvSpPr>
            <a:spLocks noGrp="1"/>
          </p:cNvSpPr>
          <p:nvPr>
            <p:ph idx="1"/>
          </p:nvPr>
        </p:nvSpPr>
        <p:spPr>
          <a:xfrm>
            <a:off x="1023413" y="1458114"/>
            <a:ext cx="9993775" cy="4195481"/>
          </a:xfrm>
        </p:spPr>
        <p:txBody>
          <a:bodyPr>
            <a:normAutofit/>
          </a:bodyPr>
          <a:lstStyle/>
          <a:p>
            <a:pPr>
              <a:buFont typeface="Wingdings" panose="05000000000000000000" pitchFamily="2" charset="2"/>
              <a:buChar char="q"/>
            </a:pPr>
            <a:r>
              <a:rPr lang="ru-RU" sz="2800" dirty="0"/>
              <a:t>Второй способ разгрузки лопатки от действия газовых сил заключается в параллельном смещении оси лопатки на рабочем колесе по ходу вращения его на величину угловой скорости. При этом ось лопатки наклоняется к оси О</a:t>
            </a:r>
            <a:r>
              <a:rPr lang="en-US" sz="2800" dirty="0"/>
              <a:t>r</a:t>
            </a:r>
            <a:r>
              <a:rPr lang="ru-RU" sz="2800" dirty="0"/>
              <a:t>, проходящей через ЦТ корневого сечения и у центробежной силы</a:t>
            </a:r>
            <a:r>
              <a:rPr lang="en-US" sz="2800" dirty="0"/>
              <a:t> P</a:t>
            </a:r>
            <a:r>
              <a:rPr lang="ru-RU" sz="2800" dirty="0"/>
              <a:t>ц появляется горизонтальная составляющая </a:t>
            </a:r>
            <a:r>
              <a:rPr lang="en-US" sz="2800" dirty="0"/>
              <a:t>P</a:t>
            </a:r>
            <a:r>
              <a:rPr lang="ru-RU" sz="2800" dirty="0"/>
              <a:t>ц</a:t>
            </a:r>
            <a:r>
              <a:rPr lang="en-US" sz="2800" dirty="0"/>
              <a:t>r = P</a:t>
            </a:r>
            <a:r>
              <a:rPr lang="ru-RU" sz="2800" dirty="0"/>
              <a:t>ц</a:t>
            </a:r>
            <a:r>
              <a:rPr lang="en-US" sz="2800" dirty="0" err="1"/>
              <a:t>rsin</a:t>
            </a:r>
            <a:r>
              <a:rPr lang="ru-RU" sz="2800" dirty="0"/>
              <a:t>альфа, которая вызывает изгиб лопатки и её разгрузку.</a:t>
            </a:r>
          </a:p>
        </p:txBody>
      </p:sp>
    </p:spTree>
    <p:extLst>
      <p:ext uri="{BB962C8B-B14F-4D97-AF65-F5344CB8AC3E}">
        <p14:creationId xmlns:p14="http://schemas.microsoft.com/office/powerpoint/2010/main" val="1615424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6476DA3-112C-4C5B-AF1B-7486FE78FCCE}"/>
              </a:ext>
            </a:extLst>
          </p:cNvPr>
          <p:cNvSpPr>
            <a:spLocks noGrp="1"/>
          </p:cNvSpPr>
          <p:nvPr>
            <p:ph idx="1"/>
          </p:nvPr>
        </p:nvSpPr>
        <p:spPr>
          <a:xfrm>
            <a:off x="765961" y="1331259"/>
            <a:ext cx="10260105" cy="4195481"/>
          </a:xfrm>
        </p:spPr>
        <p:txBody>
          <a:bodyPr>
            <a:normAutofit/>
          </a:bodyPr>
          <a:lstStyle/>
          <a:p>
            <a:pPr>
              <a:buFont typeface="Wingdings" panose="05000000000000000000" pitchFamily="2" charset="2"/>
              <a:buChar char="q"/>
            </a:pPr>
            <a:r>
              <a:rPr lang="ru-RU" sz="2800" dirty="0"/>
              <a:t>Колебания – это периодически повторяющиеся отклонения лопатки с определённой частотой и амплитудой.</a:t>
            </a:r>
          </a:p>
          <a:p>
            <a:pPr>
              <a:buFont typeface="Wingdings" panose="05000000000000000000" pitchFamily="2" charset="2"/>
              <a:buChar char="q"/>
            </a:pPr>
            <a:r>
              <a:rPr lang="ru-RU" sz="2800" dirty="0"/>
              <a:t>Собственные колебания - это колебания тела после воздействия.</a:t>
            </a:r>
          </a:p>
          <a:p>
            <a:pPr>
              <a:buFont typeface="Wingdings" panose="05000000000000000000" pitchFamily="2" charset="2"/>
              <a:buChar char="q"/>
            </a:pPr>
            <a:r>
              <a:rPr lang="ru-RU" sz="2800" dirty="0"/>
              <a:t>Вынужденные колебания – это колебания при постоянном воздействии внешних сил.</a:t>
            </a:r>
          </a:p>
          <a:p>
            <a:pPr>
              <a:buFont typeface="Wingdings" panose="05000000000000000000" pitchFamily="2" charset="2"/>
              <a:buChar char="q"/>
            </a:pPr>
            <a:r>
              <a:rPr lang="ru-RU" sz="2800" dirty="0"/>
              <a:t>Резонанс – это совпадение частоты колебаний собственных и вынужденных.</a:t>
            </a:r>
          </a:p>
        </p:txBody>
      </p:sp>
    </p:spTree>
    <p:extLst>
      <p:ext uri="{BB962C8B-B14F-4D97-AF65-F5344CB8AC3E}">
        <p14:creationId xmlns:p14="http://schemas.microsoft.com/office/powerpoint/2010/main" val="656891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8635780-155A-4448-9E3D-C52F92A63014}"/>
              </a:ext>
            </a:extLst>
          </p:cNvPr>
          <p:cNvSpPr>
            <a:spLocks noGrp="1"/>
          </p:cNvSpPr>
          <p:nvPr>
            <p:ph type="title"/>
          </p:nvPr>
        </p:nvSpPr>
        <p:spPr/>
        <p:txBody>
          <a:bodyPr>
            <a:normAutofit fontScale="90000"/>
          </a:bodyPr>
          <a:lstStyle/>
          <a:p>
            <a:pPr algn="ctr"/>
            <a:r>
              <a:rPr lang="ru-RU" dirty="0"/>
              <a:t>Колебания зависят от следующих факторов:</a:t>
            </a:r>
          </a:p>
        </p:txBody>
      </p:sp>
      <p:sp>
        <p:nvSpPr>
          <p:cNvPr id="3" name="Объект 2">
            <a:extLst>
              <a:ext uri="{FF2B5EF4-FFF2-40B4-BE49-F238E27FC236}">
                <a16:creationId xmlns:a16="http://schemas.microsoft.com/office/drawing/2014/main" xmlns="" id="{BD6DBE16-0BF3-49DC-8353-387C054A9B1D}"/>
              </a:ext>
            </a:extLst>
          </p:cNvPr>
          <p:cNvSpPr>
            <a:spLocks noGrp="1"/>
          </p:cNvSpPr>
          <p:nvPr>
            <p:ph idx="1"/>
          </p:nvPr>
        </p:nvSpPr>
        <p:spPr>
          <a:xfrm>
            <a:off x="905001" y="627186"/>
            <a:ext cx="9966161" cy="4195481"/>
          </a:xfrm>
        </p:spPr>
        <p:txBody>
          <a:bodyPr>
            <a:normAutofit/>
          </a:bodyPr>
          <a:lstStyle/>
          <a:p>
            <a:pPr marL="457200" indent="-457200">
              <a:buFont typeface="+mj-lt"/>
              <a:buAutoNum type="arabicPeriod"/>
            </a:pPr>
            <a:r>
              <a:rPr lang="ru-RU" sz="3200" dirty="0"/>
              <a:t>От длины объекта (лопатки);</a:t>
            </a:r>
          </a:p>
          <a:p>
            <a:pPr marL="457200" indent="-457200">
              <a:buFont typeface="+mj-lt"/>
              <a:buAutoNum type="arabicPeriod"/>
            </a:pPr>
            <a:r>
              <a:rPr lang="ru-RU" sz="3200" dirty="0"/>
              <a:t>От материалов;</a:t>
            </a:r>
          </a:p>
          <a:p>
            <a:pPr marL="457200" indent="-457200">
              <a:buFont typeface="+mj-lt"/>
              <a:buAutoNum type="arabicPeriod"/>
            </a:pPr>
            <a:r>
              <a:rPr lang="ru-RU" sz="3200" dirty="0"/>
              <a:t>От температуры тела;</a:t>
            </a:r>
          </a:p>
          <a:p>
            <a:pPr marL="457200" indent="-457200">
              <a:buFont typeface="+mj-lt"/>
              <a:buAutoNum type="arabicPeriod"/>
            </a:pPr>
            <a:r>
              <a:rPr lang="ru-RU" sz="3200" dirty="0"/>
              <a:t>От плотности крепления (вида крепления)</a:t>
            </a:r>
          </a:p>
        </p:txBody>
      </p:sp>
    </p:spTree>
    <p:extLst>
      <p:ext uri="{BB962C8B-B14F-4D97-AF65-F5344CB8AC3E}">
        <p14:creationId xmlns:p14="http://schemas.microsoft.com/office/powerpoint/2010/main" val="418994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E78CA8D-1C45-4E1C-92A6-5B9A4DE9DAAF}"/>
              </a:ext>
            </a:extLst>
          </p:cNvPr>
          <p:cNvSpPr>
            <a:spLocks noGrp="1"/>
          </p:cNvSpPr>
          <p:nvPr>
            <p:ph type="title"/>
          </p:nvPr>
        </p:nvSpPr>
        <p:spPr/>
        <p:txBody>
          <a:bodyPr>
            <a:normAutofit fontScale="90000"/>
          </a:bodyPr>
          <a:lstStyle/>
          <a:p>
            <a:pPr algn="ctr"/>
            <a:r>
              <a:rPr lang="ru-RU" dirty="0"/>
              <a:t>Колебания бывают следующих типов:</a:t>
            </a:r>
          </a:p>
        </p:txBody>
      </p:sp>
      <p:sp>
        <p:nvSpPr>
          <p:cNvPr id="3" name="Объект 2">
            <a:extLst>
              <a:ext uri="{FF2B5EF4-FFF2-40B4-BE49-F238E27FC236}">
                <a16:creationId xmlns:a16="http://schemas.microsoft.com/office/drawing/2014/main" xmlns="" id="{D6A9762F-99C4-4011-9537-9E2445772B5B}"/>
              </a:ext>
            </a:extLst>
          </p:cNvPr>
          <p:cNvSpPr>
            <a:spLocks noGrp="1"/>
          </p:cNvSpPr>
          <p:nvPr>
            <p:ph idx="1"/>
          </p:nvPr>
        </p:nvSpPr>
        <p:spPr>
          <a:xfrm>
            <a:off x="1172512" y="627186"/>
            <a:ext cx="8946541" cy="4195481"/>
          </a:xfrm>
        </p:spPr>
        <p:txBody>
          <a:bodyPr>
            <a:normAutofit/>
          </a:bodyPr>
          <a:lstStyle/>
          <a:p>
            <a:pPr marL="457200" indent="-457200">
              <a:buFont typeface="+mj-lt"/>
              <a:buAutoNum type="arabicPeriod"/>
            </a:pPr>
            <a:r>
              <a:rPr lang="ru-RU" sz="3200" dirty="0"/>
              <a:t>Изгибные;</a:t>
            </a:r>
          </a:p>
          <a:p>
            <a:pPr marL="457200" indent="-457200">
              <a:buFont typeface="+mj-lt"/>
              <a:buAutoNum type="arabicPeriod"/>
            </a:pPr>
            <a:r>
              <a:rPr lang="ru-RU" sz="3200" dirty="0"/>
              <a:t>Крутильные;</a:t>
            </a:r>
          </a:p>
          <a:p>
            <a:pPr marL="457200" indent="-457200">
              <a:buFont typeface="+mj-lt"/>
              <a:buAutoNum type="arabicPeriod"/>
            </a:pPr>
            <a:r>
              <a:rPr lang="ru-RU" sz="3200" dirty="0" err="1"/>
              <a:t>Планчато</a:t>
            </a:r>
            <a:r>
              <a:rPr lang="ru-RU" sz="3200" dirty="0"/>
              <a:t> - изгибные.</a:t>
            </a:r>
          </a:p>
        </p:txBody>
      </p:sp>
    </p:spTree>
    <p:extLst>
      <p:ext uri="{BB962C8B-B14F-4D97-AF65-F5344CB8AC3E}">
        <p14:creationId xmlns:p14="http://schemas.microsoft.com/office/powerpoint/2010/main" val="210789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818F8AA-7E6A-479C-88D1-9C267D34F6D5}"/>
              </a:ext>
            </a:extLst>
          </p:cNvPr>
          <p:cNvSpPr>
            <a:spLocks noGrp="1"/>
          </p:cNvSpPr>
          <p:nvPr>
            <p:ph idx="1"/>
          </p:nvPr>
        </p:nvSpPr>
        <p:spPr>
          <a:xfrm>
            <a:off x="717372" y="1475870"/>
            <a:ext cx="10757255" cy="4951563"/>
          </a:xfrm>
        </p:spPr>
        <p:txBody>
          <a:bodyPr/>
          <a:lstStyle/>
          <a:p>
            <a:pPr marL="0" indent="0">
              <a:buNone/>
            </a:pPr>
            <a:r>
              <a:rPr lang="ru-RU" sz="3200" dirty="0"/>
              <a:t>Демпфирование колебаний, это напряжения возникающие при резонансе, пропорциональны возбуждающей силе и обратно пропорциональны силам демпфирования. Различают механическое и аэродинамическое демпфирование.</a:t>
            </a:r>
          </a:p>
          <a:p>
            <a:pPr marL="0" indent="0">
              <a:buNone/>
            </a:pPr>
            <a:endParaRPr lang="ru-RU" sz="3200" dirty="0"/>
          </a:p>
          <a:p>
            <a:pPr marL="0" indent="0">
              <a:buNone/>
            </a:pPr>
            <a:endParaRPr lang="ru-RU" dirty="0"/>
          </a:p>
        </p:txBody>
      </p:sp>
    </p:spTree>
    <p:extLst>
      <p:ext uri="{BB962C8B-B14F-4D97-AF65-F5344CB8AC3E}">
        <p14:creationId xmlns:p14="http://schemas.microsoft.com/office/powerpoint/2010/main" val="1864476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4078EE4C-A6A9-4D8D-8043-701C821C6AC6}"/>
              </a:ext>
            </a:extLst>
          </p:cNvPr>
          <p:cNvSpPr>
            <a:spLocks noGrp="1"/>
          </p:cNvSpPr>
          <p:nvPr>
            <p:ph idx="1"/>
          </p:nvPr>
        </p:nvSpPr>
        <p:spPr>
          <a:xfrm>
            <a:off x="703817" y="1466993"/>
            <a:ext cx="10206839" cy="4791765"/>
          </a:xfrm>
        </p:spPr>
        <p:txBody>
          <a:bodyPr/>
          <a:lstStyle/>
          <a:p>
            <a:pPr marL="0" indent="0">
              <a:buNone/>
            </a:pPr>
            <a:r>
              <a:rPr lang="ru-RU" sz="3200" dirty="0"/>
              <a:t>Механическое демпфирование происходит в материале самой лопатки и в замковых соединениях, разница демпфирования растёт с увеличением массы и температуры лопатки. Работа демпфирования зависит от материала лопатки</a:t>
            </a:r>
          </a:p>
          <a:p>
            <a:pPr marL="0" indent="0">
              <a:buNone/>
            </a:pPr>
            <a:endParaRPr lang="ru-RU" dirty="0"/>
          </a:p>
        </p:txBody>
      </p:sp>
    </p:spTree>
    <p:extLst>
      <p:ext uri="{BB962C8B-B14F-4D97-AF65-F5344CB8AC3E}">
        <p14:creationId xmlns:p14="http://schemas.microsoft.com/office/powerpoint/2010/main" val="2105266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45</TotalTime>
  <Words>432</Words>
  <Application>Microsoft Office PowerPoint</Application>
  <PresentationFormat>Произвольный</PresentationFormat>
  <Paragraphs>32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NewsPrint</vt:lpstr>
      <vt:lpstr>Тема 1.3: Компрессор Занятие 3</vt:lpstr>
      <vt:lpstr>Вопросы:</vt:lpstr>
      <vt:lpstr>Для уменьшения напряжения изгиба применяют 2 способа компенсации изгиба от газовых сил: </vt:lpstr>
      <vt:lpstr>Презентация PowerPoint</vt:lpstr>
      <vt:lpstr>Презентация PowerPoint</vt:lpstr>
      <vt:lpstr>Колебания зависят от следующих факторов:</vt:lpstr>
      <vt:lpstr>Колебания бывают следующих типов:</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1.3: Компрессор Занятие 3</dc:title>
  <dc:creator>Никита Алексеенко</dc:creator>
  <cp:lastModifiedBy>HAMELEON</cp:lastModifiedBy>
  <cp:revision>6</cp:revision>
  <dcterms:created xsi:type="dcterms:W3CDTF">2020-03-28T03:25:54Z</dcterms:created>
  <dcterms:modified xsi:type="dcterms:W3CDTF">2020-03-30T12:26:25Z</dcterms:modified>
</cp:coreProperties>
</file>