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36" y="480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4E74E-9083-4267-9EE8-76DE16A86141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E9176-3BB0-44F5-8952-5DD323374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15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E9176-3BB0-44F5-8952-5DD323374F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557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E9176-3BB0-44F5-8952-5DD323374FB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825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50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96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50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5803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673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290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070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227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7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3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51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1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9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57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40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88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46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2A072AD-CB0F-4ACB-B5F4-32514B8C0EA9}" type="datetimeFigureOut">
              <a:rPr lang="ru-RU" smtClean="0"/>
              <a:t>01.12.2018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975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983" y="2581322"/>
            <a:ext cx="9404723" cy="1400530"/>
          </a:xfrm>
        </p:spPr>
        <p:txBody>
          <a:bodyPr/>
          <a:lstStyle/>
          <a:p>
            <a:pPr algn="ctr"/>
            <a:r>
              <a:rPr lang="ru-RU" dirty="0" smtClean="0"/>
              <a:t>Тема 12: Мощность и экономичность ПД.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87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Эффективный КПД.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Эффективным КПД </a:t>
            </a:r>
            <a:r>
              <a:rPr lang="ru-RU" dirty="0" err="1" smtClean="0"/>
              <a:t>ηе</a:t>
            </a:r>
            <a:r>
              <a:rPr lang="ru-RU" dirty="0" smtClean="0"/>
              <a:t> называется отношение тепла, превращенного двигателем в эффективную работу, к теплу, внесенному топливом в двигатель: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Эффективный КПД учитывает все потери энергии в двигателе.</a:t>
            </a:r>
          </a:p>
          <a:p>
            <a:r>
              <a:rPr lang="ru-RU" dirty="0" smtClean="0"/>
              <a:t>Для современных поршневых двигателей эффективный КПД составляет 0,2÷0,28.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725" y="3119475"/>
            <a:ext cx="1480465" cy="121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4,</a:t>
            </a:r>
            <a:r>
              <a:rPr lang="ru-RU" dirty="0" smtClean="0"/>
              <a:t>Эффективный удельный расход топлива.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Эффективным удельным расходом топлива се или сокращенно, эффективным расходом топлива называется расход топлива, отнесенный к единице эффективной мощности, развиваемой двигателем.</a:t>
            </a:r>
          </a:p>
          <a:p>
            <a:r>
              <a:rPr lang="ru-RU" dirty="0" smtClean="0"/>
              <a:t>Если двигатель развивает эффективную мощность </a:t>
            </a:r>
            <a:r>
              <a:rPr lang="ru-RU" dirty="0" err="1" smtClean="0"/>
              <a:t>Ne</a:t>
            </a:r>
            <a:r>
              <a:rPr lang="ru-RU" dirty="0" smtClean="0"/>
              <a:t> [кВт] и расходует </a:t>
            </a:r>
            <a:r>
              <a:rPr lang="ru-RU" dirty="0" err="1" smtClean="0"/>
              <a:t>Gh</a:t>
            </a:r>
            <a:r>
              <a:rPr lang="ru-RU" dirty="0" smtClean="0"/>
              <a:t> кг/час топлива, то эффективный расход </a:t>
            </a:r>
            <a:r>
              <a:rPr lang="ru-RU" sz="3600" dirty="0" smtClean="0"/>
              <a:t>с</a:t>
            </a:r>
            <a:r>
              <a:rPr lang="ru-RU" dirty="0" smtClean="0"/>
              <a:t>е будет: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537" y="4709137"/>
            <a:ext cx="4295550" cy="1467826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416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1.	Мощность трения и факторы влияния на ее величину.</a:t>
            </a:r>
          </a:p>
          <a:p>
            <a:r>
              <a:rPr lang="ru-RU" sz="3200" dirty="0" smtClean="0"/>
              <a:t>2.	Механический КПД и эффективная мощность.</a:t>
            </a:r>
          </a:p>
          <a:p>
            <a:r>
              <a:rPr lang="ru-RU" sz="3200" dirty="0" smtClean="0"/>
              <a:t>3.	Среднее эффективное давление и эффективный КПД.</a:t>
            </a:r>
          </a:p>
          <a:p>
            <a:r>
              <a:rPr lang="ru-RU" sz="3200" dirty="0" smtClean="0"/>
              <a:t>4.	Эффективный удельный расход топлива.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Мощность трения и факторы влияния на ее величину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Мощность, затрачиваемая на преодоление трения движущихся деталей, на привод агрегатов двигателя и на насосную работу, называется мощностью трения и обозначается </a:t>
            </a:r>
            <a:r>
              <a:rPr lang="ru-RU" sz="2400" dirty="0" err="1" smtClean="0"/>
              <a:t>Nr</a:t>
            </a:r>
            <a:r>
              <a:rPr lang="ru-RU" sz="2400" dirty="0" smtClean="0"/>
              <a:t>.</a:t>
            </a:r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r>
              <a:rPr lang="ru-RU" sz="2400" dirty="0" smtClean="0"/>
              <a:t>Для этого выразим мощность трения, через некоторое условное среднее давление трения </a:t>
            </a:r>
            <a:r>
              <a:rPr lang="ru-RU" sz="2400" dirty="0" err="1" smtClean="0"/>
              <a:t>Pr</a:t>
            </a:r>
            <a:r>
              <a:rPr lang="ru-RU" sz="2400" dirty="0" smtClean="0"/>
              <a:t>[Н/м2], литраж двигателя </a:t>
            </a:r>
            <a:r>
              <a:rPr lang="ru-RU" sz="2400" dirty="0" err="1" smtClean="0"/>
              <a:t>iVh</a:t>
            </a:r>
            <a:r>
              <a:rPr lang="ru-RU" sz="2400" dirty="0" smtClean="0"/>
              <a:t> и число оборотов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flipV="1">
            <a:off x="9563725" y="2339213"/>
            <a:ext cx="81596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572368"/>
              </p:ext>
            </p:extLst>
          </p:nvPr>
        </p:nvGraphicFramePr>
        <p:xfrm>
          <a:off x="3036433" y="3569083"/>
          <a:ext cx="4624078" cy="1163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Уравнение" r:id="rId4" imgW="2044700" imgH="571500" progId="Equation.3">
                  <p:embed/>
                </p:oleObj>
              </mc:Choice>
              <mc:Fallback>
                <p:oleObj name="Уравнение" r:id="rId4" imgW="2044700" imgH="571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433" y="3569083"/>
                        <a:ext cx="4624078" cy="11631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47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614598"/>
            <a:ext cx="8946541" cy="563380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По данным Масленникова, величина </a:t>
            </a:r>
            <a:r>
              <a:rPr lang="ru-RU" sz="2200" dirty="0" err="1" smtClean="0"/>
              <a:t>Рr</a:t>
            </a:r>
            <a:r>
              <a:rPr lang="ru-RU" sz="2200" dirty="0" smtClean="0"/>
              <a:t> зависит от степени сжатия, средней скорости движения поршня и конструкции двигателя и может быть подсчитана по формуле:</a:t>
            </a:r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r>
              <a:rPr lang="ru-RU" sz="2200" dirty="0" smtClean="0"/>
              <a:t>к – коэффициент, учитывающий влияние конструкции двигателя и равный 0,008 для звездообразных двигателей.</a:t>
            </a:r>
          </a:p>
          <a:p>
            <a:r>
              <a:rPr lang="ru-RU" sz="2200" dirty="0" smtClean="0"/>
              <a:t>с</a:t>
            </a:r>
            <a:r>
              <a:rPr lang="en-US" sz="2800" baseline="-25000" dirty="0" smtClean="0"/>
              <a:t>n</a:t>
            </a:r>
            <a:r>
              <a:rPr lang="ru-RU" sz="2200" dirty="0" smtClean="0"/>
              <a:t> </a:t>
            </a:r>
            <a:r>
              <a:rPr lang="ru-RU" sz="2200" dirty="0" smtClean="0"/>
              <a:t>– средняя скорость движения поршня.</a:t>
            </a:r>
          </a:p>
          <a:p>
            <a:r>
              <a:rPr lang="ru-RU" sz="2200" dirty="0" smtClean="0"/>
              <a:t>с</a:t>
            </a:r>
            <a:r>
              <a:rPr lang="en-US" sz="2800" baseline="-25000" dirty="0" smtClean="0"/>
              <a:t>n</a:t>
            </a:r>
            <a:r>
              <a:rPr lang="ru-RU" sz="2200" dirty="0" smtClean="0"/>
              <a:t> </a:t>
            </a:r>
            <a:r>
              <a:rPr lang="ru-RU" sz="2200" dirty="0" smtClean="0"/>
              <a:t>= 12</a:t>
            </a:r>
            <a:r>
              <a:rPr lang="en-US" sz="2200" dirty="0" smtClean="0"/>
              <a:t> - </a:t>
            </a:r>
            <a:r>
              <a:rPr lang="ru-RU" sz="2200" dirty="0" smtClean="0"/>
              <a:t>18 м/с и может быть подсчитана, если известны ход поршня S (м) и число оборотов n двигателя.</a:t>
            </a:r>
          </a:p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203477" y="3117954"/>
            <a:ext cx="179568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65666"/>
              </p:ext>
            </p:extLst>
          </p:nvPr>
        </p:nvGraphicFramePr>
        <p:xfrm>
          <a:off x="2495600" y="2159332"/>
          <a:ext cx="5039924" cy="1469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Уравнение" r:id="rId3" imgW="2120900" imgH="622300" progId="Equation.3">
                  <p:embed/>
                </p:oleObj>
              </mc:Choice>
              <mc:Fallback>
                <p:oleObj name="Уравнение" r:id="rId3" imgW="2120900" imgH="622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600" y="2159332"/>
                        <a:ext cx="5039924" cy="14690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23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С</a:t>
            </a:r>
            <a:r>
              <a:rPr lang="en-US" dirty="0" smtClean="0"/>
              <a:t>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ru-RU" i="1" dirty="0"/>
              <a:t>2</a:t>
            </a:r>
            <a:r>
              <a:rPr lang="en-US" i="1" dirty="0" smtClean="0"/>
              <a:t>S -</a:t>
            </a:r>
            <a:r>
              <a:rPr lang="ru-RU" dirty="0" smtClean="0"/>
              <a:t>путь пройденный поршнем</a:t>
            </a:r>
            <a:r>
              <a:rPr lang="en-US" dirty="0"/>
              <a:t>.</a:t>
            </a:r>
          </a:p>
          <a:p>
            <a:r>
              <a:rPr lang="ru-RU" dirty="0" smtClean="0"/>
              <a:t> Из этой формулы видно, что средняя скорость движения поршня изменится прямо пропорционально числу оборотов. Прямо пропорционально изменятся обороты и среднее давление трения.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003" y="2354273"/>
            <a:ext cx="4611974" cy="103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4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704538"/>
            <a:ext cx="8946541" cy="554386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Анализируя формулу мощности трения, нетрудно сделать вывод, что мощность изменится прямо пропорционально квадрату числа оборотов.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ru-RU" sz="2800" dirty="0" smtClean="0"/>
              <a:t>δ – коэффициент, объединяющий все постоянные величины.</a:t>
            </a:r>
            <a:endParaRPr lang="ru-RU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97441" y="3177914"/>
            <a:ext cx="360652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89443"/>
              </p:ext>
            </p:extLst>
          </p:nvPr>
        </p:nvGraphicFramePr>
        <p:xfrm>
          <a:off x="4055080" y="2656658"/>
          <a:ext cx="3043004" cy="1042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Уравнение" r:id="rId3" imgW="1028254" imgH="355446" progId="Equation.3">
                  <p:embed/>
                </p:oleObj>
              </mc:Choice>
              <mc:Fallback>
                <p:oleObj name="Уравнение" r:id="rId3" imgW="1028254" imgH="3554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5080" y="2656658"/>
                        <a:ext cx="3043004" cy="10425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14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0214"/>
            <a:ext cx="10515600" cy="1325563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ru-RU" dirty="0" smtClean="0"/>
              <a:t>. Механический КПД и эффективная мощность.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577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Эффективная мощность </a:t>
            </a:r>
            <a:r>
              <a:rPr lang="ru-RU" sz="2400" dirty="0" err="1" smtClean="0"/>
              <a:t>Ne</a:t>
            </a:r>
            <a:r>
              <a:rPr lang="ru-RU" sz="2400" dirty="0" smtClean="0"/>
              <a:t>, развиваемая двигателем всегда меньше его индикаторной мощности </a:t>
            </a:r>
            <a:r>
              <a:rPr lang="ru-RU" sz="2400" dirty="0" err="1" smtClean="0"/>
              <a:t>Ni</a:t>
            </a:r>
            <a:r>
              <a:rPr lang="ru-RU" sz="2400" dirty="0" smtClean="0"/>
              <a:t>, так как часть последней затрачивается на преодоление механических сопротивлений в самом двигателе, а в двигателе с нагнетателем, кроме того, на привод нагнетателя. Чем меньше механические потери в двигателе, тем соответственно большая часть индикаторной мощности может быть передана валу двигателя.</a:t>
            </a:r>
          </a:p>
          <a:p>
            <a:r>
              <a:rPr lang="ru-RU" sz="2400" dirty="0" smtClean="0"/>
              <a:t>Механические потери в двигателе учитываются механическим КПД. </a:t>
            </a:r>
          </a:p>
          <a:p>
            <a:r>
              <a:rPr lang="ru-RU" sz="2400" dirty="0" smtClean="0"/>
              <a:t>Механическим КПД двигателя называется отношение эффективной мощности двигателя к индикаторной: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589" y="5833374"/>
            <a:ext cx="2093626" cy="1024626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7887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Эффективная мощность.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Эффективной мощностью двигателя </a:t>
            </a:r>
            <a:r>
              <a:rPr lang="ru-RU" dirty="0" err="1" smtClean="0"/>
              <a:t>Ne</a:t>
            </a:r>
            <a:r>
              <a:rPr lang="ru-RU" dirty="0" smtClean="0"/>
              <a:t> называется мощность, передаваемая от его коленчатого вала воздушному винту.</a:t>
            </a:r>
          </a:p>
          <a:p>
            <a:r>
              <a:rPr lang="ru-RU" dirty="0" smtClean="0"/>
              <a:t>Эффективная мощность </a:t>
            </a:r>
            <a:r>
              <a:rPr lang="ru-RU" dirty="0" err="1" smtClean="0"/>
              <a:t>Ne</a:t>
            </a:r>
            <a:r>
              <a:rPr lang="ru-RU" dirty="0" smtClean="0"/>
              <a:t>, развиваемая двигателем, всегда меньше его индикаторной мощности </a:t>
            </a:r>
            <a:r>
              <a:rPr lang="ru-RU" dirty="0" err="1" smtClean="0"/>
              <a:t>Ni</a:t>
            </a:r>
            <a:r>
              <a:rPr lang="ru-RU" dirty="0" smtClean="0"/>
              <a:t>. Это связано с тем, что часть последней затрачивается на преодоление механических сопротивлений в самом двигателе, т.е. на преодоление трения поршней и их колец о стенки цилиндра, трение в подшипниках и в редукторе, гидравлических сопротивлений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0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3,</a:t>
            </a:r>
            <a:r>
              <a:rPr lang="ru-RU" dirty="0" smtClean="0"/>
              <a:t>Среднее эффективное давление и эффективный КПД.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5605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Среднее эффективное давление.</a:t>
            </a:r>
          </a:p>
          <a:p>
            <a:r>
              <a:rPr lang="ru-RU" dirty="0" smtClean="0"/>
              <a:t>Эффективная мощность может быть выражена через число оборотов и некоторое условное постоянное давление.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Ре – среднее эффективное давление в Н/м2;</a:t>
            </a:r>
          </a:p>
          <a:p>
            <a:r>
              <a:rPr lang="ru-RU" dirty="0" smtClean="0"/>
              <a:t>Величина среднего эффективного давления характеризует собой напряженность работы двигателя и составляет для двигателей без нагнетателя Ре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205" y="3185965"/>
            <a:ext cx="3410321" cy="125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5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340</TotalTime>
  <Words>504</Words>
  <Application>Microsoft Office PowerPoint</Application>
  <PresentationFormat>Широкоэкранный</PresentationFormat>
  <Paragraphs>58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Ион</vt:lpstr>
      <vt:lpstr>Уравнение</vt:lpstr>
      <vt:lpstr>Тема 12: Мощность и экономичность ПД.</vt:lpstr>
      <vt:lpstr>вопросы</vt:lpstr>
      <vt:lpstr>Мощность трения и факторы влияния на ее величину</vt:lpstr>
      <vt:lpstr>Презентация PowerPoint</vt:lpstr>
      <vt:lpstr>Презентация PowerPoint</vt:lpstr>
      <vt:lpstr>Презентация PowerPoint</vt:lpstr>
      <vt:lpstr>2. Механический КПД и эффективная мощность.</vt:lpstr>
      <vt:lpstr>Эффективная мощность. </vt:lpstr>
      <vt:lpstr>3,Среднее эффективное давление и эффективный КПД.</vt:lpstr>
      <vt:lpstr>Эффективный КПД. </vt:lpstr>
      <vt:lpstr>4,Эффективный удельный расход топлива.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Студент_19</dc:creator>
  <cp:lastModifiedBy>Студент_19</cp:lastModifiedBy>
  <cp:revision>13</cp:revision>
  <dcterms:created xsi:type="dcterms:W3CDTF">2018-11-22T04:37:22Z</dcterms:created>
  <dcterms:modified xsi:type="dcterms:W3CDTF">2018-12-01T06:42:12Z</dcterms:modified>
</cp:coreProperties>
</file>