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Раздел 3. Теория авиационных поршневых двигателей.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10. Схема устройства и принцип работы ПД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Кривошипно-шатунный </a:t>
            </a:r>
            <a:r>
              <a:rPr lang="ru-RU" dirty="0" smtClean="0"/>
              <a:t>механизм (КШМ);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/>
              <a:t>КШМ</a:t>
            </a:r>
            <a:r>
              <a:rPr lang="ru-RU" sz="3600" dirty="0" smtClean="0"/>
              <a:t> – для преобразования возвратно-поступательного движения </a:t>
            </a:r>
            <a:r>
              <a:rPr lang="ru-RU" sz="3600" dirty="0" err="1" smtClean="0"/>
              <a:t>коленвала</a:t>
            </a:r>
            <a:r>
              <a:rPr lang="ru-RU" sz="3600" dirty="0" smtClean="0"/>
              <a:t> (при работе) и вращательного движения </a:t>
            </a:r>
            <a:r>
              <a:rPr lang="ru-RU" sz="3600" dirty="0" err="1" smtClean="0"/>
              <a:t>коленвала</a:t>
            </a:r>
            <a:r>
              <a:rPr lang="ru-RU" sz="3600" dirty="0" smtClean="0"/>
              <a:t> в возвратно-поступательное движение поршней (при запуске</a:t>
            </a:r>
            <a:r>
              <a:rPr lang="ru-RU" sz="3600" dirty="0" smtClean="0"/>
              <a:t>).</a:t>
            </a:r>
          </a:p>
          <a:p>
            <a:r>
              <a:rPr lang="ru-RU" sz="3600" dirty="0" smtClean="0"/>
              <a:t>Состав КШМ </a:t>
            </a:r>
            <a:r>
              <a:rPr lang="ru-RU" sz="3600" dirty="0" smtClean="0"/>
              <a:t>включает в себя </a:t>
            </a:r>
            <a:r>
              <a:rPr lang="ru-RU" sz="3600" dirty="0" err="1" smtClean="0"/>
              <a:t>коленвал</a:t>
            </a:r>
            <a:r>
              <a:rPr lang="ru-RU" sz="3600" dirty="0" smtClean="0"/>
              <a:t> и шатунный механизм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механизм газораспределения (МГР);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u="sng" dirty="0" smtClean="0"/>
              <a:t>Предназначен для </a:t>
            </a:r>
            <a:r>
              <a:rPr lang="ru-RU" sz="3600" u="sng" dirty="0" err="1" smtClean="0"/>
              <a:t>своевренного</a:t>
            </a:r>
            <a:r>
              <a:rPr lang="ru-RU" sz="3600" u="sng" dirty="0" smtClean="0"/>
              <a:t> подали (ТВС) и отвода отработанных газов </a:t>
            </a:r>
          </a:p>
          <a:p>
            <a:r>
              <a:rPr lang="ru-RU" sz="3600" u="sng" dirty="0" smtClean="0"/>
              <a:t>Состав МГР</a:t>
            </a:r>
            <a:r>
              <a:rPr lang="ru-RU" sz="3600" dirty="0" smtClean="0"/>
              <a:t> </a:t>
            </a:r>
            <a:r>
              <a:rPr lang="ru-RU" sz="3600" dirty="0" smtClean="0"/>
              <a:t>– клапана впуска и выпуска, кулачковую шайбу со своим приводом, узлы толкателей, тяги толкателей и кожухи тяг, узлы рычагов.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>
            <a:noAutofit/>
          </a:bodyPr>
          <a:lstStyle/>
          <a:p>
            <a:r>
              <a:rPr lang="ru-RU" sz="3600" u="sng" dirty="0" smtClean="0"/>
              <a:t>Редуктор</a:t>
            </a:r>
            <a:r>
              <a:rPr lang="ru-RU" sz="3600" dirty="0" smtClean="0"/>
              <a:t> служит для уменьшения частоты вращения винта в сравнении с частотой вращения </a:t>
            </a:r>
            <a:r>
              <a:rPr lang="ru-RU" sz="3600" dirty="0" err="1" smtClean="0"/>
              <a:t>коленвала</a:t>
            </a:r>
            <a:r>
              <a:rPr lang="ru-RU" sz="3600" dirty="0" smtClean="0"/>
              <a:t>.</a:t>
            </a:r>
          </a:p>
          <a:p>
            <a:r>
              <a:rPr lang="ru-RU" sz="3600" u="sng" dirty="0" smtClean="0"/>
              <a:t>Нагнетатель</a:t>
            </a:r>
            <a:r>
              <a:rPr lang="ru-RU" sz="3600" dirty="0" smtClean="0"/>
              <a:t> представляет собой ЦБК, обеспечивает сжатие воздуха перед подачей его в цилиндры</a:t>
            </a:r>
            <a:r>
              <a:rPr lang="ru-RU" sz="3600" dirty="0" smtClean="0"/>
              <a:t>.</a:t>
            </a:r>
          </a:p>
          <a:p>
            <a:r>
              <a:rPr lang="ru-RU" sz="3600" u="sng" dirty="0" smtClean="0"/>
              <a:t>Картер</a:t>
            </a:r>
            <a:r>
              <a:rPr lang="ru-RU" sz="3600" dirty="0" smtClean="0"/>
              <a:t> – для крепления узлов, механизмов и узлов двигателя, тем самым являясь основным силовым элементом. Сила тяги от винта на планер передается через картер.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Принцип действия четырехтактного ПД: процессы и такты составляющие цикл.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Расстояние, проходимое поршнем при его перемещении между ВМТ и НМТ, называется ходом поршня и обозначается </a:t>
            </a:r>
            <a:r>
              <a:rPr lang="en-US" sz="3200" dirty="0" smtClean="0"/>
              <a:t>S</a:t>
            </a:r>
            <a:r>
              <a:rPr lang="ru-RU" sz="3200" dirty="0" smtClean="0"/>
              <a:t>. Ход поршня осуществляется за </a:t>
            </a:r>
            <a:r>
              <a:rPr lang="ru-RU" sz="3200" dirty="0" smtClean="0"/>
              <a:t>пол-оборота </a:t>
            </a:r>
            <a:r>
              <a:rPr lang="ru-RU" sz="3200" dirty="0" smtClean="0"/>
              <a:t>коленчатого вала. Свободный объем цилиндра над поршнем, когда последний находится в ВМТ, называется камерой сжатия или камерой сгорания – </a:t>
            </a:r>
            <a:r>
              <a:rPr lang="en-US" sz="3200" dirty="0" err="1" smtClean="0"/>
              <a:t>V</a:t>
            </a:r>
            <a:r>
              <a:rPr lang="en-US" sz="3200" baseline="-25000" dirty="0" err="1" smtClean="0"/>
              <a:t>c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685800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Объем цилиндра, соответствующий ходу поршня </a:t>
            </a:r>
            <a:r>
              <a:rPr lang="en-US" sz="3600" dirty="0" smtClean="0"/>
              <a:t>S</a:t>
            </a:r>
            <a:r>
              <a:rPr lang="ru-RU" sz="3600" dirty="0" smtClean="0"/>
              <a:t>, называется рабочим объемом цилиндра и обозначается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h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Сумма </a:t>
            </a:r>
            <a:r>
              <a:rPr lang="ru-RU" sz="3600" dirty="0" smtClean="0"/>
              <a:t>объемов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h</a:t>
            </a:r>
            <a:r>
              <a:rPr lang="ru-RU" sz="3600" dirty="0" smtClean="0"/>
              <a:t> +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c</a:t>
            </a:r>
            <a:r>
              <a:rPr lang="en-US" sz="3600" dirty="0" smtClean="0"/>
              <a:t> </a:t>
            </a:r>
            <a:r>
              <a:rPr lang="ru-RU" sz="3600" dirty="0" smtClean="0"/>
              <a:t>называется полным объемом цилиндра и обозначается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a</a:t>
            </a:r>
            <a:endParaRPr lang="ru-RU" sz="3600" dirty="0" smtClean="0"/>
          </a:p>
          <a:p>
            <a:r>
              <a:rPr lang="ru-RU" sz="3600" dirty="0" smtClean="0"/>
              <a:t>Отношение </a:t>
            </a:r>
            <a:r>
              <a:rPr lang="ru-RU" sz="3600" dirty="0" smtClean="0"/>
              <a:t>полного объема цилиндра к объему камеры сгорания называется степенью сжатия двигателя и обозначается </a:t>
            </a:r>
            <a:r>
              <a:rPr lang="ru-RU" sz="3600" dirty="0" err="1" smtClean="0"/>
              <a:t>ξ</a:t>
            </a:r>
            <a:r>
              <a:rPr lang="ru-RU" sz="3600" dirty="0" smtClean="0"/>
              <a:t>, </a:t>
            </a:r>
            <a:r>
              <a:rPr lang="ru-RU" sz="3600" dirty="0" smtClean="0"/>
              <a:t>   </a:t>
            </a:r>
          </a:p>
          <a:p>
            <a:r>
              <a:rPr lang="ru-RU" sz="3600" dirty="0" err="1" smtClean="0"/>
              <a:t>ξ=5…8 </a:t>
            </a:r>
            <a:r>
              <a:rPr lang="ru-RU" sz="3600" dirty="0" smtClean="0"/>
              <a:t>– для современных авиадвигателей.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858000"/>
          </a:xfrm>
        </p:spPr>
        <p:txBody>
          <a:bodyPr/>
          <a:lstStyle/>
          <a:p>
            <a:r>
              <a:rPr lang="ru-RU" sz="3200" dirty="0" smtClean="0"/>
              <a:t>Для преобразования тепловой энергии в механическую работу в цилиндре поршневого двигателя внутреннего сгорания должны быть осуществлены последовательно друг за другом следующие процессы изменения состояния рабочего тела – воздуха и газов</a:t>
            </a:r>
            <a:r>
              <a:rPr lang="ru-RU" sz="3200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 smtClean="0"/>
              <a:t>процесс наполнения;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 smtClean="0"/>
              <a:t>процесс сжатия;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 smtClean="0"/>
              <a:t>процесс сгорания;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 smtClean="0"/>
              <a:t>процесс расширения и;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sz="3200" dirty="0" smtClean="0"/>
              <a:t>процесс выхлопа.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b="1" dirty="0" smtClean="0"/>
              <a:t>Определение ПД. Классификация ПД.</a:t>
            </a:r>
            <a:endParaRPr lang="ru-RU" sz="3200" dirty="0" smtClean="0"/>
          </a:p>
          <a:p>
            <a:pPr lvl="0"/>
            <a:r>
              <a:rPr lang="ru-RU" sz="3200" b="1" dirty="0" smtClean="0"/>
              <a:t>Схема устройства и назначение основных элементов ПД.</a:t>
            </a:r>
            <a:endParaRPr lang="ru-RU" sz="3200" dirty="0" smtClean="0"/>
          </a:p>
          <a:p>
            <a:pPr lvl="0"/>
            <a:r>
              <a:rPr lang="ru-RU" sz="3200" b="1" dirty="0" smtClean="0"/>
              <a:t>Принцип действия четырехтактного ПД: процессы и такты составляющие цикл</a:t>
            </a:r>
            <a:r>
              <a:rPr lang="ru-RU" sz="3200" b="1" dirty="0" smtClean="0"/>
              <a:t>.</a:t>
            </a:r>
            <a:endParaRPr lang="ru-RU" sz="3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Определение ПД. Классификация авиационных ПД.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Ав</a:t>
            </a:r>
            <a:r>
              <a:rPr lang="ru-RU" dirty="0" smtClean="0"/>
              <a:t>. поршневой двигатель </a:t>
            </a:r>
            <a:r>
              <a:rPr lang="ru-RU" dirty="0" smtClean="0"/>
              <a:t>представляем собой </a:t>
            </a:r>
            <a:r>
              <a:rPr lang="ru-RU" dirty="0" smtClean="0"/>
              <a:t>машину, вырабатывающую мех. энергию за счет преобразования в ней хим. энергии топлива. Совокупность отдельных процессов, происходящих в цилиндре и обеспечивающих преобразование хим. энергии в механическую, образует</a:t>
            </a:r>
            <a:r>
              <a:rPr lang="ru-RU" u="sng" dirty="0" smtClean="0"/>
              <a:t> цикл двигателя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Теоретическому циклу.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/>
              <a:t>Цикл двигателя совершается за 4 хода поршня, что соответствует двум оборотам коленчатого вала или поворота его на угол 720</a:t>
            </a:r>
            <a:r>
              <a:rPr lang="ru-RU" sz="3600" baseline="30000" dirty="0" smtClean="0"/>
              <a:t>0</a:t>
            </a:r>
            <a:r>
              <a:rPr lang="ru-RU" sz="3600" dirty="0" smtClean="0"/>
              <a:t>. Процесс, протекающий в цилиндре двигателя за 1 ход поршня, называется </a:t>
            </a:r>
            <a:r>
              <a:rPr lang="ru-RU" sz="3600" u="sng" dirty="0" smtClean="0"/>
              <a:t>тактом</a:t>
            </a:r>
            <a:r>
              <a:rPr lang="ru-RU" sz="3600" dirty="0" smtClean="0"/>
              <a:t>. Поэтому подобные двигатели называются четырехтактными</a:t>
            </a:r>
            <a:r>
              <a:rPr lang="ru-RU" sz="3600" dirty="0" smtClean="0"/>
              <a:t>.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Авиационные ПД могут быть классифицированы по различным </a:t>
            </a:r>
            <a:r>
              <a:rPr lang="ru-RU" dirty="0" smtClean="0"/>
              <a:t>признакам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В зависимости от рода применяемого топлива</a:t>
            </a:r>
            <a:r>
              <a:rPr lang="ru-RU" dirty="0" smtClean="0"/>
              <a:t>: </a:t>
            </a:r>
            <a:r>
              <a:rPr lang="ru-RU" dirty="0" smtClean="0"/>
              <a:t>на двигатели легкого или тяжелого топлива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По способу смесеобразования – на двигатели с </a:t>
            </a:r>
            <a:r>
              <a:rPr lang="ru-RU" dirty="0" smtClean="0"/>
              <a:t>внешним </a:t>
            </a:r>
            <a:r>
              <a:rPr lang="ru-RU" dirty="0" smtClean="0"/>
              <a:t>смесеобразованием (карбюраторные) АШ-62ИР; </a:t>
            </a:r>
            <a:r>
              <a:rPr lang="ru-RU" dirty="0" smtClean="0"/>
              <a:t>АИ-14Р,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smtClean="0"/>
              <a:t>    двигатели </a:t>
            </a:r>
            <a:r>
              <a:rPr lang="ru-RU" dirty="0" smtClean="0"/>
              <a:t>с внутренним смесеобразованием (непосредственный впрыск топлива в цилиндры)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15106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/>
              <a:t> В зависимости от способа воспламенения смеси – на </a:t>
            </a:r>
            <a:r>
              <a:rPr lang="ru-RU" sz="3200" dirty="0" smtClean="0"/>
              <a:t>двигатели </a:t>
            </a:r>
            <a:r>
              <a:rPr lang="ru-RU" sz="3200" dirty="0" smtClean="0"/>
              <a:t>с принудительным зажиганием и двигатели с воспламенением от </a:t>
            </a:r>
            <a:r>
              <a:rPr lang="ru-RU" sz="3200" dirty="0" smtClean="0"/>
              <a:t>сжатия</a:t>
            </a:r>
          </a:p>
          <a:p>
            <a:pPr lvl="0"/>
            <a:r>
              <a:rPr lang="ru-RU" sz="3200" dirty="0" smtClean="0"/>
              <a:t> В зависимости от числа тактов – на двигатели </a:t>
            </a:r>
            <a:r>
              <a:rPr lang="ru-RU" sz="3200" dirty="0" smtClean="0"/>
              <a:t>двухтактные </a:t>
            </a:r>
            <a:r>
              <a:rPr lang="ru-RU" sz="3200" dirty="0" smtClean="0"/>
              <a:t>и четырехтактные</a:t>
            </a:r>
            <a:r>
              <a:rPr lang="ru-RU" sz="3200" dirty="0" smtClean="0"/>
              <a:t>.</a:t>
            </a:r>
          </a:p>
          <a:p>
            <a:pPr lvl="0"/>
            <a:r>
              <a:rPr lang="ru-RU" sz="3200" dirty="0" smtClean="0"/>
              <a:t> В зависимости от расположения цилиндров – на </a:t>
            </a:r>
            <a:r>
              <a:rPr lang="ru-RU" sz="3200" dirty="0" smtClean="0"/>
              <a:t>рядные </a:t>
            </a:r>
            <a:r>
              <a:rPr lang="ru-RU" sz="3200" dirty="0" smtClean="0"/>
              <a:t>(с расположением цилиндров в ряд) и звездообразные ( с расположением цилиндров по окружности</a:t>
            </a:r>
            <a:r>
              <a:rPr lang="ru-RU" sz="3200" dirty="0" smtClean="0"/>
              <a:t>).</a:t>
            </a:r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6858000"/>
          </a:xfrm>
        </p:spPr>
        <p:txBody>
          <a:bodyPr>
            <a:normAutofit/>
          </a:bodyPr>
          <a:lstStyle/>
          <a:p>
            <a:pPr lvl="0" algn="just"/>
            <a:r>
              <a:rPr lang="ru-RU" sz="3600" dirty="0" smtClean="0"/>
              <a:t>По характеру изменения мощности в зависимости от </a:t>
            </a:r>
            <a:r>
              <a:rPr lang="ru-RU" sz="3600" dirty="0" smtClean="0"/>
              <a:t>изменения </a:t>
            </a:r>
            <a:r>
              <a:rPr lang="ru-RU" sz="3600" dirty="0" smtClean="0"/>
              <a:t>высоты – на высотные АШ-82Т; АШ-62ИР, т.е. двигатели, сохраняющие мощность с подъемом самолета на высоту, и невысотные двигатели, мощность которых падает с увеличением высоты полета.</a:t>
            </a:r>
          </a:p>
          <a:p>
            <a:pPr lvl="0" algn="just"/>
            <a:r>
              <a:rPr lang="ru-RU" sz="3600" dirty="0" smtClean="0"/>
              <a:t> По способу привода воздушного винта – на </a:t>
            </a:r>
            <a:r>
              <a:rPr lang="ru-RU" sz="3600" dirty="0" smtClean="0"/>
              <a:t>двигатели с </a:t>
            </a:r>
            <a:r>
              <a:rPr lang="ru-RU" sz="3600" dirty="0" smtClean="0"/>
              <a:t>прямой передачей на винт и редукторные двигатели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Схема устройства и назначение основных элементов ПД.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Поршневой двигатель состоит из следующих узлов:</a:t>
            </a:r>
          </a:p>
          <a:p>
            <a:r>
              <a:rPr lang="ru-RU" sz="3000" dirty="0" smtClean="0"/>
              <a:t>- цилиндропоршневая группа(ЦПГ);</a:t>
            </a:r>
          </a:p>
          <a:p>
            <a:r>
              <a:rPr lang="ru-RU" sz="3000" dirty="0" smtClean="0"/>
              <a:t>- кривошипно-шатунный механизм (КШМ);</a:t>
            </a:r>
          </a:p>
          <a:p>
            <a:r>
              <a:rPr lang="ru-RU" sz="3000" dirty="0" smtClean="0"/>
              <a:t>- механизм газораспределения (МГР);</a:t>
            </a:r>
          </a:p>
          <a:p>
            <a:r>
              <a:rPr lang="ru-RU" sz="3000" dirty="0" smtClean="0"/>
              <a:t>- редуктор;</a:t>
            </a:r>
          </a:p>
          <a:p>
            <a:r>
              <a:rPr lang="ru-RU" sz="3000" dirty="0" smtClean="0"/>
              <a:t>- нагнетатель;</a:t>
            </a:r>
          </a:p>
          <a:p>
            <a:r>
              <a:rPr lang="ru-RU" sz="3000" dirty="0" smtClean="0"/>
              <a:t>- картер</a:t>
            </a:r>
            <a:endParaRPr lang="ru-RU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Цилиндропоршневая группа(ЦПГ</a:t>
            </a:r>
            <a:r>
              <a:rPr lang="ru-RU" dirty="0" smtClean="0"/>
              <a:t>);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ЦПГ – для преобразования им. энергии топлива в тепловую энергию с последующим преобразованием в механическую </a:t>
            </a:r>
            <a:r>
              <a:rPr lang="ru-RU" sz="3600" dirty="0" smtClean="0"/>
              <a:t>энергию</a:t>
            </a:r>
          </a:p>
          <a:p>
            <a:r>
              <a:rPr lang="ru-RU" sz="3600" dirty="0" smtClean="0"/>
              <a:t>Состав </a:t>
            </a:r>
            <a:r>
              <a:rPr lang="ru-RU" sz="3600" u="sng" dirty="0" smtClean="0"/>
              <a:t>ЦПГ</a:t>
            </a:r>
            <a:r>
              <a:rPr lang="ru-RU" sz="3600" dirty="0" smtClean="0"/>
              <a:t> </a:t>
            </a:r>
            <a:r>
              <a:rPr lang="ru-RU" sz="3600" dirty="0" smtClean="0"/>
              <a:t>– цилиндры, поршни, поршневые кольца и поршневые пальцы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</TotalTime>
  <Words>662</Words>
  <PresentationFormat>Экран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Раздел 3. Теория авиационных поршневых двигателей. </vt:lpstr>
      <vt:lpstr>Вопросы</vt:lpstr>
      <vt:lpstr>Определение ПД. Классификация авиационных ПД. </vt:lpstr>
      <vt:lpstr>Теоретическому циклу.</vt:lpstr>
      <vt:lpstr>Авиационные ПД могут быть классифицированы по различным признакам </vt:lpstr>
      <vt:lpstr>Слайд 6</vt:lpstr>
      <vt:lpstr>Слайд 7</vt:lpstr>
      <vt:lpstr>Схема устройства и назначение основных элементов ПД. </vt:lpstr>
      <vt:lpstr>Цилиндропоршневая группа(ЦПГ);</vt:lpstr>
      <vt:lpstr>Кривошипно-шатунный механизм (КШМ);</vt:lpstr>
      <vt:lpstr>механизм газораспределения (МГР); </vt:lpstr>
      <vt:lpstr>Слайд 12</vt:lpstr>
      <vt:lpstr>Принцип действия четырехтактного ПД: процессы и такты составляющие цикл.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3. Теория авиационных поршневых двигателей.</dc:title>
  <dc:creator>hameleon</dc:creator>
  <cp:lastModifiedBy>hameleon</cp:lastModifiedBy>
  <cp:revision>8</cp:revision>
  <dcterms:created xsi:type="dcterms:W3CDTF">2018-11-05T10:17:39Z</dcterms:created>
  <dcterms:modified xsi:type="dcterms:W3CDTF">2018-11-05T11:18:40Z</dcterms:modified>
</cp:coreProperties>
</file>