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6" r:id="rId4"/>
    <p:sldId id="267" r:id="rId5"/>
    <p:sldId id="258" r:id="rId6"/>
    <p:sldId id="259" r:id="rId7"/>
    <p:sldId id="260" r:id="rId8"/>
    <p:sldId id="261" r:id="rId9"/>
    <p:sldId id="262" r:id="rId10"/>
    <p:sldId id="263" r:id="rId11"/>
    <p:sldId id="264" r:id="rId12"/>
    <p:sldId id="265"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1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2B668A84-3926-4BBD-A407-CBB5DC7C97AC}" type="datetimeFigureOut">
              <a:rPr lang="ru-RU" smtClean="0"/>
              <a:t>07.06.2021</a:t>
            </a:fld>
            <a:endParaRPr lang="ru-RU"/>
          </a:p>
        </p:txBody>
      </p:sp>
      <p:sp>
        <p:nvSpPr>
          <p:cNvPr id="5" name="Footer Placeholder 4"/>
          <p:cNvSpPr>
            <a:spLocks noGrp="1"/>
          </p:cNvSpPr>
          <p:nvPr>
            <p:ph type="ftr" sz="quarter" idx="11"/>
          </p:nvPr>
        </p:nvSpPr>
        <p:spPr>
          <a:xfrm>
            <a:off x="1876424" y="5410201"/>
            <a:ext cx="5124886" cy="365125"/>
          </a:xfrm>
        </p:spPr>
        <p:txBody>
          <a:bodyPr/>
          <a:lstStyle/>
          <a:p>
            <a:endParaRPr lang="ru-RU"/>
          </a:p>
        </p:txBody>
      </p:sp>
      <p:sp>
        <p:nvSpPr>
          <p:cNvPr id="6" name="Slide Number Placeholder 5"/>
          <p:cNvSpPr>
            <a:spLocks noGrp="1"/>
          </p:cNvSpPr>
          <p:nvPr>
            <p:ph type="sldNum" sz="quarter" idx="12"/>
          </p:nvPr>
        </p:nvSpPr>
        <p:spPr>
          <a:xfrm>
            <a:off x="9896911" y="5410199"/>
            <a:ext cx="771089" cy="365125"/>
          </a:xfrm>
        </p:spPr>
        <p:txBody>
          <a:bodyPr/>
          <a:lstStyle/>
          <a:p>
            <a:fld id="{E360ED5B-8827-4DDC-A618-0805AB328B19}" type="slidenum">
              <a:rPr lang="ru-RU" smtClean="0"/>
              <a:t>‹#›</a:t>
            </a:fld>
            <a:endParaRPr lang="ru-RU"/>
          </a:p>
        </p:txBody>
      </p:sp>
    </p:spTree>
    <p:extLst>
      <p:ext uri="{BB962C8B-B14F-4D97-AF65-F5344CB8AC3E}">
        <p14:creationId xmlns:p14="http://schemas.microsoft.com/office/powerpoint/2010/main" val="1024909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ru-RU" smtClean="0"/>
              <a:t>Вставка рисунка</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B668A84-3926-4BBD-A407-CBB5DC7C97AC}" type="datetimeFigureOut">
              <a:rPr lang="ru-RU" smtClean="0"/>
              <a:t>07.06.2021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360ED5B-8827-4DDC-A618-0805AB328B19}" type="slidenum">
              <a:rPr lang="ru-RU" smtClean="0"/>
              <a:t>‹#›</a:t>
            </a:fld>
            <a:endParaRPr lang="ru-RU"/>
          </a:p>
        </p:txBody>
      </p:sp>
    </p:spTree>
    <p:extLst>
      <p:ext uri="{BB962C8B-B14F-4D97-AF65-F5344CB8AC3E}">
        <p14:creationId xmlns:p14="http://schemas.microsoft.com/office/powerpoint/2010/main" val="3901845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B668A84-3926-4BBD-A407-CBB5DC7C97AC}" type="datetimeFigureOut">
              <a:rPr lang="ru-RU" smtClean="0"/>
              <a:t>07.06.2021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360ED5B-8827-4DDC-A618-0805AB328B19}" type="slidenum">
              <a:rPr lang="ru-RU" smtClean="0"/>
              <a:t>‹#›</a:t>
            </a:fld>
            <a:endParaRPr lang="ru-RU"/>
          </a:p>
        </p:txBody>
      </p:sp>
    </p:spTree>
    <p:extLst>
      <p:ext uri="{BB962C8B-B14F-4D97-AF65-F5344CB8AC3E}">
        <p14:creationId xmlns:p14="http://schemas.microsoft.com/office/powerpoint/2010/main" val="1976066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B668A84-3926-4BBD-A407-CBB5DC7C97AC}" type="datetimeFigureOut">
              <a:rPr lang="ru-RU" smtClean="0"/>
              <a:t>07.06.2021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360ED5B-8827-4DDC-A618-0805AB328B19}" type="slidenum">
              <a:rPr lang="ru-RU" smtClean="0"/>
              <a:t>‹#›</a:t>
            </a:fld>
            <a:endParaRPr lang="ru-RU"/>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87936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B668A84-3926-4BBD-A407-CBB5DC7C97AC}" type="datetimeFigureOut">
              <a:rPr lang="ru-RU" smtClean="0"/>
              <a:t>07.06.2021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360ED5B-8827-4DDC-A618-0805AB328B19}" type="slidenum">
              <a:rPr lang="ru-RU" smtClean="0"/>
              <a:t>‹#›</a:t>
            </a:fld>
            <a:endParaRPr lang="ru-RU"/>
          </a:p>
        </p:txBody>
      </p:sp>
    </p:spTree>
    <p:extLst>
      <p:ext uri="{BB962C8B-B14F-4D97-AF65-F5344CB8AC3E}">
        <p14:creationId xmlns:p14="http://schemas.microsoft.com/office/powerpoint/2010/main" val="2237295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2B668A84-3926-4BBD-A407-CBB5DC7C97AC}" type="datetimeFigureOut">
              <a:rPr lang="ru-RU" smtClean="0"/>
              <a:t>07.06.2021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360ED5B-8827-4DDC-A618-0805AB328B19}" type="slidenum">
              <a:rPr lang="ru-RU" smtClean="0"/>
              <a:t>‹#›</a:t>
            </a:fld>
            <a:endParaRPr lang="ru-RU"/>
          </a:p>
        </p:txBody>
      </p:sp>
    </p:spTree>
    <p:extLst>
      <p:ext uri="{BB962C8B-B14F-4D97-AF65-F5344CB8AC3E}">
        <p14:creationId xmlns:p14="http://schemas.microsoft.com/office/powerpoint/2010/main" val="1505643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smtClean="0"/>
              <a:t>Вставка рисунка</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smtClean="0"/>
              <a:t>Вставка рисунка</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smtClean="0"/>
              <a:t>Вставка рисунка</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2B668A84-3926-4BBD-A407-CBB5DC7C97AC}" type="datetimeFigureOut">
              <a:rPr lang="ru-RU" smtClean="0"/>
              <a:t>07.06.2021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360ED5B-8827-4DDC-A618-0805AB328B19}" type="slidenum">
              <a:rPr lang="ru-RU" smtClean="0"/>
              <a:t>‹#›</a:t>
            </a:fld>
            <a:endParaRPr lang="ru-RU"/>
          </a:p>
        </p:txBody>
      </p:sp>
    </p:spTree>
    <p:extLst>
      <p:ext uri="{BB962C8B-B14F-4D97-AF65-F5344CB8AC3E}">
        <p14:creationId xmlns:p14="http://schemas.microsoft.com/office/powerpoint/2010/main" val="4245022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B668A84-3926-4BBD-A407-CBB5DC7C97AC}" type="datetimeFigureOut">
              <a:rPr lang="ru-RU" smtClean="0"/>
              <a:t>07.06.2021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360ED5B-8827-4DDC-A618-0805AB328B19}" type="slidenum">
              <a:rPr lang="ru-RU" smtClean="0"/>
              <a:t>‹#›</a:t>
            </a:fld>
            <a:endParaRPr lang="ru-RU"/>
          </a:p>
        </p:txBody>
      </p:sp>
    </p:spTree>
    <p:extLst>
      <p:ext uri="{BB962C8B-B14F-4D97-AF65-F5344CB8AC3E}">
        <p14:creationId xmlns:p14="http://schemas.microsoft.com/office/powerpoint/2010/main" val="253694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B668A84-3926-4BBD-A407-CBB5DC7C97AC}" type="datetimeFigureOut">
              <a:rPr lang="ru-RU" smtClean="0"/>
              <a:t>07.06.2021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360ED5B-8827-4DDC-A618-0805AB328B19}" type="slidenum">
              <a:rPr lang="ru-RU" smtClean="0"/>
              <a:t>‹#›</a:t>
            </a:fld>
            <a:endParaRPr lang="ru-RU"/>
          </a:p>
        </p:txBody>
      </p:sp>
    </p:spTree>
    <p:extLst>
      <p:ext uri="{BB962C8B-B14F-4D97-AF65-F5344CB8AC3E}">
        <p14:creationId xmlns:p14="http://schemas.microsoft.com/office/powerpoint/2010/main" val="1399778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B668A84-3926-4BBD-A407-CBB5DC7C97AC}" type="datetimeFigureOut">
              <a:rPr lang="ru-RU" smtClean="0"/>
              <a:t>07.06.2021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360ED5B-8827-4DDC-A618-0805AB328B19}" type="slidenum">
              <a:rPr lang="ru-RU" smtClean="0"/>
              <a:t>‹#›</a:t>
            </a:fld>
            <a:endParaRPr lang="ru-RU"/>
          </a:p>
        </p:txBody>
      </p:sp>
    </p:spTree>
    <p:extLst>
      <p:ext uri="{BB962C8B-B14F-4D97-AF65-F5344CB8AC3E}">
        <p14:creationId xmlns:p14="http://schemas.microsoft.com/office/powerpoint/2010/main" val="3659098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B668A84-3926-4BBD-A407-CBB5DC7C97AC}" type="datetimeFigureOut">
              <a:rPr lang="ru-RU" smtClean="0"/>
              <a:t>07.06.2021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360ED5B-8827-4DDC-A618-0805AB328B19}" type="slidenum">
              <a:rPr lang="ru-RU" smtClean="0"/>
              <a:t>‹#›</a:t>
            </a:fld>
            <a:endParaRPr lang="ru-RU"/>
          </a:p>
        </p:txBody>
      </p:sp>
    </p:spTree>
    <p:extLst>
      <p:ext uri="{BB962C8B-B14F-4D97-AF65-F5344CB8AC3E}">
        <p14:creationId xmlns:p14="http://schemas.microsoft.com/office/powerpoint/2010/main" val="3588895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B668A84-3926-4BBD-A407-CBB5DC7C97AC}" type="datetimeFigureOut">
              <a:rPr lang="ru-RU" smtClean="0"/>
              <a:t>07.06.2021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360ED5B-8827-4DDC-A618-0805AB328B19}" type="slidenum">
              <a:rPr lang="ru-RU" smtClean="0"/>
              <a:t>‹#›</a:t>
            </a:fld>
            <a:endParaRPr lang="ru-RU"/>
          </a:p>
        </p:txBody>
      </p:sp>
    </p:spTree>
    <p:extLst>
      <p:ext uri="{BB962C8B-B14F-4D97-AF65-F5344CB8AC3E}">
        <p14:creationId xmlns:p14="http://schemas.microsoft.com/office/powerpoint/2010/main" val="579874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41410" y="3073397"/>
            <a:ext cx="4878391" cy="27178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3073397"/>
            <a:ext cx="4875210" cy="27178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B668A84-3926-4BBD-A407-CBB5DC7C97AC}" type="datetimeFigureOut">
              <a:rPr lang="ru-RU" smtClean="0"/>
              <a:t>07.06.2021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360ED5B-8827-4DDC-A618-0805AB328B19}" type="slidenum">
              <a:rPr lang="ru-RU" smtClean="0"/>
              <a:t>‹#›</a:t>
            </a:fld>
            <a:endParaRPr lang="ru-RU"/>
          </a:p>
        </p:txBody>
      </p:sp>
    </p:spTree>
    <p:extLst>
      <p:ext uri="{BB962C8B-B14F-4D97-AF65-F5344CB8AC3E}">
        <p14:creationId xmlns:p14="http://schemas.microsoft.com/office/powerpoint/2010/main" val="3008379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B668A84-3926-4BBD-A407-CBB5DC7C97AC}" type="datetimeFigureOut">
              <a:rPr lang="ru-RU" smtClean="0"/>
              <a:t>07.06.2021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360ED5B-8827-4DDC-A618-0805AB328B19}" type="slidenum">
              <a:rPr lang="ru-RU" smtClean="0"/>
              <a:t>‹#›</a:t>
            </a:fld>
            <a:endParaRPr lang="ru-RU"/>
          </a:p>
        </p:txBody>
      </p:sp>
    </p:spTree>
    <p:extLst>
      <p:ext uri="{BB962C8B-B14F-4D97-AF65-F5344CB8AC3E}">
        <p14:creationId xmlns:p14="http://schemas.microsoft.com/office/powerpoint/2010/main" val="3018942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668A84-3926-4BBD-A407-CBB5DC7C97AC}" type="datetimeFigureOut">
              <a:rPr lang="ru-RU" smtClean="0"/>
              <a:t>07.06.2021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360ED5B-8827-4DDC-A618-0805AB328B19}" type="slidenum">
              <a:rPr lang="ru-RU" smtClean="0"/>
              <a:t>‹#›</a:t>
            </a:fld>
            <a:endParaRPr lang="ru-RU"/>
          </a:p>
        </p:txBody>
      </p:sp>
    </p:spTree>
    <p:extLst>
      <p:ext uri="{BB962C8B-B14F-4D97-AF65-F5344CB8AC3E}">
        <p14:creationId xmlns:p14="http://schemas.microsoft.com/office/powerpoint/2010/main" val="4160935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B668A84-3926-4BBD-A407-CBB5DC7C97AC}" type="datetimeFigureOut">
              <a:rPr lang="ru-RU" smtClean="0"/>
              <a:t>07.06.2021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360ED5B-8827-4DDC-A618-0805AB328B19}" type="slidenum">
              <a:rPr lang="ru-RU" smtClean="0"/>
              <a:t>‹#›</a:t>
            </a:fld>
            <a:endParaRPr lang="ru-RU"/>
          </a:p>
        </p:txBody>
      </p:sp>
    </p:spTree>
    <p:extLst>
      <p:ext uri="{BB962C8B-B14F-4D97-AF65-F5344CB8AC3E}">
        <p14:creationId xmlns:p14="http://schemas.microsoft.com/office/powerpoint/2010/main" val="1312612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B668A84-3926-4BBD-A407-CBB5DC7C97AC}" type="datetimeFigureOut">
              <a:rPr lang="ru-RU" smtClean="0"/>
              <a:t>07.06.2021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360ED5B-8827-4DDC-A618-0805AB328B19}" type="slidenum">
              <a:rPr lang="ru-RU" smtClean="0"/>
              <a:t>‹#›</a:t>
            </a:fld>
            <a:endParaRPr lang="ru-RU"/>
          </a:p>
        </p:txBody>
      </p:sp>
    </p:spTree>
    <p:extLst>
      <p:ext uri="{BB962C8B-B14F-4D97-AF65-F5344CB8AC3E}">
        <p14:creationId xmlns:p14="http://schemas.microsoft.com/office/powerpoint/2010/main" val="293949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668A84-3926-4BBD-A407-CBB5DC7C97AC}" type="datetimeFigureOut">
              <a:rPr lang="ru-RU" smtClean="0"/>
              <a:t>07.06.2021</a:t>
            </a:fld>
            <a:endParaRPr lang="ru-RU"/>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360ED5B-8827-4DDC-A618-0805AB328B19}" type="slidenum">
              <a:rPr lang="ru-RU" smtClean="0"/>
              <a:t>‹#›</a:t>
            </a:fld>
            <a:endParaRPr lang="ru-RU"/>
          </a:p>
        </p:txBody>
      </p:sp>
    </p:spTree>
    <p:extLst>
      <p:ext uri="{BB962C8B-B14F-4D97-AF65-F5344CB8AC3E}">
        <p14:creationId xmlns:p14="http://schemas.microsoft.com/office/powerpoint/2010/main" val="351813353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81462" y="1653305"/>
            <a:ext cx="8791575" cy="1473353"/>
          </a:xfrm>
        </p:spPr>
        <p:txBody>
          <a:bodyPr>
            <a:normAutofit/>
          </a:bodyPr>
          <a:lstStyle/>
          <a:p>
            <a:pPr algn="ctr"/>
            <a:r>
              <a:rPr lang="en-US" sz="8000" dirty="0"/>
              <a:t>Tesla</a:t>
            </a:r>
            <a:endParaRPr lang="ru-RU" sz="8000" dirty="0"/>
          </a:p>
        </p:txBody>
      </p:sp>
      <p:sp>
        <p:nvSpPr>
          <p:cNvPr id="3" name="Подзаголовок 2"/>
          <p:cNvSpPr>
            <a:spLocks noGrp="1"/>
          </p:cNvSpPr>
          <p:nvPr>
            <p:ph type="subTitle" idx="1"/>
          </p:nvPr>
        </p:nvSpPr>
        <p:spPr>
          <a:xfrm>
            <a:off x="6699146" y="5209613"/>
            <a:ext cx="4863589" cy="1058452"/>
          </a:xfrm>
        </p:spPr>
        <p:txBody>
          <a:bodyPr>
            <a:normAutofit lnSpcReduction="10000"/>
          </a:bodyPr>
          <a:lstStyle/>
          <a:p>
            <a:r>
              <a:rPr lang="en-US" sz="2400" dirty="0" smtClean="0"/>
              <a:t>Made by: </a:t>
            </a:r>
            <a:r>
              <a:rPr lang="en-US" sz="2400" dirty="0" err="1" smtClean="0"/>
              <a:t>Chernyavskiy</a:t>
            </a:r>
            <a:r>
              <a:rPr lang="en-US" sz="2400" dirty="0" smtClean="0"/>
              <a:t> O.V.</a:t>
            </a:r>
          </a:p>
          <a:p>
            <a:r>
              <a:rPr lang="en-US" sz="2400" dirty="0" smtClean="0"/>
              <a:t>June 2021</a:t>
            </a:r>
          </a:p>
          <a:p>
            <a:endParaRPr lang="en-US" dirty="0"/>
          </a:p>
          <a:p>
            <a:endParaRPr lang="ru-RU" dirty="0"/>
          </a:p>
        </p:txBody>
      </p:sp>
    </p:spTree>
    <p:extLst>
      <p:ext uri="{BB962C8B-B14F-4D97-AF65-F5344CB8AC3E}">
        <p14:creationId xmlns:p14="http://schemas.microsoft.com/office/powerpoint/2010/main" val="30049364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618518"/>
            <a:ext cx="9905998" cy="890242"/>
          </a:xfrm>
        </p:spPr>
        <p:txBody>
          <a:bodyPr/>
          <a:lstStyle/>
          <a:p>
            <a:r>
              <a:rPr lang="ru-RU" dirty="0" smtClean="0"/>
              <a:t>Составьте предложения</a:t>
            </a:r>
            <a:endParaRPr lang="ru-RU" dirty="0"/>
          </a:p>
        </p:txBody>
      </p:sp>
      <p:sp>
        <p:nvSpPr>
          <p:cNvPr id="3" name="Объект 2"/>
          <p:cNvSpPr>
            <a:spLocks noGrp="1"/>
          </p:cNvSpPr>
          <p:nvPr>
            <p:ph idx="1"/>
          </p:nvPr>
        </p:nvSpPr>
        <p:spPr>
          <a:xfrm>
            <a:off x="1141412" y="1335024"/>
            <a:ext cx="9905999" cy="4456177"/>
          </a:xfrm>
        </p:spPr>
        <p:txBody>
          <a:bodyPr/>
          <a:lstStyle/>
          <a:p>
            <a:pPr>
              <a:buFont typeface="Wingdings" panose="05000000000000000000" pitchFamily="2" charset="2"/>
              <a:buChar char="Ø"/>
            </a:pPr>
            <a:r>
              <a:rPr lang="en-US" dirty="0"/>
              <a:t>American </a:t>
            </a:r>
            <a:r>
              <a:rPr lang="en-US" dirty="0" smtClean="0"/>
              <a:t>company</a:t>
            </a:r>
            <a:endParaRPr lang="ru-RU" dirty="0" smtClean="0"/>
          </a:p>
          <a:p>
            <a:pPr>
              <a:buFont typeface="Wingdings" panose="05000000000000000000" pitchFamily="2" charset="2"/>
              <a:buChar char="Ø"/>
            </a:pPr>
            <a:r>
              <a:rPr lang="en-US" dirty="0"/>
              <a:t>Full Self-Driving </a:t>
            </a:r>
            <a:r>
              <a:rPr lang="en-US" dirty="0" smtClean="0"/>
              <a:t>system</a:t>
            </a:r>
            <a:endParaRPr lang="ru-RU" dirty="0" smtClean="0"/>
          </a:p>
          <a:p>
            <a:pPr>
              <a:buFont typeface="Wingdings" panose="05000000000000000000" pitchFamily="2" charset="2"/>
              <a:buChar char="Ø"/>
            </a:pPr>
            <a:r>
              <a:rPr lang="en-US" dirty="0" smtClean="0"/>
              <a:t>Robotaxi</a:t>
            </a:r>
            <a:endParaRPr lang="ru-RU" dirty="0" smtClean="0"/>
          </a:p>
          <a:p>
            <a:pPr>
              <a:buFont typeface="Wingdings" panose="05000000000000000000" pitchFamily="2" charset="2"/>
              <a:buChar char="Ø"/>
            </a:pPr>
            <a:r>
              <a:rPr lang="en-US" dirty="0" smtClean="0"/>
              <a:t>Superchargers</a:t>
            </a:r>
            <a:endParaRPr lang="ru-RU" dirty="0" smtClean="0"/>
          </a:p>
          <a:p>
            <a:pPr>
              <a:buFont typeface="Wingdings" panose="05000000000000000000" pitchFamily="2" charset="2"/>
              <a:buChar char="Ø"/>
            </a:pPr>
            <a:r>
              <a:rPr lang="en-US" dirty="0" smtClean="0"/>
              <a:t>New machines</a:t>
            </a:r>
          </a:p>
          <a:p>
            <a:pPr>
              <a:buFont typeface="Wingdings" panose="05000000000000000000" pitchFamily="2" charset="2"/>
              <a:buChar char="Ø"/>
            </a:pPr>
            <a:endParaRPr lang="ru-RU" dirty="0" smtClean="0"/>
          </a:p>
          <a:p>
            <a:pPr>
              <a:buFont typeface="Wingdings" panose="05000000000000000000" pitchFamily="2" charset="2"/>
              <a:buChar char="Ø"/>
            </a:pPr>
            <a:endParaRPr lang="ru-RU" dirty="0" smtClean="0"/>
          </a:p>
          <a:p>
            <a:pPr>
              <a:buFont typeface="Wingdings" panose="05000000000000000000" pitchFamily="2" charset="2"/>
              <a:buChar char="Ø"/>
            </a:pPr>
            <a:endParaRPr lang="ru-RU" dirty="0" smtClean="0"/>
          </a:p>
          <a:p>
            <a:pPr>
              <a:buFont typeface="Wingdings" panose="05000000000000000000" pitchFamily="2" charset="2"/>
              <a:buChar char="Ø"/>
            </a:pPr>
            <a:endParaRPr lang="ru-RU" dirty="0"/>
          </a:p>
        </p:txBody>
      </p:sp>
    </p:spTree>
    <p:extLst>
      <p:ext uri="{BB962C8B-B14F-4D97-AF65-F5344CB8AC3E}">
        <p14:creationId xmlns:p14="http://schemas.microsoft.com/office/powerpoint/2010/main" val="21519901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618518"/>
            <a:ext cx="9905998" cy="917674"/>
          </a:xfrm>
        </p:spPr>
        <p:txBody>
          <a:bodyPr/>
          <a:lstStyle/>
          <a:p>
            <a:r>
              <a:rPr lang="ru-RU" dirty="0" smtClean="0"/>
              <a:t>Домашнее задание</a:t>
            </a:r>
            <a:endParaRPr lang="ru-RU" dirty="0"/>
          </a:p>
        </p:txBody>
      </p:sp>
      <p:sp>
        <p:nvSpPr>
          <p:cNvPr id="3" name="Объект 2"/>
          <p:cNvSpPr>
            <a:spLocks noGrp="1"/>
          </p:cNvSpPr>
          <p:nvPr>
            <p:ph idx="1"/>
          </p:nvPr>
        </p:nvSpPr>
        <p:spPr>
          <a:xfrm>
            <a:off x="1141412" y="1618488"/>
            <a:ext cx="9905999" cy="4172713"/>
          </a:xfrm>
        </p:spPr>
        <p:txBody>
          <a:bodyPr/>
          <a:lstStyle/>
          <a:p>
            <a:r>
              <a:rPr lang="ru-RU" dirty="0" smtClean="0"/>
              <a:t>Написать текст на тему: «Автомобиль </a:t>
            </a:r>
            <a:r>
              <a:rPr lang="en-US" dirty="0"/>
              <a:t>Tesla </a:t>
            </a:r>
            <a:r>
              <a:rPr lang="en-US" dirty="0" err="1" smtClean="0"/>
              <a:t>Cybertruck</a:t>
            </a:r>
            <a:r>
              <a:rPr lang="ru-RU" dirty="0" smtClean="0"/>
              <a:t> и </a:t>
            </a:r>
            <a:r>
              <a:rPr lang="ru-RU" smtClean="0"/>
              <a:t>его характеристики»</a:t>
            </a:r>
            <a:endParaRPr lang="ru-RU" dirty="0"/>
          </a:p>
        </p:txBody>
      </p:sp>
    </p:spTree>
    <p:extLst>
      <p:ext uri="{BB962C8B-B14F-4D97-AF65-F5344CB8AC3E}">
        <p14:creationId xmlns:p14="http://schemas.microsoft.com/office/powerpoint/2010/main" val="39682276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32269" y="2328446"/>
            <a:ext cx="9905998" cy="1478570"/>
          </a:xfrm>
        </p:spPr>
        <p:txBody>
          <a:bodyPr/>
          <a:lstStyle/>
          <a:p>
            <a:pPr algn="ctr"/>
            <a:r>
              <a:rPr lang="en-US" dirty="0" smtClean="0"/>
              <a:t>Thank you for your attention </a:t>
            </a:r>
            <a:endParaRPr lang="ru-RU" dirty="0"/>
          </a:p>
        </p:txBody>
      </p:sp>
    </p:spTree>
    <p:extLst>
      <p:ext uri="{BB962C8B-B14F-4D97-AF65-F5344CB8AC3E}">
        <p14:creationId xmlns:p14="http://schemas.microsoft.com/office/powerpoint/2010/main" val="1583336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0517" y="950976"/>
            <a:ext cx="4619307" cy="4593337"/>
          </a:xfrm>
        </p:spPr>
        <p:txBody>
          <a:bodyPr>
            <a:normAutofit fontScale="92500" lnSpcReduction="20000"/>
          </a:bodyPr>
          <a:lstStyle/>
          <a:p>
            <a:pPr algn="just"/>
            <a:r>
              <a:rPr lang="en-US" dirty="0"/>
              <a:t>Tesla (formerly Tesla Motors) is an American company, manufacturer of electric vehicles and (through its subsidiary </a:t>
            </a:r>
            <a:r>
              <a:rPr lang="en-US" dirty="0" err="1"/>
              <a:t>SolarCity</a:t>
            </a:r>
            <a:r>
              <a:rPr lang="en-US" dirty="0"/>
              <a:t>) electric energy storage </a:t>
            </a:r>
            <a:r>
              <a:rPr lang="en-US" dirty="0" smtClean="0"/>
              <a:t>solutions.</a:t>
            </a:r>
            <a:r>
              <a:rPr lang="ru-RU" dirty="0" smtClean="0"/>
              <a:t> </a:t>
            </a:r>
            <a:r>
              <a:rPr lang="en-US" dirty="0" smtClean="0"/>
              <a:t>The </a:t>
            </a:r>
            <a:r>
              <a:rPr lang="en-US" dirty="0"/>
              <a:t>company was founded in July 2003 by Martin Eberhard and Mark </a:t>
            </a:r>
            <a:r>
              <a:rPr lang="en-US" dirty="0" err="1"/>
              <a:t>Tarpenning</a:t>
            </a:r>
            <a:r>
              <a:rPr lang="en-US" dirty="0"/>
              <a:t>, but the current management of the company is called the co-founders of </a:t>
            </a:r>
            <a:r>
              <a:rPr lang="en-US" dirty="0" err="1"/>
              <a:t>Elon</a:t>
            </a:r>
            <a:r>
              <a:rPr lang="en-US" dirty="0"/>
              <a:t> Musk, Jeffrey Brian </a:t>
            </a:r>
            <a:r>
              <a:rPr lang="en-US" dirty="0" err="1"/>
              <a:t>Straubel</a:t>
            </a:r>
            <a:r>
              <a:rPr lang="en-US" dirty="0"/>
              <a:t> and Ian </a:t>
            </a:r>
            <a:r>
              <a:rPr lang="en-US" dirty="0" smtClean="0"/>
              <a:t>Wright.</a:t>
            </a:r>
            <a:r>
              <a:rPr lang="ru-RU" dirty="0" smtClean="0"/>
              <a:t> </a:t>
            </a:r>
            <a:r>
              <a:rPr lang="en-US" dirty="0" smtClean="0"/>
              <a:t>It </a:t>
            </a:r>
            <a:r>
              <a:rPr lang="en-US" dirty="0"/>
              <a:t>is named after the world-famous electrical engineer and physicist Nikola Tesla.</a:t>
            </a:r>
            <a:endParaRPr lang="ru-RU" dirty="0"/>
          </a:p>
        </p:txBody>
      </p:sp>
      <p:pic>
        <p:nvPicPr>
          <p:cNvPr id="2" name="Рисунок 1"/>
          <p:cNvPicPr>
            <a:picLocks noChangeAspect="1"/>
          </p:cNvPicPr>
          <p:nvPr/>
        </p:nvPicPr>
        <p:blipFill>
          <a:blip r:embed="rId2"/>
          <a:stretch>
            <a:fillRect/>
          </a:stretch>
        </p:blipFill>
        <p:spPr>
          <a:xfrm>
            <a:off x="6323076" y="950976"/>
            <a:ext cx="4439412" cy="4196888"/>
          </a:xfrm>
          <a:prstGeom prst="rect">
            <a:avLst/>
          </a:prstGeom>
        </p:spPr>
      </p:pic>
    </p:spTree>
    <p:extLst>
      <p:ext uri="{BB962C8B-B14F-4D97-AF65-F5344CB8AC3E}">
        <p14:creationId xmlns:p14="http://schemas.microsoft.com/office/powerpoint/2010/main" val="10909727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a:spLocks noGrp="1"/>
          </p:cNvSpPr>
          <p:nvPr>
            <p:ph type="title"/>
          </p:nvPr>
        </p:nvSpPr>
        <p:spPr>
          <a:xfrm>
            <a:off x="1141413" y="618518"/>
            <a:ext cx="9905998" cy="625066"/>
          </a:xfrm>
        </p:spPr>
        <p:txBody>
          <a:bodyPr/>
          <a:lstStyle/>
          <a:p>
            <a:r>
              <a:rPr lang="ru-RU" dirty="0" smtClean="0"/>
              <a:t>Переведите текст</a:t>
            </a:r>
            <a:endParaRPr lang="ru-RU" dirty="0"/>
          </a:p>
        </p:txBody>
      </p:sp>
      <p:sp>
        <p:nvSpPr>
          <p:cNvPr id="8" name="Объект 2"/>
          <p:cNvSpPr txBox="1">
            <a:spLocks/>
          </p:cNvSpPr>
          <p:nvPr/>
        </p:nvSpPr>
        <p:spPr>
          <a:xfrm>
            <a:off x="1141412" y="1307592"/>
            <a:ext cx="9905999" cy="4483609"/>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algn="just"/>
            <a:r>
              <a:rPr lang="en-US" smtClean="0"/>
              <a:t>On May 7, 2016, while driving on US 27a near Williston, Florida, USA, a Tesla S collided with a semi-trailer towing a tractor. The tractor was turning left when the car dived under the semi-trailer at full speed, and its roof was blown off. Next, the car went off the road and rolled over three times. The driver, 40-year-old Joshua Brown, was killed. According to the company Tesla, at the time of the collision, the car was moving on autopilot, but neither the automation nor the driver started braking. This is the first ever case of death of a driver behind the wheel of a car driven by autopilot. The National Highway Traffic Safety Administration has launched its own investigation into the accident. The investigation was completed in January 2017, the conclusion states that the autopilot of the Tesla car was serviceable and worked in full accordance with the specified algorithm. Further explanations follow. A 2007-2011 study of automatic braking systems showed that they do not respond adequately to objects moving rapidly in the transverse direction. Therefore, it was recommended to exclude this scenario from the algorithm of the system. For the 2016 model year, no car or component manufacturer has announced a system for tracking transversely moving objects. Thorough tests of the Tesla Model S 85D car, conducted after the accident, showed that the autopilot of the car responds perfectly to parallel moving cars, front and side, including maneuvering ones. The system does not provide a reaction to a transversely moving object, as happened in the accident in Florida</a:t>
            </a:r>
            <a:endParaRPr lang="ru-RU" dirty="0"/>
          </a:p>
        </p:txBody>
      </p:sp>
    </p:spTree>
    <p:extLst>
      <p:ext uri="{BB962C8B-B14F-4D97-AF65-F5344CB8AC3E}">
        <p14:creationId xmlns:p14="http://schemas.microsoft.com/office/powerpoint/2010/main" val="3346456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a:spLocks noGrp="1"/>
          </p:cNvSpPr>
          <p:nvPr>
            <p:ph type="title"/>
          </p:nvPr>
        </p:nvSpPr>
        <p:spPr>
          <a:xfrm>
            <a:off x="1465870" y="471034"/>
            <a:ext cx="9905998" cy="890242"/>
          </a:xfrm>
        </p:spPr>
        <p:txBody>
          <a:bodyPr/>
          <a:lstStyle/>
          <a:p>
            <a:r>
              <a:rPr lang="ru-RU" dirty="0" smtClean="0"/>
              <a:t>Составьте предложения</a:t>
            </a:r>
            <a:endParaRPr lang="ru-RU" dirty="0"/>
          </a:p>
        </p:txBody>
      </p:sp>
      <p:sp>
        <p:nvSpPr>
          <p:cNvPr id="4" name="Объект 2"/>
          <p:cNvSpPr txBox="1">
            <a:spLocks/>
          </p:cNvSpPr>
          <p:nvPr/>
        </p:nvSpPr>
        <p:spPr>
          <a:xfrm>
            <a:off x="1465869" y="1187540"/>
            <a:ext cx="9905999" cy="445617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a:buFont typeface="Wingdings" panose="05000000000000000000" pitchFamily="2" charset="2"/>
              <a:buChar char="Ø"/>
            </a:pPr>
            <a:r>
              <a:rPr lang="en-US" smtClean="0"/>
              <a:t>American company</a:t>
            </a:r>
            <a:endParaRPr lang="ru-RU" smtClean="0"/>
          </a:p>
          <a:p>
            <a:pPr>
              <a:buFont typeface="Wingdings" panose="05000000000000000000" pitchFamily="2" charset="2"/>
              <a:buChar char="Ø"/>
            </a:pPr>
            <a:r>
              <a:rPr lang="en-US" smtClean="0"/>
              <a:t>Full Self-Driving system</a:t>
            </a:r>
            <a:endParaRPr lang="ru-RU" smtClean="0"/>
          </a:p>
          <a:p>
            <a:pPr>
              <a:buFont typeface="Wingdings" panose="05000000000000000000" pitchFamily="2" charset="2"/>
              <a:buChar char="Ø"/>
            </a:pPr>
            <a:r>
              <a:rPr lang="en-US" smtClean="0"/>
              <a:t>Robotaxi</a:t>
            </a:r>
            <a:endParaRPr lang="ru-RU" smtClean="0"/>
          </a:p>
          <a:p>
            <a:pPr>
              <a:buFont typeface="Wingdings" panose="05000000000000000000" pitchFamily="2" charset="2"/>
              <a:buChar char="Ø"/>
            </a:pPr>
            <a:r>
              <a:rPr lang="en-US" smtClean="0"/>
              <a:t>Superchargers</a:t>
            </a:r>
            <a:endParaRPr lang="ru-RU" smtClean="0"/>
          </a:p>
          <a:p>
            <a:pPr>
              <a:buFont typeface="Wingdings" panose="05000000000000000000" pitchFamily="2" charset="2"/>
              <a:buChar char="Ø"/>
            </a:pPr>
            <a:r>
              <a:rPr lang="en-US" smtClean="0"/>
              <a:t>New machines</a:t>
            </a:r>
          </a:p>
          <a:p>
            <a:pPr>
              <a:buFont typeface="Wingdings" panose="05000000000000000000" pitchFamily="2" charset="2"/>
              <a:buChar char="Ø"/>
            </a:pPr>
            <a:endParaRPr lang="ru-RU" smtClean="0"/>
          </a:p>
          <a:p>
            <a:pPr>
              <a:buFont typeface="Wingdings" panose="05000000000000000000" pitchFamily="2" charset="2"/>
              <a:buChar char="Ø"/>
            </a:pPr>
            <a:endParaRPr lang="ru-RU" smtClean="0"/>
          </a:p>
          <a:p>
            <a:pPr>
              <a:buFont typeface="Wingdings" panose="05000000000000000000" pitchFamily="2" charset="2"/>
              <a:buChar char="Ø"/>
            </a:pPr>
            <a:endParaRPr lang="ru-RU" smtClean="0"/>
          </a:p>
          <a:p>
            <a:pPr>
              <a:buFont typeface="Wingdings" panose="05000000000000000000" pitchFamily="2" charset="2"/>
              <a:buChar char="Ø"/>
            </a:pPr>
            <a:endParaRPr lang="ru-RU" dirty="0"/>
          </a:p>
        </p:txBody>
      </p:sp>
    </p:spTree>
    <p:extLst>
      <p:ext uri="{BB962C8B-B14F-4D97-AF65-F5344CB8AC3E}">
        <p14:creationId xmlns:p14="http://schemas.microsoft.com/office/powerpoint/2010/main" val="25053191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618518"/>
            <a:ext cx="9905998" cy="926818"/>
          </a:xfrm>
        </p:spPr>
        <p:txBody>
          <a:bodyPr/>
          <a:lstStyle/>
          <a:p>
            <a:r>
              <a:rPr lang="en-US" dirty="0"/>
              <a:t>Plans</a:t>
            </a:r>
            <a:endParaRPr lang="ru-RU" dirty="0"/>
          </a:p>
        </p:txBody>
      </p:sp>
      <p:sp>
        <p:nvSpPr>
          <p:cNvPr id="3" name="Объект 2"/>
          <p:cNvSpPr>
            <a:spLocks noGrp="1"/>
          </p:cNvSpPr>
          <p:nvPr>
            <p:ph idx="1"/>
          </p:nvPr>
        </p:nvSpPr>
        <p:spPr>
          <a:xfrm>
            <a:off x="557784" y="1389888"/>
            <a:ext cx="6492241" cy="4383025"/>
          </a:xfrm>
        </p:spPr>
        <p:txBody>
          <a:bodyPr>
            <a:normAutofit fontScale="70000" lnSpcReduction="20000"/>
          </a:bodyPr>
          <a:lstStyle/>
          <a:p>
            <a:pPr algn="just"/>
            <a:r>
              <a:rPr lang="en-US" dirty="0"/>
              <a:t>In 2020, </a:t>
            </a:r>
            <a:r>
              <a:rPr lang="en-US" dirty="0" err="1"/>
              <a:t>Elon</a:t>
            </a:r>
            <a:r>
              <a:rPr lang="en-US" dirty="0"/>
              <a:t> Musk tweeted that the new </a:t>
            </a:r>
            <a:r>
              <a:rPr lang="en-US" dirty="0" smtClean="0"/>
              <a:t>Robotaxi </a:t>
            </a:r>
            <a:r>
              <a:rPr lang="en-US" dirty="0"/>
              <a:t>service is ready for use this year. The innovation applies to all Tesla models and is a fleet of fully autonomous taxis. Robotic electric cars will be able to transport passengers without involving a driver thanks to the "smart" Full Self-Driving system. You can manage them using the mobile app. Thus, a car-sharing system will be created: when the owner of an electric car will be able to rent out his car at a distance. The profit from such trips will be divided between the owner of the car and the company. At the moment, the system is fully ready and functioning (according to Musk). The implementation date of the </a:t>
            </a:r>
            <a:r>
              <a:rPr lang="en-US" dirty="0" smtClean="0"/>
              <a:t>Robotaxi</a:t>
            </a:r>
            <a:r>
              <a:rPr lang="ru-RU" dirty="0" smtClean="0"/>
              <a:t> </a:t>
            </a:r>
            <a:r>
              <a:rPr lang="en-US" dirty="0" smtClean="0"/>
              <a:t>project </a:t>
            </a:r>
            <a:r>
              <a:rPr lang="en-US" dirty="0"/>
              <a:t>depends only on the approval of regulatory authorities and the issuance of a level 5 autonomous driving </a:t>
            </a:r>
            <a:r>
              <a:rPr lang="en-US" dirty="0" smtClean="0"/>
              <a:t>permit.</a:t>
            </a:r>
            <a:r>
              <a:rPr lang="ru-RU" dirty="0" smtClean="0"/>
              <a:t> </a:t>
            </a:r>
            <a:r>
              <a:rPr lang="en-US" dirty="0" smtClean="0"/>
              <a:t>On </a:t>
            </a:r>
            <a:r>
              <a:rPr lang="en-US" dirty="0"/>
              <a:t>May 11, 2021, it was announced that the company had abandoned plans to purchase land in Shanghai to expand its factory in that city.</a:t>
            </a:r>
            <a:endParaRPr lang="ru-RU" dirty="0"/>
          </a:p>
        </p:txBody>
      </p:sp>
      <p:pic>
        <p:nvPicPr>
          <p:cNvPr id="4" name="Рисунок 3"/>
          <p:cNvPicPr>
            <a:picLocks noChangeAspect="1"/>
          </p:cNvPicPr>
          <p:nvPr/>
        </p:nvPicPr>
        <p:blipFill>
          <a:blip r:embed="rId2"/>
          <a:stretch>
            <a:fillRect/>
          </a:stretch>
        </p:blipFill>
        <p:spPr>
          <a:xfrm>
            <a:off x="7296769" y="1545336"/>
            <a:ext cx="4681871" cy="3109055"/>
          </a:xfrm>
          <a:prstGeom prst="rect">
            <a:avLst/>
          </a:prstGeom>
        </p:spPr>
      </p:pic>
    </p:spTree>
    <p:extLst>
      <p:ext uri="{BB962C8B-B14F-4D97-AF65-F5344CB8AC3E}">
        <p14:creationId xmlns:p14="http://schemas.microsoft.com/office/powerpoint/2010/main" val="6860296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618518"/>
            <a:ext cx="9905998" cy="670786"/>
          </a:xfrm>
        </p:spPr>
        <p:txBody>
          <a:bodyPr/>
          <a:lstStyle/>
          <a:p>
            <a:r>
              <a:rPr lang="en-US" dirty="0"/>
              <a:t>Production facilities</a:t>
            </a:r>
            <a:endParaRPr lang="ru-RU" dirty="0"/>
          </a:p>
        </p:txBody>
      </p:sp>
      <p:sp>
        <p:nvSpPr>
          <p:cNvPr id="3" name="Объект 2"/>
          <p:cNvSpPr>
            <a:spLocks noGrp="1"/>
          </p:cNvSpPr>
          <p:nvPr>
            <p:ph idx="1"/>
          </p:nvPr>
        </p:nvSpPr>
        <p:spPr>
          <a:xfrm>
            <a:off x="839661" y="1353312"/>
            <a:ext cx="5734876" cy="4565905"/>
          </a:xfrm>
        </p:spPr>
        <p:txBody>
          <a:bodyPr>
            <a:normAutofit fontScale="62500" lnSpcReduction="20000"/>
          </a:bodyPr>
          <a:lstStyle/>
          <a:p>
            <a:pPr algn="just"/>
            <a:r>
              <a:rPr lang="en-US" dirty="0"/>
              <a:t>The company is currently conducting a large-scale assembly of the Tesla Model S in the Netherlands. In an interview with Bloomberg, </a:t>
            </a:r>
            <a:r>
              <a:rPr lang="en-US" dirty="0" err="1"/>
              <a:t>Elon</a:t>
            </a:r>
            <a:r>
              <a:rPr lang="en-US" dirty="0"/>
              <a:t> Musk spoke about plans to expand the production of Tesla cars in Europe — the deployment of mass production in Europe is planned to begin with the launch of the "budget" version of the Tesla Model </a:t>
            </a:r>
            <a:r>
              <a:rPr lang="en-US" dirty="0" smtClean="0"/>
              <a:t>3.The </a:t>
            </a:r>
            <a:r>
              <a:rPr lang="en-US" dirty="0"/>
              <a:t>second foreign Tesla plant will appear in Germany. On February 13, 2020, Tesla began preparations for the construction of its first European plant for the production of electric vehicles. Despite the complaints and protests of local environmentalists, the court allowed the automaker to cut down the forest on the site of future construction: the company is planned to be built on a plot of coniferous forest near Berlin. On February 21, a court in Germany recognized the validity of the construction of the plant despite the claim of local environmental activists. The company expects to start production at the plant under construction by July </a:t>
            </a:r>
            <a:r>
              <a:rPr lang="en-US" dirty="0" smtClean="0"/>
              <a:t>202</a:t>
            </a:r>
            <a:r>
              <a:rPr lang="ru-RU" dirty="0" smtClean="0"/>
              <a:t>1</a:t>
            </a:r>
            <a:r>
              <a:rPr lang="en-US" dirty="0" smtClean="0"/>
              <a:t>. </a:t>
            </a:r>
            <a:r>
              <a:rPr lang="en-US" dirty="0"/>
              <a:t>At the first stages, the company must establish the assembly of the Tesla Model Y crossovers for the European market (according to their specifications, they may differ markedly from those produced in China or the United States)</a:t>
            </a:r>
            <a:endParaRPr lang="ru-RU" dirty="0"/>
          </a:p>
        </p:txBody>
      </p:sp>
      <p:pic>
        <p:nvPicPr>
          <p:cNvPr id="5" name="Рисунок 4"/>
          <p:cNvPicPr>
            <a:picLocks noChangeAspect="1"/>
          </p:cNvPicPr>
          <p:nvPr/>
        </p:nvPicPr>
        <p:blipFill>
          <a:blip r:embed="rId2"/>
          <a:stretch>
            <a:fillRect/>
          </a:stretch>
        </p:blipFill>
        <p:spPr>
          <a:xfrm>
            <a:off x="6769608" y="1463040"/>
            <a:ext cx="5010912" cy="3758184"/>
          </a:xfrm>
          <a:prstGeom prst="rect">
            <a:avLst/>
          </a:prstGeom>
        </p:spPr>
      </p:pic>
    </p:spTree>
    <p:extLst>
      <p:ext uri="{BB962C8B-B14F-4D97-AF65-F5344CB8AC3E}">
        <p14:creationId xmlns:p14="http://schemas.microsoft.com/office/powerpoint/2010/main" val="1200341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Supercharger </a:t>
            </a:r>
            <a:endParaRPr lang="ru-RU" dirty="0"/>
          </a:p>
        </p:txBody>
      </p:sp>
      <p:sp>
        <p:nvSpPr>
          <p:cNvPr id="3" name="Объект 2"/>
          <p:cNvSpPr>
            <a:spLocks noGrp="1"/>
          </p:cNvSpPr>
          <p:nvPr>
            <p:ph idx="1"/>
          </p:nvPr>
        </p:nvSpPr>
        <p:spPr>
          <a:xfrm>
            <a:off x="446468" y="1691703"/>
            <a:ext cx="5039932" cy="3541714"/>
          </a:xfrm>
        </p:spPr>
        <p:txBody>
          <a:bodyPr>
            <a:normAutofit fontScale="77500" lnSpcReduction="20000"/>
          </a:bodyPr>
          <a:lstStyle/>
          <a:p>
            <a:pPr algn="just"/>
            <a:r>
              <a:rPr lang="en-US" dirty="0"/>
              <a:t>Tesla is deploying a network of" Superchargers " (Eng. Supercharger) — stations for charging electric vehicles, designed to allow Tesla cars to make long trips. Some stations use energy from solar panels (in the future, it is planned to transfer all stations to the use of solar energy, as of 2018, there are only 3 such stations). The ability to use stations is available in all new machines, but some older 60 kWh models require the purchase of an additional module for $ 2,500.</a:t>
            </a:r>
            <a:endParaRPr lang="ru-RU" dirty="0"/>
          </a:p>
        </p:txBody>
      </p:sp>
      <p:pic>
        <p:nvPicPr>
          <p:cNvPr id="4" name="Рисунок 3"/>
          <p:cNvPicPr>
            <a:picLocks noChangeAspect="1"/>
          </p:cNvPicPr>
          <p:nvPr/>
        </p:nvPicPr>
        <p:blipFill>
          <a:blip r:embed="rId2"/>
          <a:stretch>
            <a:fillRect/>
          </a:stretch>
        </p:blipFill>
        <p:spPr>
          <a:xfrm>
            <a:off x="5835332" y="1584311"/>
            <a:ext cx="5907024" cy="3756498"/>
          </a:xfrm>
          <a:prstGeom prst="rect">
            <a:avLst/>
          </a:prstGeom>
        </p:spPr>
      </p:pic>
    </p:spTree>
    <p:extLst>
      <p:ext uri="{BB962C8B-B14F-4D97-AF65-F5344CB8AC3E}">
        <p14:creationId xmlns:p14="http://schemas.microsoft.com/office/powerpoint/2010/main" val="3088142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618518"/>
            <a:ext cx="9905998" cy="780514"/>
          </a:xfrm>
        </p:spPr>
        <p:txBody>
          <a:bodyPr/>
          <a:lstStyle/>
          <a:p>
            <a:r>
              <a:rPr lang="en-US" dirty="0"/>
              <a:t>Business model</a:t>
            </a:r>
            <a:endParaRPr lang="ru-RU" dirty="0"/>
          </a:p>
        </p:txBody>
      </p:sp>
      <p:sp>
        <p:nvSpPr>
          <p:cNvPr id="3" name="Объект 2"/>
          <p:cNvSpPr>
            <a:spLocks noGrp="1"/>
          </p:cNvSpPr>
          <p:nvPr>
            <p:ph idx="1"/>
          </p:nvPr>
        </p:nvSpPr>
        <p:spPr>
          <a:xfrm>
            <a:off x="857949" y="1399032"/>
            <a:ext cx="4893628" cy="4392169"/>
          </a:xfrm>
        </p:spPr>
        <p:txBody>
          <a:bodyPr>
            <a:normAutofit fontScale="85000" lnSpcReduction="10000"/>
          </a:bodyPr>
          <a:lstStyle/>
          <a:p>
            <a:pPr algn="just"/>
            <a:r>
              <a:rPr lang="en-US" dirty="0"/>
              <a:t>Unlike most automakers, Tesla does not sell cars through independent dealers. As a rule, Tesla showrooms are only demonstration sites, the purchase is made directly through the Tesla website. This is somewhat similar to Apple's sales model. In most US states, direct sales of cars from manufacturers and sales through their own dealers are restricted or prohibited. Tesla had to face lawsuits to ban direct sales. In some states (Virginia, Texas), the company lost cases, and sales of Tesla were </a:t>
            </a:r>
            <a:r>
              <a:rPr lang="en-US" dirty="0" smtClean="0"/>
              <a:t>banned.</a:t>
            </a:r>
            <a:endParaRPr lang="ru-RU" dirty="0"/>
          </a:p>
        </p:txBody>
      </p:sp>
      <p:pic>
        <p:nvPicPr>
          <p:cNvPr id="4" name="Рисунок 3"/>
          <p:cNvPicPr>
            <a:picLocks noChangeAspect="1"/>
          </p:cNvPicPr>
          <p:nvPr/>
        </p:nvPicPr>
        <p:blipFill>
          <a:blip r:embed="rId2"/>
          <a:stretch>
            <a:fillRect/>
          </a:stretch>
        </p:blipFill>
        <p:spPr>
          <a:xfrm>
            <a:off x="6000176" y="1536192"/>
            <a:ext cx="5953462" cy="3350476"/>
          </a:xfrm>
          <a:prstGeom prst="rect">
            <a:avLst/>
          </a:prstGeom>
        </p:spPr>
      </p:pic>
    </p:spTree>
    <p:extLst>
      <p:ext uri="{BB962C8B-B14F-4D97-AF65-F5344CB8AC3E}">
        <p14:creationId xmlns:p14="http://schemas.microsoft.com/office/powerpoint/2010/main" val="17461616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618518"/>
            <a:ext cx="9905998" cy="625066"/>
          </a:xfrm>
        </p:spPr>
        <p:txBody>
          <a:bodyPr/>
          <a:lstStyle/>
          <a:p>
            <a:r>
              <a:rPr lang="ru-RU" dirty="0" smtClean="0"/>
              <a:t>Переведите текст</a:t>
            </a:r>
            <a:endParaRPr lang="ru-RU" dirty="0"/>
          </a:p>
        </p:txBody>
      </p:sp>
      <p:sp>
        <p:nvSpPr>
          <p:cNvPr id="3" name="Объект 2"/>
          <p:cNvSpPr>
            <a:spLocks noGrp="1"/>
          </p:cNvSpPr>
          <p:nvPr>
            <p:ph idx="1"/>
          </p:nvPr>
        </p:nvSpPr>
        <p:spPr>
          <a:xfrm>
            <a:off x="1141412" y="1307592"/>
            <a:ext cx="9905999" cy="4483609"/>
          </a:xfrm>
        </p:spPr>
        <p:txBody>
          <a:bodyPr>
            <a:normAutofit fontScale="70000" lnSpcReduction="20000"/>
          </a:bodyPr>
          <a:lstStyle/>
          <a:p>
            <a:pPr algn="just"/>
            <a:r>
              <a:rPr lang="en-US" dirty="0"/>
              <a:t>On May 7, 2016, while driving on US 27a near Williston, Florida, USA, a Tesla S collided with a semi-trailer towing a tractor. The tractor was turning left when the car dived under the semi-trailer at full speed, and its roof was blown off. Next, the car went off the road and rolled over three times. The driver, 40-year-old Joshua Brown, was killed. According to the company Tesla, at the time of the collision, the car was moving on autopilot, but neither the automation nor the driver started </a:t>
            </a:r>
            <a:r>
              <a:rPr lang="en-US" dirty="0" smtClean="0"/>
              <a:t>braking. </a:t>
            </a:r>
            <a:r>
              <a:rPr lang="en-US" dirty="0"/>
              <a:t>This is the first ever case of death of a driver behind the wheel of a car driven by autopilot. The National Highway Traffic Safety Administration has launched its own investigation into the accident</a:t>
            </a:r>
            <a:r>
              <a:rPr lang="en-US" dirty="0" smtClean="0"/>
              <a:t>. </a:t>
            </a:r>
            <a:r>
              <a:rPr lang="en-US" dirty="0"/>
              <a:t>The investigation was completed in January 2017, the conclusion states that the autopilot of the Tesla car was serviceable and worked in full accordance with the specified algorithm. Further explanations follow. A 2007-2011 study of automatic braking systems showed that they do not respond adequately to objects moving rapidly in the transverse direction. Therefore, it was recommended to exclude this scenario from the algorithm of the system. For the 2016 model year, no car or component manufacturer has announced a system for tracking transversely moving objects. Thorough tests of the Tesla Model S 85D car, conducted after the accident, showed that the autopilot of the car responds perfectly to parallel moving cars, front and side, including maneuvering ones. The system does not provide a reaction to a transversely moving object, as happened in the accident in Florida</a:t>
            </a:r>
            <a:endParaRPr lang="ru-RU" dirty="0"/>
          </a:p>
        </p:txBody>
      </p:sp>
    </p:spTree>
    <p:extLst>
      <p:ext uri="{BB962C8B-B14F-4D97-AF65-F5344CB8AC3E}">
        <p14:creationId xmlns:p14="http://schemas.microsoft.com/office/powerpoint/2010/main" val="12418336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онтур">
  <a:themeElements>
    <a:clrScheme name="Контур">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Контур">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онтур">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TM04033919[[fn=Контур]]</Template>
  <TotalTime>31</TotalTime>
  <Words>1317</Words>
  <Application>Microsoft Office PowerPoint</Application>
  <PresentationFormat>Произвольный</PresentationFormat>
  <Paragraphs>35</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Контур</vt:lpstr>
      <vt:lpstr>Tesla</vt:lpstr>
      <vt:lpstr>Презентация PowerPoint</vt:lpstr>
      <vt:lpstr>Переведите текст</vt:lpstr>
      <vt:lpstr>Составьте предложения</vt:lpstr>
      <vt:lpstr>Plans</vt:lpstr>
      <vt:lpstr>Production facilities</vt:lpstr>
      <vt:lpstr>Supercharger </vt:lpstr>
      <vt:lpstr>Business model</vt:lpstr>
      <vt:lpstr>Переведите текст</vt:lpstr>
      <vt:lpstr>Составьте предложения</vt:lpstr>
      <vt:lpstr>Домашнее задание</vt:lpstr>
      <vt:lpstr>Thank you for your attention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Tesla</dc:title>
  <dc:creator>Учетная запись Майкрософт</dc:creator>
  <cp:lastModifiedBy>Олег</cp:lastModifiedBy>
  <cp:revision>6</cp:revision>
  <dcterms:created xsi:type="dcterms:W3CDTF">2021-05-14T19:09:55Z</dcterms:created>
  <dcterms:modified xsi:type="dcterms:W3CDTF">2021-06-07T05:19:27Z</dcterms:modified>
</cp:coreProperties>
</file>