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AF5093A4-7664-4775-B260-3C88F8B255A2}" type="datetimeFigureOut">
              <a:rPr lang="ru-RU" smtClean="0"/>
              <a:t>27.05.2021</a:t>
            </a:fld>
            <a:endParaRPr lang="ru-RU"/>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D175A26-14BE-4A78-A217-CEED31434FCB}" type="slidenum">
              <a:rPr lang="ru-RU" smtClean="0"/>
              <a:t>‹#›</a:t>
            </a:fld>
            <a:endParaRPr lang="ru-RU"/>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74911956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F5093A4-7664-4775-B260-3C88F8B255A2}" type="datetimeFigureOut">
              <a:rPr lang="ru-RU" smtClean="0"/>
              <a:t>27.05.2021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175A26-14BE-4A78-A217-CEED31434FCB}" type="slidenum">
              <a:rPr lang="ru-RU" smtClean="0"/>
              <a:t>‹#›</a:t>
            </a:fld>
            <a:endParaRPr lang="ru-RU"/>
          </a:p>
        </p:txBody>
      </p:sp>
    </p:spTree>
    <p:extLst>
      <p:ext uri="{BB962C8B-B14F-4D97-AF65-F5344CB8AC3E}">
        <p14:creationId xmlns:p14="http://schemas.microsoft.com/office/powerpoint/2010/main" val="2426018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F5093A4-7664-4775-B260-3C88F8B255A2}" type="datetimeFigureOut">
              <a:rPr lang="ru-RU" smtClean="0"/>
              <a:t>27.05.2021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175A26-14BE-4A78-A217-CEED31434FCB}" type="slidenum">
              <a:rPr lang="ru-RU" smtClean="0"/>
              <a:t>‹#›</a:t>
            </a:fld>
            <a:endParaRPr lang="ru-RU"/>
          </a:p>
        </p:txBody>
      </p:sp>
    </p:spTree>
    <p:extLst>
      <p:ext uri="{BB962C8B-B14F-4D97-AF65-F5344CB8AC3E}">
        <p14:creationId xmlns:p14="http://schemas.microsoft.com/office/powerpoint/2010/main" val="4184888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F5093A4-7664-4775-B260-3C88F8B255A2}" type="datetimeFigureOut">
              <a:rPr lang="ru-RU" smtClean="0"/>
              <a:t>27.05.2021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175A26-14BE-4A78-A217-CEED31434FCB}" type="slidenum">
              <a:rPr lang="ru-RU" smtClean="0"/>
              <a:t>‹#›</a:t>
            </a:fld>
            <a:endParaRPr lang="ru-RU"/>
          </a:p>
        </p:txBody>
      </p:sp>
    </p:spTree>
    <p:extLst>
      <p:ext uri="{BB962C8B-B14F-4D97-AF65-F5344CB8AC3E}">
        <p14:creationId xmlns:p14="http://schemas.microsoft.com/office/powerpoint/2010/main" val="221786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AF5093A4-7664-4775-B260-3C88F8B255A2}" type="datetimeFigureOut">
              <a:rPr lang="ru-RU" smtClean="0"/>
              <a:t>27.05.2021</a:t>
            </a:fld>
            <a:endParaRPr lang="ru-RU"/>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D175A26-14BE-4A78-A217-CEED31434FCB}" type="slidenum">
              <a:rPr lang="ru-RU" smtClean="0"/>
              <a:t>‹#›</a:t>
            </a:fld>
            <a:endParaRPr lang="ru-RU"/>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25951582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F5093A4-7664-4775-B260-3C88F8B255A2}" type="datetimeFigureOut">
              <a:rPr lang="ru-RU" smtClean="0"/>
              <a:t>27.05.2021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D175A26-14BE-4A78-A217-CEED31434FCB}" type="slidenum">
              <a:rPr lang="ru-RU" smtClean="0"/>
              <a:t>‹#›</a:t>
            </a:fld>
            <a:endParaRPr lang="ru-RU"/>
          </a:p>
        </p:txBody>
      </p:sp>
    </p:spTree>
    <p:extLst>
      <p:ext uri="{BB962C8B-B14F-4D97-AF65-F5344CB8AC3E}">
        <p14:creationId xmlns:p14="http://schemas.microsoft.com/office/powerpoint/2010/main" val="3795071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F5093A4-7664-4775-B260-3C88F8B255A2}" type="datetimeFigureOut">
              <a:rPr lang="ru-RU" smtClean="0"/>
              <a:t>27.05.2021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D175A26-14BE-4A78-A217-CEED31434FCB}" type="slidenum">
              <a:rPr lang="ru-RU" smtClean="0"/>
              <a:t>‹#›</a:t>
            </a:fld>
            <a:endParaRPr lang="ru-RU"/>
          </a:p>
        </p:txBody>
      </p:sp>
    </p:spTree>
    <p:extLst>
      <p:ext uri="{BB962C8B-B14F-4D97-AF65-F5344CB8AC3E}">
        <p14:creationId xmlns:p14="http://schemas.microsoft.com/office/powerpoint/2010/main" val="3139962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F5093A4-7664-4775-B260-3C88F8B255A2}" type="datetimeFigureOut">
              <a:rPr lang="ru-RU" smtClean="0"/>
              <a:t>27.05.2021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D175A26-14BE-4A78-A217-CEED31434FCB}" type="slidenum">
              <a:rPr lang="ru-RU" smtClean="0"/>
              <a:t>‹#›</a:t>
            </a:fld>
            <a:endParaRPr lang="ru-RU"/>
          </a:p>
        </p:txBody>
      </p:sp>
    </p:spTree>
    <p:extLst>
      <p:ext uri="{BB962C8B-B14F-4D97-AF65-F5344CB8AC3E}">
        <p14:creationId xmlns:p14="http://schemas.microsoft.com/office/powerpoint/2010/main" val="1673260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093A4-7664-4775-B260-3C88F8B255A2}" type="datetimeFigureOut">
              <a:rPr lang="ru-RU" smtClean="0"/>
              <a:t>27.05.2021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D175A26-14BE-4A78-A217-CEED31434FCB}" type="slidenum">
              <a:rPr lang="ru-RU" smtClean="0"/>
              <a:t>‹#›</a:t>
            </a:fld>
            <a:endParaRPr lang="ru-RU"/>
          </a:p>
        </p:txBody>
      </p:sp>
    </p:spTree>
    <p:extLst>
      <p:ext uri="{BB962C8B-B14F-4D97-AF65-F5344CB8AC3E}">
        <p14:creationId xmlns:p14="http://schemas.microsoft.com/office/powerpoint/2010/main" val="2443361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F5093A4-7664-4775-B260-3C88F8B255A2}" type="datetimeFigureOut">
              <a:rPr lang="ru-RU" smtClean="0"/>
              <a:t>27.05.2021</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D175A26-14BE-4A78-A217-CEED31434FCB}"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2453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F5093A4-7664-4775-B260-3C88F8B255A2}" type="datetimeFigureOut">
              <a:rPr lang="ru-RU" smtClean="0"/>
              <a:t>27.05.2021</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D175A26-14BE-4A78-A217-CEED31434FCB}"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49699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AF5093A4-7664-4775-B260-3C88F8B255A2}" type="datetimeFigureOut">
              <a:rPr lang="ru-RU" smtClean="0"/>
              <a:t>27.05.2021</a:t>
            </a:fld>
            <a:endParaRPr lang="ru-RU"/>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ru-RU"/>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D175A26-14BE-4A78-A217-CEED31434FCB}" type="slidenum">
              <a:rPr lang="ru-RU" smtClean="0"/>
              <a:t>‹#›</a:t>
            </a:fld>
            <a:endParaRPr lang="ru-RU"/>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59479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09344" y="1788454"/>
            <a:ext cx="9198864" cy="2098226"/>
          </a:xfrm>
        </p:spPr>
        <p:txBody>
          <a:bodyPr/>
          <a:lstStyle/>
          <a:p>
            <a:r>
              <a:rPr lang="en-US" dirty="0" err="1"/>
              <a:t>Sukhoi</a:t>
            </a:r>
            <a:r>
              <a:rPr lang="en-US" dirty="0"/>
              <a:t> </a:t>
            </a:r>
            <a:r>
              <a:rPr lang="en-US" b="1" dirty="0" err="1"/>
              <a:t>Superjet</a:t>
            </a:r>
            <a:r>
              <a:rPr lang="en-US" dirty="0"/>
              <a:t> 100</a:t>
            </a:r>
            <a:endParaRPr lang="ru-RU" dirty="0"/>
          </a:p>
        </p:txBody>
      </p:sp>
      <p:sp>
        <p:nvSpPr>
          <p:cNvPr id="3" name="Подзаголовок 2"/>
          <p:cNvSpPr>
            <a:spLocks noGrp="1"/>
          </p:cNvSpPr>
          <p:nvPr>
            <p:ph type="subTitle" idx="1"/>
          </p:nvPr>
        </p:nvSpPr>
        <p:spPr>
          <a:xfrm>
            <a:off x="2492477" y="4295492"/>
            <a:ext cx="9493043" cy="2356031"/>
          </a:xfrm>
        </p:spPr>
        <p:txBody>
          <a:bodyPr/>
          <a:lstStyle/>
          <a:p>
            <a:pPr algn="l"/>
            <a:r>
              <a:rPr lang="ru-RU" dirty="0" smtClean="0"/>
              <a:t>						  Выполнил: </a:t>
            </a:r>
          </a:p>
          <a:p>
            <a:pPr algn="l"/>
            <a:r>
              <a:rPr lang="ru-RU" dirty="0"/>
              <a:t>	</a:t>
            </a:r>
            <a:r>
              <a:rPr lang="ru-RU" dirty="0" smtClean="0"/>
              <a:t>					  </a:t>
            </a:r>
            <a:r>
              <a:rPr lang="ru-RU" dirty="0" smtClean="0"/>
              <a:t>Чернявский О.В.</a:t>
            </a:r>
          </a:p>
          <a:p>
            <a:pPr algn="l"/>
            <a:r>
              <a:rPr lang="ru-RU" dirty="0" smtClean="0"/>
              <a:t>						  Май 2021</a:t>
            </a:r>
          </a:p>
          <a:p>
            <a:endParaRPr lang="ru-RU" dirty="0" smtClean="0"/>
          </a:p>
          <a:p>
            <a:pPr algn="l"/>
            <a:r>
              <a:rPr lang="ru-RU" dirty="0" smtClean="0"/>
              <a:t>			Троицк 2021</a:t>
            </a:r>
            <a:endParaRPr lang="ru-RU" dirty="0"/>
          </a:p>
        </p:txBody>
      </p:sp>
    </p:spTree>
    <p:extLst>
      <p:ext uri="{BB962C8B-B14F-4D97-AF65-F5344CB8AC3E}">
        <p14:creationId xmlns:p14="http://schemas.microsoft.com/office/powerpoint/2010/main" val="3420235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brief information</a:t>
            </a:r>
            <a:endParaRPr lang="ru-RU" dirty="0"/>
          </a:p>
        </p:txBody>
      </p:sp>
      <p:sp>
        <p:nvSpPr>
          <p:cNvPr id="3" name="Объект 2"/>
          <p:cNvSpPr>
            <a:spLocks noGrp="1"/>
          </p:cNvSpPr>
          <p:nvPr>
            <p:ph idx="1"/>
          </p:nvPr>
        </p:nvSpPr>
        <p:spPr>
          <a:xfrm>
            <a:off x="941832" y="1792224"/>
            <a:ext cx="4965192" cy="3581400"/>
          </a:xfrm>
        </p:spPr>
        <p:txBody>
          <a:bodyPr/>
          <a:lstStyle/>
          <a:p>
            <a:pPr algn="just"/>
            <a:r>
              <a:rPr lang="en-US" dirty="0"/>
              <a:t>Russian short-haul narrow-body passenger aircraft, designed to carry from 87 to 108 passengers at a range of 3050 or 4600 km. Developed by </a:t>
            </a:r>
            <a:r>
              <a:rPr lang="en-US" dirty="0" err="1"/>
              <a:t>Sukhoi</a:t>
            </a:r>
            <a:r>
              <a:rPr lang="en-US" dirty="0"/>
              <a:t> Civil Aircraft with the participation of a number of foreign companies (see below). The first passenger aircraft developed in Russia after the collapse of the USSR. Designed only with the use of digital technologies</a:t>
            </a:r>
            <a:endParaRPr lang="ru-RU" dirty="0"/>
          </a:p>
        </p:txBody>
      </p:sp>
      <p:pic>
        <p:nvPicPr>
          <p:cNvPr id="5" name="Рисунок 4"/>
          <p:cNvPicPr>
            <a:picLocks noChangeAspect="1"/>
          </p:cNvPicPr>
          <p:nvPr/>
        </p:nvPicPr>
        <p:blipFill>
          <a:blip r:embed="rId2"/>
          <a:stretch>
            <a:fillRect/>
          </a:stretch>
        </p:blipFill>
        <p:spPr>
          <a:xfrm>
            <a:off x="5907024" y="1792224"/>
            <a:ext cx="6137523" cy="4383214"/>
          </a:xfrm>
          <a:prstGeom prst="rect">
            <a:avLst/>
          </a:prstGeom>
        </p:spPr>
      </p:pic>
    </p:spTree>
    <p:extLst>
      <p:ext uri="{BB962C8B-B14F-4D97-AF65-F5344CB8AC3E}">
        <p14:creationId xmlns:p14="http://schemas.microsoft.com/office/powerpoint/2010/main" val="3813853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685800"/>
            <a:ext cx="9601200" cy="877824"/>
          </a:xfrm>
        </p:spPr>
        <p:txBody>
          <a:bodyPr/>
          <a:lstStyle/>
          <a:p>
            <a:r>
              <a:rPr lang="ru-RU" dirty="0" smtClean="0"/>
              <a:t>Переведите текст</a:t>
            </a:r>
            <a:endParaRPr lang="ru-RU" dirty="0"/>
          </a:p>
        </p:txBody>
      </p:sp>
      <p:sp>
        <p:nvSpPr>
          <p:cNvPr id="3" name="Объект 2"/>
          <p:cNvSpPr>
            <a:spLocks noGrp="1"/>
          </p:cNvSpPr>
          <p:nvPr>
            <p:ph idx="1"/>
          </p:nvPr>
        </p:nvSpPr>
        <p:spPr>
          <a:xfrm>
            <a:off x="1371600" y="1444752"/>
            <a:ext cx="9601200" cy="4422648"/>
          </a:xfrm>
        </p:spPr>
        <p:txBody>
          <a:bodyPr/>
          <a:lstStyle/>
          <a:p>
            <a:pPr algn="just"/>
            <a:r>
              <a:rPr lang="en-US" dirty="0"/>
              <a:t>On February 20, 2008, in preparation for the first flight, the first race of SaM146 engines was successfully conducted in Komsomolsk-on-Amur on the SSJ 100 flight copy (No. 95001</a:t>
            </a:r>
            <a:r>
              <a:rPr lang="en-US" dirty="0" smtClean="0"/>
              <a:t>). </a:t>
            </a:r>
            <a:r>
              <a:rPr lang="en-US" dirty="0"/>
              <a:t>On May 14, tests were conducted on the runway: taxiing and jogging of the aircraft were practiced (acceleration on the runway to 162 km / h</a:t>
            </a:r>
            <a:r>
              <a:rPr lang="en-US" dirty="0" smtClean="0"/>
              <a:t>).</a:t>
            </a:r>
            <a:r>
              <a:rPr lang="ru-RU" dirty="0" smtClean="0"/>
              <a:t> </a:t>
            </a:r>
            <a:r>
              <a:rPr lang="en-US" dirty="0" smtClean="0"/>
              <a:t>On </a:t>
            </a:r>
            <a:r>
              <a:rPr lang="en-US" dirty="0"/>
              <a:t>May 19, 2008, the first flight copy made its first </a:t>
            </a:r>
            <a:r>
              <a:rPr lang="en-US" dirty="0" smtClean="0"/>
              <a:t>flight. </a:t>
            </a:r>
            <a:r>
              <a:rPr lang="en-US" dirty="0"/>
              <a:t>On November 2, SSJ 100 (s / n 95006) was delivered from Komsomolsk-on-Amur to the </a:t>
            </a:r>
            <a:r>
              <a:rPr lang="en-US" dirty="0" err="1"/>
              <a:t>Chaplygin</a:t>
            </a:r>
            <a:r>
              <a:rPr lang="en-US" dirty="0"/>
              <a:t> Siberian Research Institute of Aviation for resource </a:t>
            </a:r>
            <a:r>
              <a:rPr lang="en-US" dirty="0" smtClean="0"/>
              <a:t>testing. </a:t>
            </a:r>
            <a:r>
              <a:rPr lang="en-US" dirty="0"/>
              <a:t>On December 24, the second flight copy flew into the sky under the control of test pilots Leonid </a:t>
            </a:r>
            <a:r>
              <a:rPr lang="en-US" dirty="0" err="1"/>
              <a:t>Chikunov</a:t>
            </a:r>
            <a:r>
              <a:rPr lang="en-US" dirty="0"/>
              <a:t> and Nikolai </a:t>
            </a:r>
            <a:r>
              <a:rPr lang="en-US" dirty="0" err="1"/>
              <a:t>Pushenko</a:t>
            </a:r>
            <a:r>
              <a:rPr lang="en-US" dirty="0"/>
              <a:t>. The plane spent two and a half hours in the air with a flight altitude of up to six thousand </a:t>
            </a:r>
            <a:r>
              <a:rPr lang="en-US" dirty="0" smtClean="0"/>
              <a:t>meters.</a:t>
            </a:r>
            <a:endParaRPr lang="ru-RU" dirty="0"/>
          </a:p>
        </p:txBody>
      </p:sp>
    </p:spTree>
    <p:extLst>
      <p:ext uri="{BB962C8B-B14F-4D97-AF65-F5344CB8AC3E}">
        <p14:creationId xmlns:p14="http://schemas.microsoft.com/office/powerpoint/2010/main" val="3850976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685800"/>
            <a:ext cx="9601200" cy="630936"/>
          </a:xfrm>
        </p:spPr>
        <p:txBody>
          <a:bodyPr>
            <a:normAutofit fontScale="90000"/>
          </a:bodyPr>
          <a:lstStyle/>
          <a:p>
            <a:r>
              <a:rPr lang="en-US" dirty="0"/>
              <a:t>SSJ-75</a:t>
            </a:r>
            <a:endParaRPr lang="ru-RU" dirty="0"/>
          </a:p>
        </p:txBody>
      </p:sp>
      <p:sp>
        <p:nvSpPr>
          <p:cNvPr id="3" name="Объект 2"/>
          <p:cNvSpPr>
            <a:spLocks noGrp="1"/>
          </p:cNvSpPr>
          <p:nvPr>
            <p:ph idx="1"/>
          </p:nvPr>
        </p:nvSpPr>
        <p:spPr>
          <a:xfrm>
            <a:off x="658368" y="1316736"/>
            <a:ext cx="4791456" cy="4550664"/>
          </a:xfrm>
        </p:spPr>
        <p:txBody>
          <a:bodyPr>
            <a:normAutofit lnSpcReduction="10000"/>
          </a:bodyPr>
          <a:lstStyle/>
          <a:p>
            <a:pPr algn="just"/>
            <a:r>
              <a:rPr lang="en-US" dirty="0"/>
              <a:t>In April 2018, representatives of the SCAC announced the development of a shortened version of the SSJ-75 with a capacity of 75 seats until </a:t>
            </a:r>
            <a:r>
              <a:rPr lang="en-US" dirty="0" smtClean="0"/>
              <a:t>2022.</a:t>
            </a:r>
            <a:r>
              <a:rPr lang="ru-RU" dirty="0" smtClean="0"/>
              <a:t> </a:t>
            </a:r>
            <a:r>
              <a:rPr lang="en-US" dirty="0" smtClean="0"/>
              <a:t>The </a:t>
            </a:r>
            <a:r>
              <a:rPr lang="en-US" dirty="0"/>
              <a:t>creation of the SSJ75 can be considered an upgrade of the aircraft with the use of new domestic technologies and components, such as the PD-14 engine family and a new wing made of composite materials. The upgraded and redesigned aircraft should receive several versions in terms of capacity. The modernization of the aircraft will solve the problems of import substitution, problems of system reliability and maintenance of airworthiness</a:t>
            </a:r>
            <a:r>
              <a:rPr lang="en-US" dirty="0" smtClean="0"/>
              <a:t>.</a:t>
            </a:r>
            <a:endParaRPr lang="ru-RU" dirty="0"/>
          </a:p>
        </p:txBody>
      </p:sp>
      <p:pic>
        <p:nvPicPr>
          <p:cNvPr id="4" name="Рисунок 3"/>
          <p:cNvPicPr>
            <a:picLocks noChangeAspect="1"/>
          </p:cNvPicPr>
          <p:nvPr/>
        </p:nvPicPr>
        <p:blipFill>
          <a:blip r:embed="rId2"/>
          <a:stretch>
            <a:fillRect/>
          </a:stretch>
        </p:blipFill>
        <p:spPr>
          <a:xfrm>
            <a:off x="5559552" y="1316736"/>
            <a:ext cx="6486144" cy="4864608"/>
          </a:xfrm>
          <a:prstGeom prst="rect">
            <a:avLst/>
          </a:prstGeom>
        </p:spPr>
      </p:pic>
    </p:spTree>
    <p:extLst>
      <p:ext uri="{BB962C8B-B14F-4D97-AF65-F5344CB8AC3E}">
        <p14:creationId xmlns:p14="http://schemas.microsoft.com/office/powerpoint/2010/main" val="644631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685800"/>
            <a:ext cx="9601200" cy="676656"/>
          </a:xfrm>
        </p:spPr>
        <p:txBody>
          <a:bodyPr>
            <a:normAutofit fontScale="90000"/>
          </a:bodyPr>
          <a:lstStyle/>
          <a:p>
            <a:r>
              <a:rPr lang="en-US" dirty="0" err="1"/>
              <a:t>Sukhoi</a:t>
            </a:r>
            <a:r>
              <a:rPr lang="en-US" dirty="0"/>
              <a:t> </a:t>
            </a:r>
            <a:r>
              <a:rPr lang="en-US" dirty="0" err="1"/>
              <a:t>Superjet</a:t>
            </a:r>
            <a:r>
              <a:rPr lang="en-US" dirty="0"/>
              <a:t> New</a:t>
            </a:r>
            <a:endParaRPr lang="ru-RU" dirty="0"/>
          </a:p>
        </p:txBody>
      </p:sp>
      <p:sp>
        <p:nvSpPr>
          <p:cNvPr id="3" name="Объект 2"/>
          <p:cNvSpPr>
            <a:spLocks noGrp="1"/>
          </p:cNvSpPr>
          <p:nvPr>
            <p:ph idx="1"/>
          </p:nvPr>
        </p:nvSpPr>
        <p:spPr>
          <a:xfrm>
            <a:off x="1060704" y="1362456"/>
            <a:ext cx="4965192" cy="4504944"/>
          </a:xfrm>
        </p:spPr>
        <p:txBody>
          <a:bodyPr>
            <a:normAutofit fontScale="85000" lnSpcReduction="20000"/>
          </a:bodyPr>
          <a:lstStyle/>
          <a:p>
            <a:pPr algn="just"/>
            <a:r>
              <a:rPr lang="en-US" dirty="0"/>
              <a:t>In April 2018, it was announced the creation of the </a:t>
            </a:r>
            <a:r>
              <a:rPr lang="en-US" dirty="0" err="1"/>
              <a:t>Sukhoi</a:t>
            </a:r>
            <a:r>
              <a:rPr lang="en-US" dirty="0"/>
              <a:t> </a:t>
            </a:r>
            <a:r>
              <a:rPr lang="en-US" dirty="0" err="1"/>
              <a:t>Superjet</a:t>
            </a:r>
            <a:r>
              <a:rPr lang="en-US" dirty="0"/>
              <a:t> 100R (SSJ100R) model, in which the share of Russian components will be increased by 10-15 %. In April 2019, a plan was announced to revise the program in favor of maximum import substitution of components and systems, called SSJ-New (RRJ-95NEW-100), instead of </a:t>
            </a:r>
            <a:r>
              <a:rPr lang="en-US" dirty="0" smtClean="0"/>
              <a:t>SSJ100R. </a:t>
            </a:r>
            <a:r>
              <a:rPr lang="en-US" dirty="0"/>
              <a:t>In 2019, the Voronezh "Experimental Design Bureau of Motor Engineering" (OKBM) completed the preliminary design of the wing mechanization control system. In 2020-2022, it is planned to complete the development of the components of the integrated management </a:t>
            </a:r>
            <a:r>
              <a:rPr lang="en-US" dirty="0" smtClean="0"/>
              <a:t>system. </a:t>
            </a:r>
            <a:r>
              <a:rPr lang="en-US" dirty="0"/>
              <a:t>In July 2020, flight tests of the BINS-2015 inertial navigation system developed by the Moscow Institute of </a:t>
            </a:r>
            <a:r>
              <a:rPr lang="en-US" dirty="0" err="1"/>
              <a:t>Electromechanics</a:t>
            </a:r>
            <a:r>
              <a:rPr lang="en-US" dirty="0"/>
              <a:t> and Automation </a:t>
            </a:r>
            <a:r>
              <a:rPr lang="en-US" dirty="0" smtClean="0"/>
              <a:t>began. </a:t>
            </a:r>
            <a:r>
              <a:rPr lang="en-US" dirty="0"/>
              <a:t>The inertial navigation system currently being developed (2020) at KRET should be completed by 2021, after which its testing will begin, and the system's certification is scheduled for </a:t>
            </a:r>
            <a:r>
              <a:rPr lang="en-US" dirty="0" smtClean="0"/>
              <a:t>2022.</a:t>
            </a:r>
            <a:endParaRPr lang="ru-RU" dirty="0"/>
          </a:p>
        </p:txBody>
      </p:sp>
      <p:pic>
        <p:nvPicPr>
          <p:cNvPr id="4" name="Рисунок 3"/>
          <p:cNvPicPr>
            <a:picLocks noChangeAspect="1"/>
          </p:cNvPicPr>
          <p:nvPr/>
        </p:nvPicPr>
        <p:blipFill>
          <a:blip r:embed="rId2"/>
          <a:stretch>
            <a:fillRect/>
          </a:stretch>
        </p:blipFill>
        <p:spPr>
          <a:xfrm>
            <a:off x="6172200" y="1435608"/>
            <a:ext cx="5795112" cy="3913632"/>
          </a:xfrm>
          <a:prstGeom prst="rect">
            <a:avLst/>
          </a:prstGeom>
        </p:spPr>
      </p:pic>
    </p:spTree>
    <p:extLst>
      <p:ext uri="{BB962C8B-B14F-4D97-AF65-F5344CB8AC3E}">
        <p14:creationId xmlns:p14="http://schemas.microsoft.com/office/powerpoint/2010/main" val="2061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685800"/>
            <a:ext cx="9601200" cy="676656"/>
          </a:xfrm>
        </p:spPr>
        <p:txBody>
          <a:bodyPr>
            <a:normAutofit fontScale="90000"/>
          </a:bodyPr>
          <a:lstStyle/>
          <a:p>
            <a:r>
              <a:rPr lang="ru-RU" dirty="0" smtClean="0"/>
              <a:t>Составьте предложения</a:t>
            </a:r>
            <a:endParaRPr lang="ru-RU" dirty="0"/>
          </a:p>
        </p:txBody>
      </p:sp>
      <p:sp>
        <p:nvSpPr>
          <p:cNvPr id="3" name="Объект 2"/>
          <p:cNvSpPr>
            <a:spLocks noGrp="1"/>
          </p:cNvSpPr>
          <p:nvPr>
            <p:ph idx="1"/>
          </p:nvPr>
        </p:nvSpPr>
        <p:spPr>
          <a:xfrm>
            <a:off x="1371600" y="1362456"/>
            <a:ext cx="9601200" cy="4504944"/>
          </a:xfrm>
        </p:spPr>
        <p:txBody>
          <a:bodyPr/>
          <a:lstStyle/>
          <a:p>
            <a:pPr>
              <a:buFont typeface="Wingdings" panose="05000000000000000000" pitchFamily="2" charset="2"/>
              <a:buChar char="Ø"/>
            </a:pPr>
            <a:r>
              <a:rPr lang="en-US" dirty="0" smtClean="0"/>
              <a:t>Modernization</a:t>
            </a:r>
            <a:endParaRPr lang="ru-RU" dirty="0" smtClean="0"/>
          </a:p>
          <a:p>
            <a:pPr>
              <a:buFont typeface="Wingdings" panose="05000000000000000000" pitchFamily="2" charset="2"/>
              <a:buChar char="Ø"/>
            </a:pPr>
            <a:r>
              <a:rPr lang="en-US" dirty="0" smtClean="0"/>
              <a:t>Upgrade</a:t>
            </a:r>
          </a:p>
          <a:p>
            <a:pPr>
              <a:buFont typeface="Wingdings" panose="05000000000000000000" pitchFamily="2" charset="2"/>
              <a:buChar char="Ø"/>
            </a:pPr>
            <a:r>
              <a:rPr lang="en-US" dirty="0" smtClean="0"/>
              <a:t>Designed</a:t>
            </a:r>
          </a:p>
          <a:p>
            <a:pPr>
              <a:buFont typeface="Wingdings" panose="05000000000000000000" pitchFamily="2" charset="2"/>
              <a:buChar char="Ø"/>
            </a:pPr>
            <a:r>
              <a:rPr lang="en-US" dirty="0" smtClean="0"/>
              <a:t>Sky</a:t>
            </a:r>
          </a:p>
          <a:p>
            <a:pPr>
              <a:buFont typeface="Wingdings" panose="05000000000000000000" pitchFamily="2" charset="2"/>
              <a:buChar char="Ø"/>
            </a:pPr>
            <a:r>
              <a:rPr lang="en-US" dirty="0" smtClean="0"/>
              <a:t>Management system</a:t>
            </a:r>
          </a:p>
          <a:p>
            <a:pPr>
              <a:buFont typeface="Wingdings" panose="05000000000000000000" pitchFamily="2" charset="2"/>
              <a:buChar char="Ø"/>
            </a:pPr>
            <a:r>
              <a:rPr lang="en-US" dirty="0" smtClean="0"/>
              <a:t>Navigation </a:t>
            </a:r>
            <a:r>
              <a:rPr lang="en-US" dirty="0"/>
              <a:t>system</a:t>
            </a: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endParaRPr lang="ru-RU" dirty="0" smtClean="0"/>
          </a:p>
          <a:p>
            <a:pPr>
              <a:buFont typeface="Wingdings" panose="05000000000000000000" pitchFamily="2" charset="2"/>
              <a:buChar char="Ø"/>
            </a:pPr>
            <a:endParaRPr lang="ru-RU" dirty="0" smtClean="0"/>
          </a:p>
          <a:p>
            <a:pPr marL="0" indent="0">
              <a:buNone/>
            </a:pPr>
            <a:endParaRPr lang="ru-RU" dirty="0" smtClean="0"/>
          </a:p>
          <a:p>
            <a:pPr>
              <a:buFont typeface="Wingdings" panose="05000000000000000000" pitchFamily="2" charset="2"/>
              <a:buChar char="Ø"/>
            </a:pPr>
            <a:endParaRPr lang="ru-RU" dirty="0"/>
          </a:p>
        </p:txBody>
      </p:sp>
    </p:spTree>
    <p:extLst>
      <p:ext uri="{BB962C8B-B14F-4D97-AF65-F5344CB8AC3E}">
        <p14:creationId xmlns:p14="http://schemas.microsoft.com/office/powerpoint/2010/main" val="1158853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685800"/>
            <a:ext cx="9601200" cy="731520"/>
          </a:xfrm>
        </p:spPr>
        <p:txBody>
          <a:bodyPr/>
          <a:lstStyle/>
          <a:p>
            <a:r>
              <a:rPr lang="ru-RU" dirty="0" smtClean="0"/>
              <a:t>Домашнее задание</a:t>
            </a:r>
            <a:endParaRPr lang="ru-RU" dirty="0"/>
          </a:p>
        </p:txBody>
      </p:sp>
      <p:sp>
        <p:nvSpPr>
          <p:cNvPr id="3" name="Объект 2"/>
          <p:cNvSpPr>
            <a:spLocks noGrp="1"/>
          </p:cNvSpPr>
          <p:nvPr>
            <p:ph idx="1"/>
          </p:nvPr>
        </p:nvSpPr>
        <p:spPr>
          <a:xfrm>
            <a:off x="1371600" y="1847088"/>
            <a:ext cx="9601200" cy="4020312"/>
          </a:xfrm>
        </p:spPr>
        <p:txBody>
          <a:bodyPr>
            <a:normAutofit/>
          </a:bodyPr>
          <a:lstStyle/>
          <a:p>
            <a:r>
              <a:rPr lang="ru-RU" sz="3200" dirty="0" smtClean="0"/>
              <a:t>Составить текст на тему: «перспективы развития Российского авиастроения»</a:t>
            </a:r>
            <a:endParaRPr lang="ru-RU" sz="3200" dirty="0"/>
          </a:p>
        </p:txBody>
      </p:sp>
    </p:spTree>
    <p:extLst>
      <p:ext uri="{BB962C8B-B14F-4D97-AF65-F5344CB8AC3E}">
        <p14:creationId xmlns:p14="http://schemas.microsoft.com/office/powerpoint/2010/main" val="3215502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8760" y="2542032"/>
            <a:ext cx="9601200" cy="1485900"/>
          </a:xfrm>
        </p:spPr>
        <p:txBody>
          <a:bodyPr/>
          <a:lstStyle/>
          <a:p>
            <a:pPr algn="ctr"/>
            <a:r>
              <a:rPr lang="en-US" dirty="0" smtClean="0"/>
              <a:t>Thank </a:t>
            </a:r>
            <a:r>
              <a:rPr lang="en-US" dirty="0"/>
              <a:t>you for your attention!</a:t>
            </a:r>
            <a:endParaRPr lang="ru-RU" dirty="0"/>
          </a:p>
        </p:txBody>
      </p:sp>
    </p:spTree>
    <p:extLst>
      <p:ext uri="{BB962C8B-B14F-4D97-AF65-F5344CB8AC3E}">
        <p14:creationId xmlns:p14="http://schemas.microsoft.com/office/powerpoint/2010/main" val="145594662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TM10001105[[fn=Уголки]]</Template>
  <TotalTime>26</TotalTime>
  <Words>523</Words>
  <Application>Microsoft Office PowerPoint</Application>
  <PresentationFormat>Произвольный</PresentationFormat>
  <Paragraphs>29</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Crop</vt:lpstr>
      <vt:lpstr>Sukhoi Superjet 100</vt:lpstr>
      <vt:lpstr>brief information</vt:lpstr>
      <vt:lpstr>Переведите текст</vt:lpstr>
      <vt:lpstr>SSJ-75</vt:lpstr>
      <vt:lpstr>Sukhoi Superjet New</vt:lpstr>
      <vt:lpstr>Составьте предложения</vt:lpstr>
      <vt:lpstr>Домашнее задание</vt:lpstr>
      <vt:lpstr>Thank you for your attention!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Sukhoi Superjet 100</dc:title>
  <dc:creator>Учетная запись Майкрософт</dc:creator>
  <cp:lastModifiedBy>Олег</cp:lastModifiedBy>
  <cp:revision>5</cp:revision>
  <dcterms:created xsi:type="dcterms:W3CDTF">2021-05-14T18:09:34Z</dcterms:created>
  <dcterms:modified xsi:type="dcterms:W3CDTF">2021-05-27T07:00:48Z</dcterms:modified>
</cp:coreProperties>
</file>