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59" r:id="rId6"/>
    <p:sldId id="260" r:id="rId7"/>
    <p:sldId id="261" r:id="rId8"/>
    <p:sldId id="262" r:id="rId9"/>
    <p:sldId id="263" r:id="rId10"/>
    <p:sldId id="264"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B4AB09DD-6F31-472F-AF6E-83FCEA1DB0FF}" type="datetimeFigureOut">
              <a:rPr lang="ru-RU" smtClean="0"/>
              <a:t>17.12.2013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ACA34705-ABC5-4AD0-BD68-C53C15DED9D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AB09DD-6F31-472F-AF6E-83FCEA1DB0FF}" type="datetimeFigureOut">
              <a:rPr lang="ru-RU" smtClean="0"/>
              <a:t>17.12.2013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CA34705-ABC5-4AD0-BD68-C53C15DED9D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AB09DD-6F31-472F-AF6E-83FCEA1DB0FF}" type="datetimeFigureOut">
              <a:rPr lang="ru-RU" smtClean="0"/>
              <a:t>17.12.2013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CA34705-ABC5-4AD0-BD68-C53C15DED9D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AB09DD-6F31-472F-AF6E-83FCEA1DB0FF}" type="datetimeFigureOut">
              <a:rPr lang="ru-RU" smtClean="0"/>
              <a:t>17.12.2013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CA34705-ABC5-4AD0-BD68-C53C15DED9D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AB09DD-6F31-472F-AF6E-83FCEA1DB0FF}" type="datetimeFigureOut">
              <a:rPr lang="ru-RU" smtClean="0"/>
              <a:t>17.12.2013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CA34705-ABC5-4AD0-BD68-C53C15DED9D9}"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AB09DD-6F31-472F-AF6E-83FCEA1DB0FF}" type="datetimeFigureOut">
              <a:rPr lang="ru-RU" smtClean="0"/>
              <a:t>17.12.2013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CA34705-ABC5-4AD0-BD68-C53C15DED9D9}"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AB09DD-6F31-472F-AF6E-83FCEA1DB0FF}" type="datetimeFigureOut">
              <a:rPr lang="ru-RU" smtClean="0"/>
              <a:t>17.12.2013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ACA34705-ABC5-4AD0-BD68-C53C15DED9D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AB09DD-6F31-472F-AF6E-83FCEA1DB0FF}" type="datetimeFigureOut">
              <a:rPr lang="ru-RU" smtClean="0"/>
              <a:t>17.12.2013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ACA34705-ABC5-4AD0-BD68-C53C15DED9D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4AB09DD-6F31-472F-AF6E-83FCEA1DB0FF}" type="datetimeFigureOut">
              <a:rPr lang="ru-RU" smtClean="0"/>
              <a:t>17.12.2013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ACA34705-ABC5-4AD0-BD68-C53C15DED9D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AB09DD-6F31-472F-AF6E-83FCEA1DB0FF}" type="datetimeFigureOut">
              <a:rPr lang="ru-RU" smtClean="0"/>
              <a:t>17.12.2013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CA34705-ABC5-4AD0-BD68-C53C15DED9D9}"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AB09DD-6F31-472F-AF6E-83FCEA1DB0FF}" type="datetimeFigureOut">
              <a:rPr lang="ru-RU" smtClean="0"/>
              <a:t>17.12.2013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CA34705-ABC5-4AD0-BD68-C53C15DED9D9}" type="slidenum">
              <a:rPr lang="ru-RU" smtClean="0"/>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4AB09DD-6F31-472F-AF6E-83FCEA1DB0FF}" type="datetimeFigureOut">
              <a:rPr lang="ru-RU" smtClean="0"/>
              <a:t>17.12.2013</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CA34705-ABC5-4AD0-BD68-C53C15DED9D9}"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kapitza.ras.ru/history/PLKapitza/mainK.html" TargetMode="External"/><Relationship Id="rId2" Type="http://schemas.openxmlformats.org/officeDocument/2006/relationships/hyperlink" Target="http://citaty.su/kratkaya-biografiya-petra-kapicy" TargetMode="External"/><Relationship Id="rId1" Type="http://schemas.openxmlformats.org/officeDocument/2006/relationships/slideLayout" Target="../slideLayouts/slideLayout2.xml"/><Relationship Id="rId5" Type="http://schemas.openxmlformats.org/officeDocument/2006/relationships/hyperlink" Target="https://en.wikipedia.org/wiki/Lev_Landau#Works" TargetMode="External"/><Relationship Id="rId4" Type="http://schemas.openxmlformats.org/officeDocument/2006/relationships/hyperlink" Target="https://ru.wikipedia.org/wiki/&#1051;&#1072;&#1085;&#1076;&#1072;&#1091;,_&#1051;&#1077;&#1074;_&#1044;&#1072;&#1074;&#1080;&#1076;&#1086;&#1074;&#1080;&#109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836712"/>
            <a:ext cx="7772400" cy="1828800"/>
          </a:xfrm>
        </p:spPr>
        <p:txBody>
          <a:bodyPr/>
          <a:lstStyle/>
          <a:p>
            <a:pPr algn="ctr"/>
            <a:r>
              <a:rPr lang="ru-RU" dirty="0" smtClean="0"/>
              <a:t>Выдающиеся люди – </a:t>
            </a:r>
            <a:r>
              <a:rPr lang="en-US" dirty="0" smtClean="0"/>
              <a:t>outstanding people</a:t>
            </a:r>
            <a:r>
              <a:rPr lang="ru-RU" dirty="0" smtClean="0"/>
              <a:t> </a:t>
            </a:r>
            <a:endParaRPr lang="ru-RU" dirty="0"/>
          </a:p>
        </p:txBody>
      </p:sp>
      <p:sp>
        <p:nvSpPr>
          <p:cNvPr id="3" name="Подзаголовок 2"/>
          <p:cNvSpPr>
            <a:spLocks noGrp="1"/>
          </p:cNvSpPr>
          <p:nvPr>
            <p:ph type="subTitle" idx="1"/>
          </p:nvPr>
        </p:nvSpPr>
        <p:spPr>
          <a:xfrm>
            <a:off x="4788024" y="4437112"/>
            <a:ext cx="5074904" cy="914400"/>
          </a:xfrm>
        </p:spPr>
        <p:txBody>
          <a:bodyPr>
            <a:normAutofit/>
          </a:bodyPr>
          <a:lstStyle/>
          <a:p>
            <a:r>
              <a:rPr lang="ru-RU" dirty="0" smtClean="0"/>
              <a:t>Выполнил: Чернявский О.В.	</a:t>
            </a:r>
          </a:p>
          <a:p>
            <a:r>
              <a:rPr lang="ru-RU" dirty="0" smtClean="0"/>
              <a:t>Декабрь 2018		</a:t>
            </a:r>
            <a:endParaRPr lang="ru-RU" dirty="0"/>
          </a:p>
        </p:txBody>
      </p:sp>
      <p:sp>
        <p:nvSpPr>
          <p:cNvPr id="4" name="Подзаголовок 2"/>
          <p:cNvSpPr txBox="1">
            <a:spLocks/>
          </p:cNvSpPr>
          <p:nvPr/>
        </p:nvSpPr>
        <p:spPr>
          <a:xfrm>
            <a:off x="2483768" y="5476947"/>
            <a:ext cx="3778760" cy="914400"/>
          </a:xfrm>
          <a:prstGeom prst="rect">
            <a:avLst/>
          </a:prstGeom>
        </p:spPr>
        <p:txBody>
          <a:bodyPr vert="horz" lIns="182880" tIns="0">
            <a:normAutofit/>
          </a:bodyPr>
          <a:lstStyle>
            <a:lvl1pPr marL="36576" indent="0" algn="r" rtl="0" eaLnBrk="1" latinLnBrk="0" hangingPunct="1">
              <a:spcBef>
                <a:spcPts val="0"/>
              </a:spcBef>
              <a:buClr>
                <a:schemeClr val="accent1"/>
              </a:buClr>
              <a:buSzPct val="80000"/>
              <a:buFont typeface="Wingdings 2"/>
              <a:buNone/>
              <a:defRPr kumimoji="0" sz="2000" kern="1200">
                <a:solidFill>
                  <a:schemeClr val="bg2">
                    <a:shade val="25000"/>
                  </a:schemeClr>
                </a:solidFill>
                <a:effectLst/>
                <a:latin typeface="+mn-lt"/>
                <a:ea typeface="+mn-ea"/>
                <a:cs typeface="+mn-cs"/>
              </a:defRPr>
            </a:lvl1pPr>
            <a:lvl2pPr marL="457200" indent="0" algn="ctr" rtl="0" eaLnBrk="1" latinLnBrk="0" hangingPunct="1">
              <a:spcBef>
                <a:spcPts val="250"/>
              </a:spcBef>
              <a:buClr>
                <a:schemeClr val="accent1"/>
              </a:buClr>
              <a:buSzPct val="100000"/>
              <a:buFont typeface="Verdana"/>
              <a:buNone/>
              <a:defRPr kumimoji="0" sz="2400" kern="1200">
                <a:solidFill>
                  <a:schemeClr val="tx1"/>
                </a:solidFill>
                <a:latin typeface="+mn-lt"/>
                <a:ea typeface="+mn-ea"/>
                <a:cs typeface="+mn-cs"/>
              </a:defRPr>
            </a:lvl2pPr>
            <a:lvl3pPr marL="914400" indent="0" algn="ctr" rtl="0" eaLnBrk="1" latinLnBrk="0" hangingPunct="1">
              <a:spcBef>
                <a:spcPts val="250"/>
              </a:spcBef>
              <a:buClr>
                <a:schemeClr val="accent2">
                  <a:tint val="85000"/>
                  <a:satMod val="285000"/>
                </a:schemeClr>
              </a:buClr>
              <a:buSzPct val="100000"/>
              <a:buFont typeface="Wingdings 2"/>
              <a:buNone/>
              <a:defRPr kumimoji="0" sz="2200" kern="1200">
                <a:solidFill>
                  <a:schemeClr val="tx1"/>
                </a:solidFill>
                <a:latin typeface="+mn-lt"/>
                <a:ea typeface="+mn-ea"/>
                <a:cs typeface="+mn-cs"/>
              </a:defRPr>
            </a:lvl3pPr>
            <a:lvl4pPr marL="1371600" indent="0" algn="ctr" rtl="0" eaLnBrk="1" latinLnBrk="0" hangingPunct="1">
              <a:spcBef>
                <a:spcPts val="230"/>
              </a:spcBef>
              <a:buClr>
                <a:schemeClr val="accent2">
                  <a:tint val="85000"/>
                  <a:satMod val="285000"/>
                </a:schemeClr>
              </a:buClr>
              <a:buSzPct val="112000"/>
              <a:buFont typeface="Verdana"/>
              <a:buNone/>
              <a:defRPr kumimoji="0" sz="1900" kern="1200">
                <a:solidFill>
                  <a:schemeClr val="tx1"/>
                </a:solidFill>
                <a:latin typeface="+mn-lt"/>
                <a:ea typeface="+mn-ea"/>
                <a:cs typeface="+mn-cs"/>
              </a:defRPr>
            </a:lvl4pPr>
            <a:lvl5pPr marL="1828800" indent="0" algn="ctr" rtl="0" eaLnBrk="1" latinLnBrk="0" hangingPunct="1">
              <a:spcBef>
                <a:spcPts val="250"/>
              </a:spcBef>
              <a:buClr>
                <a:schemeClr val="accent3">
                  <a:tint val="85000"/>
                  <a:satMod val="275000"/>
                </a:schemeClr>
              </a:buClr>
              <a:buSzPct val="100000"/>
              <a:buFont typeface="Wingdings 2"/>
              <a:buNone/>
              <a:defRPr kumimoji="0" sz="1800" kern="1200">
                <a:solidFill>
                  <a:schemeClr val="tx1"/>
                </a:solidFill>
                <a:latin typeface="+mn-lt"/>
                <a:ea typeface="+mn-ea"/>
                <a:cs typeface="+mn-cs"/>
              </a:defRPr>
            </a:lvl5pPr>
            <a:lvl6pPr marL="2286000" indent="0" algn="ctr" rtl="0" eaLnBrk="1" latinLnBrk="0" hangingPunct="1">
              <a:spcBef>
                <a:spcPts val="250"/>
              </a:spcBef>
              <a:buClr>
                <a:schemeClr val="accent3">
                  <a:tint val="85000"/>
                  <a:satMod val="275000"/>
                </a:schemeClr>
              </a:buClr>
              <a:buSzPct val="100000"/>
              <a:buFont typeface="Verdana"/>
              <a:buNone/>
              <a:defRPr kumimoji="0" sz="1700" kern="1200" baseline="0">
                <a:solidFill>
                  <a:schemeClr val="tx1"/>
                </a:solidFill>
                <a:latin typeface="+mn-lt"/>
                <a:ea typeface="+mn-ea"/>
                <a:cs typeface="+mn-cs"/>
              </a:defRPr>
            </a:lvl6pPr>
            <a:lvl7pPr marL="2743200" indent="0" algn="ctr" rtl="0" eaLnBrk="1" latinLnBrk="0" hangingPunct="1">
              <a:spcBef>
                <a:spcPts val="255"/>
              </a:spcBef>
              <a:buClr>
                <a:schemeClr val="accent3">
                  <a:tint val="85000"/>
                  <a:satMod val="275000"/>
                </a:schemeClr>
              </a:buClr>
              <a:buSzPct val="100000"/>
              <a:buFont typeface="Wingdings 2"/>
              <a:buNone/>
              <a:defRPr kumimoji="0" sz="1500" kern="1200">
                <a:solidFill>
                  <a:schemeClr val="tx1"/>
                </a:solidFill>
                <a:latin typeface="+mn-lt"/>
                <a:ea typeface="+mn-ea"/>
                <a:cs typeface="+mn-cs"/>
              </a:defRPr>
            </a:lvl7pPr>
            <a:lvl8pPr marL="3200400" indent="0" algn="ctr" rtl="0" eaLnBrk="1" latinLnBrk="0" hangingPunct="1">
              <a:spcBef>
                <a:spcPts val="257"/>
              </a:spcBef>
              <a:buClr>
                <a:schemeClr val="accent3">
                  <a:tint val="85000"/>
                  <a:satMod val="275000"/>
                </a:schemeClr>
              </a:buClr>
              <a:buSzPct val="100000"/>
              <a:buFont typeface="Verdana"/>
              <a:buNone/>
              <a:defRPr kumimoji="0" sz="1500" kern="1200" baseline="0">
                <a:solidFill>
                  <a:schemeClr val="tx1"/>
                </a:solidFill>
                <a:latin typeface="+mn-lt"/>
                <a:ea typeface="+mn-ea"/>
                <a:cs typeface="+mn-cs"/>
              </a:defRPr>
            </a:lvl8pPr>
            <a:lvl9pPr marL="3657600" indent="0" algn="ctr" rtl="0" eaLnBrk="1" latinLnBrk="0" hangingPunct="1">
              <a:spcBef>
                <a:spcPts val="255"/>
              </a:spcBef>
              <a:buClr>
                <a:schemeClr val="accent3">
                  <a:tint val="85000"/>
                  <a:satMod val="275000"/>
                </a:schemeClr>
              </a:buClr>
              <a:buSzPct val="100000"/>
              <a:buFont typeface="Wingdings 2"/>
              <a:buNone/>
              <a:defRPr kumimoji="0" sz="1500" kern="1200">
                <a:solidFill>
                  <a:schemeClr val="tx1"/>
                </a:solidFill>
                <a:latin typeface="+mn-lt"/>
                <a:ea typeface="+mn-ea"/>
                <a:cs typeface="+mn-cs"/>
              </a:defRPr>
            </a:lvl9pPr>
            <a:extLst/>
          </a:lstStyle>
          <a:p>
            <a:r>
              <a:rPr lang="ru-RU" dirty="0" smtClean="0"/>
              <a:t>Троицк 2018			</a:t>
            </a:r>
            <a:endParaRPr lang="ru-RU" dirty="0"/>
          </a:p>
        </p:txBody>
      </p:sp>
    </p:spTree>
    <p:extLst>
      <p:ext uri="{BB962C8B-B14F-4D97-AF65-F5344CB8AC3E}">
        <p14:creationId xmlns:p14="http://schemas.microsoft.com/office/powerpoint/2010/main" val="1487752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Список использованной литературы:</a:t>
            </a:r>
            <a:endParaRPr lang="ru-RU" dirty="0"/>
          </a:p>
        </p:txBody>
      </p:sp>
      <p:sp>
        <p:nvSpPr>
          <p:cNvPr id="3" name="Объект 2"/>
          <p:cNvSpPr>
            <a:spLocks noGrp="1"/>
          </p:cNvSpPr>
          <p:nvPr>
            <p:ph idx="1"/>
          </p:nvPr>
        </p:nvSpPr>
        <p:spPr/>
        <p:txBody>
          <a:bodyPr/>
          <a:lstStyle/>
          <a:p>
            <a:r>
              <a:rPr lang="en-US" dirty="0">
                <a:hlinkClick r:id="rId2"/>
              </a:rPr>
              <a:t>http://</a:t>
            </a:r>
            <a:r>
              <a:rPr lang="en-US" dirty="0" smtClean="0">
                <a:hlinkClick r:id="rId2"/>
              </a:rPr>
              <a:t>citaty.su/kratkaya-biografiya-petra-kapicy</a:t>
            </a:r>
            <a:endParaRPr lang="ru-RU" dirty="0" smtClean="0"/>
          </a:p>
          <a:p>
            <a:r>
              <a:rPr lang="en-US" dirty="0">
                <a:hlinkClick r:id="rId3"/>
              </a:rPr>
              <a:t>http://</a:t>
            </a:r>
            <a:r>
              <a:rPr lang="en-US" dirty="0" smtClean="0">
                <a:hlinkClick r:id="rId3"/>
              </a:rPr>
              <a:t>www.kapitza.ras.ru/history/PLKapitza/mainK.html</a:t>
            </a:r>
            <a:endParaRPr lang="ru-RU" dirty="0" smtClean="0"/>
          </a:p>
          <a:p>
            <a:r>
              <a:rPr lang="en-US" dirty="0">
                <a:hlinkClick r:id="rId4"/>
              </a:rPr>
              <a:t>https://ru.wikipedia.org/wiki/</a:t>
            </a:r>
            <a:r>
              <a:rPr lang="ru-RU" dirty="0">
                <a:hlinkClick r:id="rId4"/>
              </a:rPr>
              <a:t>Ландау,_</a:t>
            </a:r>
            <a:r>
              <a:rPr lang="ru-RU" dirty="0" err="1" smtClean="0">
                <a:hlinkClick r:id="rId4"/>
              </a:rPr>
              <a:t>Лев_Давидович</a:t>
            </a:r>
            <a:endParaRPr lang="en-US" dirty="0" smtClean="0"/>
          </a:p>
          <a:p>
            <a:r>
              <a:rPr lang="en-US" dirty="0">
                <a:hlinkClick r:id="rId5"/>
              </a:rPr>
              <a:t>https://</a:t>
            </a:r>
            <a:r>
              <a:rPr lang="en-US" dirty="0" smtClean="0">
                <a:hlinkClick r:id="rId5"/>
              </a:rPr>
              <a:t>en.wikipedia.org/wiki/Lev_Landau#Works</a:t>
            </a:r>
            <a:endParaRPr lang="en-US" dirty="0" smtClean="0"/>
          </a:p>
          <a:p>
            <a:endParaRPr lang="ru-RU" dirty="0" smtClean="0"/>
          </a:p>
          <a:p>
            <a:endParaRPr lang="ru-RU" dirty="0" smtClean="0"/>
          </a:p>
          <a:p>
            <a:endParaRPr lang="ru-RU" dirty="0"/>
          </a:p>
        </p:txBody>
      </p:sp>
    </p:spTree>
    <p:extLst>
      <p:ext uri="{BB962C8B-B14F-4D97-AF65-F5344CB8AC3E}">
        <p14:creationId xmlns:p14="http://schemas.microsoft.com/office/powerpoint/2010/main" val="3479237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algn="ctr"/>
            <a:r>
              <a:rPr lang="ru-RU" dirty="0" smtClean="0"/>
              <a:t>Изучение выдающихся научных деятелей</a:t>
            </a:r>
          </a:p>
          <a:p>
            <a:r>
              <a:rPr lang="ru-RU" dirty="0" smtClean="0"/>
              <a:t>Задачи:</a:t>
            </a:r>
          </a:p>
          <a:p>
            <a:pPr lvl="1"/>
            <a:r>
              <a:rPr lang="ru-RU" dirty="0" smtClean="0"/>
              <a:t>1. Изучить биографии: Ландау, </a:t>
            </a:r>
            <a:r>
              <a:rPr lang="ru-RU" dirty="0" err="1" smtClean="0"/>
              <a:t>Капицы</a:t>
            </a:r>
            <a:r>
              <a:rPr lang="ru-RU" dirty="0" smtClean="0"/>
              <a:t>, Ломоносова и братьев Райт.</a:t>
            </a:r>
          </a:p>
          <a:p>
            <a:pPr lvl="1"/>
            <a:r>
              <a:rPr lang="ru-RU" dirty="0" smtClean="0"/>
              <a:t>2. Изучить достижения великих учёных.</a:t>
            </a:r>
          </a:p>
          <a:p>
            <a:pPr lvl="1"/>
            <a:r>
              <a:rPr lang="ru-RU" dirty="0" smtClean="0"/>
              <a:t>3. Изучить обще употребляемую лексику, а также основы научной терминологии.</a:t>
            </a:r>
          </a:p>
          <a:p>
            <a:pPr lvl="1"/>
            <a:r>
              <a:rPr lang="ru-RU" dirty="0" smtClean="0"/>
              <a:t>4. Научиться пересказывать биографию выдающихся деятелей.</a:t>
            </a:r>
            <a:endParaRPr lang="ru-RU" dirty="0"/>
          </a:p>
          <a:p>
            <a:endParaRPr lang="ru-RU" dirty="0" smtClean="0"/>
          </a:p>
          <a:p>
            <a:endParaRPr lang="ru-RU" dirty="0"/>
          </a:p>
        </p:txBody>
      </p:sp>
    </p:spTree>
    <p:extLst>
      <p:ext uri="{BB962C8B-B14F-4D97-AF65-F5344CB8AC3E}">
        <p14:creationId xmlns:p14="http://schemas.microsoft.com/office/powerpoint/2010/main" val="2249871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effectLst/>
              </a:rPr>
              <a:t>Петр Леонидович </a:t>
            </a:r>
            <a:r>
              <a:rPr lang="ru-RU" dirty="0" err="1">
                <a:effectLst/>
              </a:rPr>
              <a:t>Капица</a:t>
            </a:r>
            <a:r>
              <a:rPr lang="ru-RU" dirty="0">
                <a:effectLst/>
              </a:rPr>
              <a:t> </a:t>
            </a:r>
            <a:r>
              <a:rPr lang="ru-RU" dirty="0" smtClean="0">
                <a:effectLst/>
              </a:rPr>
              <a:t/>
            </a:r>
            <a:br>
              <a:rPr lang="ru-RU" dirty="0" smtClean="0">
                <a:effectLst/>
              </a:rPr>
            </a:br>
            <a:r>
              <a:rPr lang="ru-RU" dirty="0" smtClean="0">
                <a:effectLst/>
              </a:rPr>
              <a:t>(</a:t>
            </a:r>
            <a:r>
              <a:rPr lang="ru-RU" dirty="0">
                <a:effectLst/>
              </a:rPr>
              <a:t>1894-1984</a:t>
            </a:r>
            <a:r>
              <a:rPr lang="ru-RU" dirty="0" smtClean="0">
                <a:effectLst/>
              </a:rPr>
              <a:t>)</a:t>
            </a:r>
            <a:endParaRPr lang="ru-RU" dirty="0"/>
          </a:p>
        </p:txBody>
      </p:sp>
      <p:sp>
        <p:nvSpPr>
          <p:cNvPr id="3" name="Объект 2"/>
          <p:cNvSpPr>
            <a:spLocks noGrp="1"/>
          </p:cNvSpPr>
          <p:nvPr>
            <p:ph idx="1"/>
          </p:nvPr>
        </p:nvSpPr>
        <p:spPr>
          <a:xfrm>
            <a:off x="2195736" y="530352"/>
            <a:ext cx="6491064" cy="4626840"/>
          </a:xfrm>
        </p:spPr>
        <p:txBody>
          <a:bodyPr>
            <a:normAutofit fontScale="55000" lnSpcReduction="20000"/>
          </a:bodyPr>
          <a:lstStyle/>
          <a:p>
            <a:r>
              <a:rPr lang="ru-RU" dirty="0"/>
              <a:t>физик, один из основателей физики низких температур и физики сильных магнитных полей</a:t>
            </a:r>
            <a:r>
              <a:rPr lang="ru-RU" dirty="0" smtClean="0"/>
              <a:t>.</a:t>
            </a:r>
          </a:p>
          <a:p>
            <a:endParaRPr lang="ru-RU" dirty="0" smtClean="0"/>
          </a:p>
          <a:p>
            <a:r>
              <a:rPr lang="en-US" dirty="0" smtClean="0"/>
              <a:t>Kapitsa </a:t>
            </a:r>
            <a:r>
              <a:rPr lang="en-US" dirty="0"/>
              <a:t>was born in </a:t>
            </a:r>
            <a:r>
              <a:rPr lang="en-US" dirty="0" err="1"/>
              <a:t>Kronstadt</a:t>
            </a:r>
            <a:r>
              <a:rPr lang="en-US" dirty="0"/>
              <a:t>, Russian Empire, to </a:t>
            </a:r>
            <a:r>
              <a:rPr lang="en-US" dirty="0" err="1"/>
              <a:t>Bessarabian</a:t>
            </a:r>
            <a:r>
              <a:rPr lang="en-US" dirty="0"/>
              <a:t>-</a:t>
            </a:r>
            <a:r>
              <a:rPr lang="en-US" dirty="0" err="1"/>
              <a:t>Volhynian</a:t>
            </a:r>
            <a:r>
              <a:rPr lang="en-US" dirty="0"/>
              <a:t>-born parents Leonid </a:t>
            </a:r>
            <a:r>
              <a:rPr lang="en-US" dirty="0" err="1"/>
              <a:t>Petrovich</a:t>
            </a:r>
            <a:r>
              <a:rPr lang="en-US" dirty="0"/>
              <a:t> Kapitsa (Romanian Leonid </a:t>
            </a:r>
            <a:r>
              <a:rPr lang="en-US" dirty="0" err="1"/>
              <a:t>Petrovici</a:t>
            </a:r>
            <a:r>
              <a:rPr lang="en-US" dirty="0"/>
              <a:t> </a:t>
            </a:r>
            <a:r>
              <a:rPr lang="en-US" dirty="0" err="1"/>
              <a:t>Capiţa</a:t>
            </a:r>
            <a:r>
              <a:rPr lang="en-US" dirty="0"/>
              <a:t>), a military engineer who constructed fortifications, and Olga </a:t>
            </a:r>
            <a:r>
              <a:rPr lang="en-US" dirty="0" err="1"/>
              <a:t>Ieronimovna</a:t>
            </a:r>
            <a:r>
              <a:rPr lang="en-US" dirty="0"/>
              <a:t> Kapitsa from a noble Polish </a:t>
            </a:r>
            <a:r>
              <a:rPr lang="en-US" dirty="0" err="1"/>
              <a:t>Stebnicki</a:t>
            </a:r>
            <a:r>
              <a:rPr lang="en-US" dirty="0"/>
              <a:t> family.[5][6] Besides Russian, the Kapitsa family also spoke Romanian.[7] Kapitsa's studies were interrupted by the First World War, in which he served as an ambulance driver for two years on the Polish front.[8] He graduated from the Petrograd </a:t>
            </a:r>
            <a:r>
              <a:rPr lang="en-US" dirty="0" err="1"/>
              <a:t>Polytechnical</a:t>
            </a:r>
            <a:r>
              <a:rPr lang="en-US" dirty="0"/>
              <a:t> Institute in 1918. He subsequently studied in Britain, working for over ten years with Ernest Rutherford in the Cavendish Laboratory at the University of Cambridge, and founding the influential </a:t>
            </a:r>
            <a:r>
              <a:rPr lang="en-US" dirty="0" err="1"/>
              <a:t>Kapitza</a:t>
            </a:r>
            <a:r>
              <a:rPr lang="en-US" dirty="0"/>
              <a:t> club. He was the first director (1930–34) of the </a:t>
            </a:r>
            <a:r>
              <a:rPr lang="en-US" dirty="0" err="1"/>
              <a:t>Mond</a:t>
            </a:r>
            <a:r>
              <a:rPr lang="en-US" dirty="0"/>
              <a:t> Laboratory in Cambridge. In the 1920s he originated techniques for creating </a:t>
            </a:r>
            <a:r>
              <a:rPr lang="en-US" dirty="0" err="1"/>
              <a:t>ultrastrong</a:t>
            </a:r>
            <a:r>
              <a:rPr lang="en-US" dirty="0"/>
              <a:t> magnetic fields by injecting high current for brief periods into specially constructed air-core electromagnets. In 1928 he discovered the linear dependence of resistivity on magnetic field strength in various metals for very strong magnetic fields.</a:t>
            </a:r>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48680"/>
            <a:ext cx="2190750" cy="321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3275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0457" y="-14242"/>
            <a:ext cx="879135" cy="1292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a:spLocks noGrp="1"/>
          </p:cNvSpPr>
          <p:nvPr>
            <p:ph type="title"/>
          </p:nvPr>
        </p:nvSpPr>
        <p:spPr>
          <a:xfrm>
            <a:off x="899592" y="-99392"/>
            <a:ext cx="8183880" cy="476672"/>
          </a:xfrm>
        </p:spPr>
        <p:txBody>
          <a:bodyPr>
            <a:normAutofit/>
          </a:bodyPr>
          <a:lstStyle/>
          <a:p>
            <a:r>
              <a:rPr lang="ru-RU" sz="2000" dirty="0">
                <a:effectLst/>
              </a:rPr>
              <a:t>Петр Леонидович </a:t>
            </a:r>
            <a:r>
              <a:rPr lang="ru-RU" sz="2000" dirty="0" err="1" smtClean="0">
                <a:effectLst/>
              </a:rPr>
              <a:t>Капица</a:t>
            </a:r>
            <a:r>
              <a:rPr lang="ru-RU" sz="2000" dirty="0" smtClean="0">
                <a:effectLst/>
              </a:rPr>
              <a:t>(1894-1984)</a:t>
            </a:r>
            <a:endParaRPr lang="ru-RU" sz="2000" dirty="0"/>
          </a:p>
        </p:txBody>
      </p:sp>
      <p:sp>
        <p:nvSpPr>
          <p:cNvPr id="4" name="Прямоугольник 3"/>
          <p:cNvSpPr/>
          <p:nvPr/>
        </p:nvSpPr>
        <p:spPr>
          <a:xfrm>
            <a:off x="899592" y="476672"/>
            <a:ext cx="7920880" cy="6186309"/>
          </a:xfrm>
          <a:prstGeom prst="rect">
            <a:avLst/>
          </a:prstGeom>
        </p:spPr>
        <p:txBody>
          <a:bodyPr wrap="square">
            <a:spAutoFit/>
          </a:bodyPr>
          <a:lstStyle/>
          <a:p>
            <a:pPr algn="just"/>
            <a:r>
              <a:rPr lang="ru-RU" dirty="0"/>
              <a:t>Родился 8 июля 1894 г. в </a:t>
            </a:r>
            <a:r>
              <a:rPr lang="ru-RU" dirty="0" smtClean="0"/>
              <a:t>Кронштадте. </a:t>
            </a:r>
            <a:r>
              <a:rPr lang="ru-RU" dirty="0"/>
              <a:t>Окончил гимназию, затем реальное училище. Увлекался физикой и электротехникой, особое пристрастие проявлял к устройству часов. В 1912 г. поступил в Петербургский политехнический институт, но в 1914 г., с началом Первой мировой войны, попал на </a:t>
            </a:r>
            <a:r>
              <a:rPr lang="ru-RU" dirty="0" err="1" smtClean="0"/>
              <a:t>фронт.Его</a:t>
            </a:r>
            <a:r>
              <a:rPr lang="ru-RU" dirty="0" smtClean="0"/>
              <a:t> </a:t>
            </a:r>
            <a:r>
              <a:rPr lang="ru-RU" dirty="0"/>
              <a:t>работы 20-х гг. XX в. посвящены ядерной физике, физике и технике сверхсильных магнитных полей, физике и технике низких температур, электронике больших мощностей, физике высокотемпературной плазмы</a:t>
            </a:r>
            <a:r>
              <a:rPr lang="ru-RU" dirty="0" smtClean="0"/>
              <a:t>.</a:t>
            </a:r>
          </a:p>
          <a:p>
            <a:pPr algn="just" fontAlgn="base"/>
            <a:r>
              <a:rPr lang="ru-RU" dirty="0" err="1"/>
              <a:t>Капица</a:t>
            </a:r>
            <a:r>
              <a:rPr lang="ru-RU" dirty="0"/>
              <a:t> развил общую теорию электронных приборов магнетронного типа, получил генераторы непрерывного действия — </a:t>
            </a:r>
            <a:r>
              <a:rPr lang="ru-RU" dirty="0" err="1"/>
              <a:t>планотрон</a:t>
            </a:r>
            <a:r>
              <a:rPr lang="ru-RU" dirty="0"/>
              <a:t> и </a:t>
            </a:r>
            <a:r>
              <a:rPr lang="ru-RU" dirty="0" err="1"/>
              <a:t>ниготрон</a:t>
            </a:r>
            <a:r>
              <a:rPr lang="ru-RU" dirty="0"/>
              <a:t>.</a:t>
            </a:r>
          </a:p>
          <a:p>
            <a:pPr algn="just" fontAlgn="base"/>
            <a:r>
              <a:rPr lang="ru-RU" dirty="0"/>
              <a:t>В 1959 г. экспериментально обнаружил образование высокотемпературной плазмы в высокочастотном разряде, предложил схему термоядерного реактора. Заслуги учёного были высоко оценены советским и мировым научным </a:t>
            </a:r>
            <a:r>
              <a:rPr lang="ru-RU" dirty="0" err="1" smtClean="0"/>
              <a:t>сообществом.Капица</a:t>
            </a:r>
            <a:r>
              <a:rPr lang="ru-RU" dirty="0" smtClean="0"/>
              <a:t> </a:t>
            </a:r>
            <a:r>
              <a:rPr lang="ru-RU" dirty="0"/>
              <a:t>дважды стал Героем Социалистического Труда (1945,1974 гг.) и дважды — лауреатом Государственной премии СССР (1941,1943 гг</a:t>
            </a:r>
            <a:r>
              <a:rPr lang="ru-RU" dirty="0" smtClean="0"/>
              <a:t>.).В </a:t>
            </a:r>
            <a:r>
              <a:rPr lang="ru-RU" dirty="0"/>
              <a:t>1978 г. ему была вручена Нобелевская премия по физике.</a:t>
            </a:r>
          </a:p>
          <a:p>
            <a:pPr fontAlgn="base"/>
            <a:r>
              <a:rPr lang="ru-RU" dirty="0"/>
              <a:t>Умер 8 апреля 1984 г. в Москве.</a:t>
            </a:r>
          </a:p>
          <a:p>
            <a:endParaRPr lang="ru-RU" dirty="0"/>
          </a:p>
        </p:txBody>
      </p:sp>
    </p:spTree>
    <p:extLst>
      <p:ext uri="{BB962C8B-B14F-4D97-AF65-F5344CB8AC3E}">
        <p14:creationId xmlns:p14="http://schemas.microsoft.com/office/powerpoint/2010/main" val="1132567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Ландау, Лев Давидович</a:t>
            </a:r>
            <a:br>
              <a:rPr lang="ru-RU" dirty="0"/>
            </a:br>
            <a:r>
              <a:rPr lang="ru-RU" dirty="0"/>
              <a:t>1908-1968</a:t>
            </a:r>
            <a:endParaRPr lang="ru-RU" dirty="0"/>
          </a:p>
        </p:txBody>
      </p:sp>
      <p:sp>
        <p:nvSpPr>
          <p:cNvPr id="3" name="Объект 2"/>
          <p:cNvSpPr>
            <a:spLocks noGrp="1"/>
          </p:cNvSpPr>
          <p:nvPr>
            <p:ph idx="1"/>
          </p:nvPr>
        </p:nvSpPr>
        <p:spPr>
          <a:xfrm>
            <a:off x="2938710" y="530352"/>
            <a:ext cx="5748089" cy="4187952"/>
          </a:xfrm>
        </p:spPr>
        <p:txBody>
          <a:bodyPr>
            <a:normAutofit fontScale="47500" lnSpcReduction="20000"/>
          </a:bodyPr>
          <a:lstStyle/>
          <a:p>
            <a:pPr algn="just"/>
            <a:r>
              <a:rPr lang="ru-RU" dirty="0"/>
              <a:t>Лев Давидович Ландау родился 22 января 1908 года в Баку в еврейской семье, у инженера-нефтяника Давида Львовича Ландау и его жены, врача Любови Вениаминовны </a:t>
            </a:r>
            <a:r>
              <a:rPr lang="ru-RU" dirty="0" err="1"/>
              <a:t>Гаркави</a:t>
            </a:r>
            <a:r>
              <a:rPr lang="ru-RU" dirty="0"/>
              <a:t>-Ландау. Любовь Вениаминовна </a:t>
            </a:r>
            <a:r>
              <a:rPr lang="ru-RU" dirty="0" err="1"/>
              <a:t>Гаркави</a:t>
            </a:r>
            <a:r>
              <a:rPr lang="ru-RU" dirty="0"/>
              <a:t>-Ландау (1877—1941) была выпускницей Могилёвской женской гимназии, </a:t>
            </a:r>
            <a:r>
              <a:rPr lang="ru-RU" dirty="0" err="1"/>
              <a:t>Еленинского</a:t>
            </a:r>
            <a:r>
              <a:rPr lang="ru-RU" dirty="0"/>
              <a:t> повивального института и Женского медицинского института в Петербурге. После замужества в 1905 году работала акушером в </a:t>
            </a:r>
            <a:r>
              <a:rPr lang="ru-RU" dirty="0" err="1"/>
              <a:t>Балаханах</a:t>
            </a:r>
            <a:r>
              <a:rPr lang="ru-RU" dirty="0"/>
              <a:t>, школьным врачом в бакинской женской гимназии, опубликовала научные труды по экспериментальной фармакологии («</a:t>
            </a:r>
            <a:r>
              <a:rPr lang="ru-RU" dirty="0" err="1"/>
              <a:t>Die</a:t>
            </a:r>
            <a:r>
              <a:rPr lang="ru-RU" dirty="0"/>
              <a:t> </a:t>
            </a:r>
            <a:r>
              <a:rPr lang="ru-RU" dirty="0" err="1"/>
              <a:t>Phasenwirkung</a:t>
            </a:r>
            <a:r>
              <a:rPr lang="ru-RU" dirty="0"/>
              <a:t> </a:t>
            </a:r>
            <a:r>
              <a:rPr lang="ru-RU" dirty="0" err="1"/>
              <a:t>des</a:t>
            </a:r>
            <a:r>
              <a:rPr lang="ru-RU" dirty="0"/>
              <a:t> </a:t>
            </a:r>
            <a:r>
              <a:rPr lang="ru-RU" dirty="0" err="1"/>
              <a:t>Digitalis</a:t>
            </a:r>
            <a:r>
              <a:rPr lang="ru-RU" dirty="0"/>
              <a:t> </a:t>
            </a:r>
            <a:r>
              <a:rPr lang="ru-RU" dirty="0" err="1"/>
              <a:t>auf</a:t>
            </a:r>
            <a:r>
              <a:rPr lang="ru-RU" dirty="0"/>
              <a:t> </a:t>
            </a:r>
            <a:r>
              <a:rPr lang="ru-RU" dirty="0" err="1"/>
              <a:t>das</a:t>
            </a:r>
            <a:r>
              <a:rPr lang="ru-RU" dirty="0"/>
              <a:t> </a:t>
            </a:r>
            <a:r>
              <a:rPr lang="ru-RU" dirty="0" err="1"/>
              <a:t>isolierte</a:t>
            </a:r>
            <a:r>
              <a:rPr lang="ru-RU" dirty="0"/>
              <a:t> </a:t>
            </a:r>
            <a:r>
              <a:rPr lang="ru-RU" dirty="0" err="1"/>
              <a:t>Herz</a:t>
            </a:r>
            <a:r>
              <a:rPr lang="ru-RU" dirty="0"/>
              <a:t>», 1925; «Об иммунитете жабы к её собственному яду», 1930) и «Краткое руководство по экспериментальной фармакологии» (1927)[5][6][7]. Давид Львович Ландау (1866—1943) также происходил из </a:t>
            </a:r>
            <a:r>
              <a:rPr lang="ru-RU" dirty="0" err="1"/>
              <a:t>Могилёва</a:t>
            </a:r>
            <a:r>
              <a:rPr lang="ru-RU" dirty="0"/>
              <a:t>; окончил с золотой медалью (1884) Могилёвскую гимназию[8] и работал инженером в </a:t>
            </a:r>
            <a:r>
              <a:rPr lang="ru-RU" dirty="0" err="1"/>
              <a:t>The</a:t>
            </a:r>
            <a:r>
              <a:rPr lang="ru-RU" dirty="0"/>
              <a:t> </a:t>
            </a:r>
            <a:r>
              <a:rPr lang="ru-RU" dirty="0" err="1"/>
              <a:t>Caspian-Black</a:t>
            </a:r>
            <a:r>
              <a:rPr lang="ru-RU" dirty="0"/>
              <a:t> </a:t>
            </a:r>
            <a:r>
              <a:rPr lang="ru-RU" dirty="0" err="1"/>
              <a:t>Sea</a:t>
            </a:r>
            <a:r>
              <a:rPr lang="ru-RU" dirty="0"/>
              <a:t> </a:t>
            </a:r>
            <a:r>
              <a:rPr lang="ru-RU" dirty="0" err="1"/>
              <a:t>Joint-Stock</a:t>
            </a:r>
            <a:r>
              <a:rPr lang="ru-RU" dirty="0"/>
              <a:t> </a:t>
            </a:r>
            <a:r>
              <a:rPr lang="ru-RU" dirty="0" err="1"/>
              <a:t>Company</a:t>
            </a:r>
            <a:r>
              <a:rPr lang="ru-RU" dirty="0"/>
              <a:t> в </a:t>
            </a:r>
            <a:r>
              <a:rPr lang="ru-RU" dirty="0" err="1"/>
              <a:t>Балаханах</a:t>
            </a:r>
            <a:r>
              <a:rPr lang="ru-RU" dirty="0"/>
              <a:t> и позже в Баку, а в 1920-е годы — управляющим техническим отделом центрального управления промыслами «</a:t>
            </a:r>
            <a:r>
              <a:rPr lang="ru-RU" dirty="0" err="1"/>
              <a:t>Азнефти</a:t>
            </a:r>
            <a:r>
              <a:rPr lang="ru-RU" dirty="0"/>
              <a:t>»[9]; опубликовал научные труды, в том числе «Способ тушения горящего нефтяного фонтана» (Вестник общества технологов, СПб, 1913) и «Основной закон поднятия жидкости проходящим током воздуха (газа)» (Журнал Технической Физики, т. 6, </a:t>
            </a:r>
            <a:r>
              <a:rPr lang="ru-RU" dirty="0" err="1"/>
              <a:t>вып</a:t>
            </a:r>
            <a:r>
              <a:rPr lang="ru-RU" dirty="0"/>
              <a:t>. 8, 1936)[10].</a:t>
            </a:r>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04664"/>
            <a:ext cx="2543175"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8892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Ответь на вопрос о каком ученом идет речь?</a:t>
            </a:r>
            <a:endParaRPr lang="ru-RU" dirty="0"/>
          </a:p>
        </p:txBody>
      </p:sp>
      <p:sp>
        <p:nvSpPr>
          <p:cNvPr id="3" name="Объект 2"/>
          <p:cNvSpPr>
            <a:spLocks noGrp="1"/>
          </p:cNvSpPr>
          <p:nvPr>
            <p:ph idx="1"/>
          </p:nvPr>
        </p:nvSpPr>
        <p:spPr/>
        <p:txBody>
          <a:bodyPr>
            <a:normAutofit fontScale="70000" lnSpcReduction="20000"/>
          </a:bodyPr>
          <a:lstStyle/>
          <a:p>
            <a:r>
              <a:rPr lang="en-US" dirty="0" smtClean="0"/>
              <a:t>He </a:t>
            </a:r>
            <a:r>
              <a:rPr lang="en-US" dirty="0"/>
              <a:t>was born on 22 January 1908 to Jewish parents[4][5][6][7] in Baku, Azerbaijan, in what was then the Russian Empire. Landau's father was an engineer with the local oil industry and his mother was a doctor. A child prodigy in mathematics, he learned to differentiate at age 12 and to integrate at age 13. Landau graduated in 1920 at age 13 from gymnasium. His parents considered him too young to attend university, so for a year he attended the Baku Economical Technical School. In 1922, at age 14, he matriculated at the Baku State University, studying in two departments simultaneously: the Departments of Physics and Mathematics, and the Department of Chemistry. Subsequently, he ceased studying chemistry, but remained interested in the field throughout his life.</a:t>
            </a:r>
            <a:endParaRPr lang="ru-RU" dirty="0"/>
          </a:p>
        </p:txBody>
      </p:sp>
    </p:spTree>
    <p:extLst>
      <p:ext uri="{BB962C8B-B14F-4D97-AF65-F5344CB8AC3E}">
        <p14:creationId xmlns:p14="http://schemas.microsoft.com/office/powerpoint/2010/main" val="4102728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Прочитай, переведи, перескажи:</a:t>
            </a:r>
            <a:endParaRPr lang="ru-RU" dirty="0"/>
          </a:p>
        </p:txBody>
      </p:sp>
      <p:sp>
        <p:nvSpPr>
          <p:cNvPr id="3" name="Объект 2"/>
          <p:cNvSpPr>
            <a:spLocks noGrp="1"/>
          </p:cNvSpPr>
          <p:nvPr>
            <p:ph idx="1"/>
          </p:nvPr>
        </p:nvSpPr>
        <p:spPr/>
        <p:txBody>
          <a:bodyPr>
            <a:normAutofit fontScale="47500" lnSpcReduction="20000"/>
          </a:bodyPr>
          <a:lstStyle/>
          <a:p>
            <a:pPr marL="0" indent="0" algn="just">
              <a:buNone/>
            </a:pPr>
            <a:r>
              <a:rPr lang="en-US" b="1" dirty="0"/>
              <a:t>Mikhail </a:t>
            </a:r>
            <a:r>
              <a:rPr lang="en-US" b="1" dirty="0" err="1" smtClean="0"/>
              <a:t>Lomonosov</a:t>
            </a:r>
            <a:endParaRPr lang="ru-RU" b="1" dirty="0" smtClean="0"/>
          </a:p>
          <a:p>
            <a:pPr marL="0" indent="0" algn="just">
              <a:buNone/>
            </a:pPr>
            <a:endParaRPr lang="en-US" dirty="0"/>
          </a:p>
          <a:p>
            <a:pPr marL="0" indent="0" algn="just">
              <a:buNone/>
            </a:pPr>
            <a:r>
              <a:rPr lang="en-US" dirty="0"/>
              <a:t>Mikhail </a:t>
            </a:r>
            <a:r>
              <a:rPr lang="en-US" dirty="0" err="1"/>
              <a:t>Lomonosov</a:t>
            </a:r>
            <a:r>
              <a:rPr lang="en-US" dirty="0"/>
              <a:t> was born in 1711 in Archangelsk province. His father was a fisher and young Mikhail liked to help him. He always strove for knowledge and liked reading books.</a:t>
            </a:r>
          </a:p>
          <a:p>
            <a:pPr marL="0" indent="0" algn="just">
              <a:buNone/>
            </a:pPr>
            <a:r>
              <a:rPr lang="en-US" dirty="0"/>
              <a:t>As he was 19 years old, he decided to study in Moscow. He went there on foot. In Moscow he entered the Slavic- Greek-Latin Academy. After his graduation from Academy he was sent abroad to complete his knowledge in chemistry and mining. After he had returned from abroad, he became the first Russian professor of chemistry in 1745.</a:t>
            </a:r>
          </a:p>
          <a:p>
            <a:pPr marL="0" indent="0" algn="just">
              <a:buNone/>
            </a:pPr>
            <a:r>
              <a:rPr lang="en-US" dirty="0"/>
              <a:t>At first he was engaged in research in physics and chemistry. Since 1748 he had conducted works in the first Russian chemical research laboratory, which was built at his request.</a:t>
            </a:r>
          </a:p>
          <a:p>
            <a:pPr marL="0" indent="0" algn="just">
              <a:buNone/>
            </a:pPr>
            <a:r>
              <a:rPr lang="en-US" dirty="0"/>
              <a:t>Since 1753 he was engaged in research in many fields of natural and applied sciences. He wrote works on physics, astronomy, geography, history. Besides scientific works, he wrote poems as well. He is the author of the first </a:t>
            </a:r>
            <a:r>
              <a:rPr lang="en-US" dirty="0" err="1"/>
              <a:t>scientifical</a:t>
            </a:r>
            <a:r>
              <a:rPr lang="en-US" dirty="0"/>
              <a:t> grammar of the Russian language.</a:t>
            </a:r>
          </a:p>
          <a:p>
            <a:pPr marL="0" indent="0" algn="just">
              <a:buNone/>
            </a:pPr>
            <a:r>
              <a:rPr lang="en-US" dirty="0"/>
              <a:t>He founded the factory producing colored glass. He created some mosaics using the glass produced at the factory.</a:t>
            </a:r>
          </a:p>
          <a:p>
            <a:pPr marL="0" indent="0" algn="just">
              <a:buNone/>
            </a:pPr>
            <a:r>
              <a:rPr lang="en-US" dirty="0" err="1"/>
              <a:t>Lomonosov</a:t>
            </a:r>
            <a:r>
              <a:rPr lang="en-US" dirty="0"/>
              <a:t> was the founder of the first Russian university. This university is situated in Moscow and still carries his name.</a:t>
            </a:r>
          </a:p>
          <a:p>
            <a:pPr marL="0" indent="0" algn="just">
              <a:buNone/>
            </a:pPr>
            <a:r>
              <a:rPr lang="en-US" dirty="0"/>
              <a:t>Mikhail </a:t>
            </a:r>
            <a:r>
              <a:rPr lang="en-US" dirty="0" err="1"/>
              <a:t>Lomonosov</a:t>
            </a:r>
            <a:r>
              <a:rPr lang="en-US" dirty="0"/>
              <a:t> died in 1765. But he is still known as the father of the Russian science, an outstanding poet, the founder of Russian literature.</a:t>
            </a:r>
          </a:p>
          <a:p>
            <a:pPr marL="0" indent="0" algn="just">
              <a:buNone/>
            </a:pPr>
            <a:endParaRPr lang="ru-RU" dirty="0"/>
          </a:p>
        </p:txBody>
      </p:sp>
    </p:spTree>
    <p:extLst>
      <p:ext uri="{BB962C8B-B14F-4D97-AF65-F5344CB8AC3E}">
        <p14:creationId xmlns:p14="http://schemas.microsoft.com/office/powerpoint/2010/main" val="3013570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Сопоставь фото с именем деятеля</a:t>
            </a:r>
            <a:endParaRPr lang="ru-RU" dirty="0"/>
          </a:p>
        </p:txBody>
      </p:sp>
      <p:sp>
        <p:nvSpPr>
          <p:cNvPr id="3" name="Объект 2"/>
          <p:cNvSpPr>
            <a:spLocks noGrp="1"/>
          </p:cNvSpPr>
          <p:nvPr>
            <p:ph idx="1"/>
          </p:nvPr>
        </p:nvSpPr>
        <p:spPr>
          <a:xfrm>
            <a:off x="4572000" y="530352"/>
            <a:ext cx="4114800" cy="4187952"/>
          </a:xfrm>
        </p:spPr>
        <p:txBody>
          <a:bodyPr/>
          <a:lstStyle/>
          <a:p>
            <a:pPr marL="514350" indent="-514350">
              <a:buFont typeface="+mj-lt"/>
              <a:buAutoNum type="arabicPeriod"/>
            </a:pPr>
            <a:r>
              <a:rPr lang="en-US" b="1" dirty="0"/>
              <a:t>Lev </a:t>
            </a:r>
            <a:r>
              <a:rPr lang="en-US" b="1" dirty="0" smtClean="0"/>
              <a:t>Landau</a:t>
            </a:r>
            <a:endParaRPr lang="ru-RU" b="1" dirty="0" smtClean="0"/>
          </a:p>
          <a:p>
            <a:pPr marL="514350" indent="-514350">
              <a:buFont typeface="+mj-lt"/>
              <a:buAutoNum type="arabicPeriod"/>
            </a:pPr>
            <a:r>
              <a:rPr lang="ru-RU" b="1" dirty="0"/>
              <a:t>Пётр </a:t>
            </a:r>
            <a:r>
              <a:rPr lang="ru-RU" b="1" dirty="0" err="1" smtClean="0"/>
              <a:t>Капица</a:t>
            </a:r>
            <a:r>
              <a:rPr lang="ru-RU" b="1" dirty="0" smtClean="0"/>
              <a:t>/</a:t>
            </a:r>
            <a:r>
              <a:rPr lang="en-US" b="1" dirty="0"/>
              <a:t> </a:t>
            </a:r>
            <a:r>
              <a:rPr lang="en-US" b="1" dirty="0" err="1"/>
              <a:t>Pyotr</a:t>
            </a:r>
            <a:r>
              <a:rPr lang="en-US" b="1" dirty="0"/>
              <a:t> </a:t>
            </a:r>
            <a:r>
              <a:rPr lang="en-US" b="1" dirty="0" smtClean="0"/>
              <a:t>Kapitsa</a:t>
            </a:r>
            <a:endParaRPr lang="ru-RU" b="1" smtClean="0"/>
          </a:p>
          <a:p>
            <a:pPr marL="514350" indent="-514350">
              <a:buFont typeface="+mj-lt"/>
              <a:buAutoNum type="arabicPeriod"/>
            </a:pPr>
            <a:endParaRPr lang="ru-RU" b="1" dirty="0" smtClean="0"/>
          </a:p>
          <a:p>
            <a:pPr marL="514350" indent="-514350">
              <a:buFont typeface="+mj-lt"/>
              <a:buAutoNum type="arabicPeriod"/>
            </a:pPr>
            <a:endParaRPr lang="ru-RU" b="1" dirty="0" smtClean="0"/>
          </a:p>
          <a:p>
            <a:pPr marL="514350" indent="-514350">
              <a:buFont typeface="+mj-lt"/>
              <a:buAutoNum type="arabicPeriod"/>
            </a:pPr>
            <a:endParaRPr lang="ru-RU" dirty="0" smtClean="0"/>
          </a:p>
          <a:p>
            <a:pPr marL="514350" indent="-514350">
              <a:buFont typeface="+mj-lt"/>
              <a:buAutoNum type="arabicPeriod"/>
            </a:pPr>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498416"/>
            <a:ext cx="1368152" cy="1934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3089" y="498416"/>
            <a:ext cx="1598751" cy="1934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7107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Ответь на вопросы письменно</a:t>
            </a:r>
            <a:endParaRPr lang="ru-RU" dirty="0"/>
          </a:p>
        </p:txBody>
      </p:sp>
      <p:sp>
        <p:nvSpPr>
          <p:cNvPr id="3" name="Объект 2"/>
          <p:cNvSpPr>
            <a:spLocks noGrp="1"/>
          </p:cNvSpPr>
          <p:nvPr>
            <p:ph idx="1"/>
          </p:nvPr>
        </p:nvSpPr>
        <p:spPr/>
        <p:txBody>
          <a:bodyPr>
            <a:normAutofit fontScale="92500"/>
          </a:bodyPr>
          <a:lstStyle/>
          <a:p>
            <a:r>
              <a:rPr lang="en-US" dirty="0"/>
              <a:t>Questions:</a:t>
            </a:r>
          </a:p>
          <a:p>
            <a:endParaRPr lang="en-US" dirty="0"/>
          </a:p>
          <a:p>
            <a:r>
              <a:rPr lang="en-US" dirty="0"/>
              <a:t>1. When was </a:t>
            </a:r>
            <a:r>
              <a:rPr lang="en-US" dirty="0" err="1"/>
              <a:t>Lomonosov</a:t>
            </a:r>
            <a:r>
              <a:rPr lang="en-US" dirty="0"/>
              <a:t> born? </a:t>
            </a:r>
          </a:p>
          <a:p>
            <a:r>
              <a:rPr lang="en-US" dirty="0"/>
              <a:t>2. Where did he study? </a:t>
            </a:r>
          </a:p>
          <a:p>
            <a:r>
              <a:rPr lang="en-US" dirty="0"/>
              <a:t>3. In what fields of science did he write works? </a:t>
            </a:r>
          </a:p>
          <a:p>
            <a:r>
              <a:rPr lang="en-US" dirty="0"/>
              <a:t>4. What did he write besides scientific works? </a:t>
            </a:r>
          </a:p>
          <a:p>
            <a:r>
              <a:rPr lang="en-US" dirty="0"/>
              <a:t>5. What university is named after his name? </a:t>
            </a:r>
          </a:p>
          <a:p>
            <a:r>
              <a:rPr lang="en-US" dirty="0"/>
              <a:t>6. When did he die? </a:t>
            </a:r>
            <a:endParaRPr lang="ru-RU" dirty="0"/>
          </a:p>
        </p:txBody>
      </p:sp>
    </p:spTree>
    <p:extLst>
      <p:ext uri="{BB962C8B-B14F-4D97-AF65-F5344CB8AC3E}">
        <p14:creationId xmlns:p14="http://schemas.microsoft.com/office/powerpoint/2010/main" val="36195936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2623470</TotalTime>
  <Words>1170</Words>
  <Application>Microsoft Office PowerPoint</Application>
  <PresentationFormat>Экран (4:3)</PresentationFormat>
  <Paragraphs>53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Аспект</vt:lpstr>
      <vt:lpstr>Выдающиеся люди – outstanding people </vt:lpstr>
      <vt:lpstr>Презентация PowerPoint</vt:lpstr>
      <vt:lpstr>Петр Леонидович Капица  (1894-1984)</vt:lpstr>
      <vt:lpstr>Петр Леонидович Капица(1894-1984)</vt:lpstr>
      <vt:lpstr>Ландау, Лев Давидович 1908-1968</vt:lpstr>
      <vt:lpstr>Ответь на вопрос о каком ученом идет речь?</vt:lpstr>
      <vt:lpstr>Прочитай, переведи, перескажи:</vt:lpstr>
      <vt:lpstr>Сопоставь фото с именем деятеля</vt:lpstr>
      <vt:lpstr>Ответь на вопросы письменно</vt:lpstr>
      <vt:lpstr>Список использованной литературы: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Выдающиеся люди – outstanding people</dc:title>
  <dc:creator>User</dc:creator>
  <cp:lastModifiedBy>User</cp:lastModifiedBy>
  <cp:revision>6</cp:revision>
  <dcterms:created xsi:type="dcterms:W3CDTF">2013-12-16T19:15:08Z</dcterms:created>
  <dcterms:modified xsi:type="dcterms:W3CDTF">2018-12-12T15:49:13Z</dcterms:modified>
</cp:coreProperties>
</file>