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DC4-085E-46D7-8870-2FEF1F30301C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DC4-085E-46D7-8870-2FEF1F30301C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DC4-085E-46D7-8870-2FEF1F30301C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DC4-085E-46D7-8870-2FEF1F30301C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DC4-085E-46D7-8870-2FEF1F30301C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DC4-085E-46D7-8870-2FEF1F30301C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DC4-085E-46D7-8870-2FEF1F30301C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DC4-085E-46D7-8870-2FEF1F30301C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DC4-085E-46D7-8870-2FEF1F30301C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DC4-085E-46D7-8870-2FEF1F30301C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DC4-085E-46D7-8870-2FEF1F30301C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D11DC4-085E-46D7-8870-2FEF1F30301C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76FD200-388C-4CAD-B51E-23752EA0CE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ngramm.su/grammar/sentenc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«Теоретические основы лингвистики</a:t>
            </a:r>
            <a:r>
              <a:rPr lang="ru-RU" sz="3200" dirty="0" smtClean="0"/>
              <a:t>»</a:t>
            </a:r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dirty="0"/>
              <a:t>«Словосочетание и его роль в предложении</a:t>
            </a:r>
            <a:r>
              <a:rPr lang="ru-RU" sz="3200" dirty="0" smtClean="0"/>
              <a:t>.»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1680" y="4772744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Выполнил</a:t>
            </a:r>
            <a:r>
              <a:rPr lang="ru-RU" dirty="0"/>
              <a:t>: Чернявский О.В</a:t>
            </a:r>
            <a:r>
              <a:rPr lang="ru-RU" dirty="0" smtClean="0"/>
              <a:t>.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r>
              <a:rPr lang="ru-RU" dirty="0" smtClean="0"/>
              <a:t>		Ноябрь 2018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1841530" cy="326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Троицкий авиационный технический колледж ГА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33" y="3717032"/>
            <a:ext cx="10731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6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/>
              <a:t>Классификация словосочетаний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В отечественной лингвистике с понятием словосочетания мы встречаемся уже в работах М. В. Ломоносова. Изучение же словосочетания начинается с Ф. Ф. Фортунатова, который определяет предмет своего исследования как «целое, по значению, которое образуется сочетанием одного полного слова (не частицы) с другим полным словом, будет ли это выражение целого психологического суждения, или выражение его части. Во всяком словосочетании различаются по значению две части: зависимая, несамостоятельная, и независимая, самостоятельная»</a:t>
            </a:r>
          </a:p>
        </p:txBody>
      </p:sp>
    </p:spTree>
    <p:extLst>
      <p:ext uri="{BB962C8B-B14F-4D97-AF65-F5344CB8AC3E}">
        <p14:creationId xmlns:p14="http://schemas.microsoft.com/office/powerpoint/2010/main" val="211161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3600" kern="12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Классификация</a:t>
            </a:r>
            <a:r>
              <a:rPr lang="ru-RU" dirty="0" smtClean="0"/>
              <a:t> </a:t>
            </a:r>
            <a:r>
              <a:rPr lang="ru-RU" sz="3600" kern="12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словосочетаний по</a:t>
            </a:r>
            <a:r>
              <a:rPr lang="ru-RU" dirty="0" smtClean="0"/>
              <a:t> </a:t>
            </a:r>
            <a:r>
              <a:rPr lang="ru-RU" sz="3600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внутренней</a:t>
            </a:r>
            <a:r>
              <a:rPr lang="ru-RU" dirty="0" smtClean="0"/>
              <a:t> </a:t>
            </a:r>
            <a:r>
              <a:rPr lang="ru-RU" sz="3600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структуре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 bear with a sore head</a:t>
            </a:r>
            <a:r>
              <a:rPr lang="ru-RU" dirty="0"/>
              <a:t>– очень сердитый/злой, </a:t>
            </a:r>
            <a:r>
              <a:rPr lang="en-US" dirty="0"/>
              <a:t>A bit of a dark horse</a:t>
            </a:r>
            <a:r>
              <a:rPr lang="ru-RU" dirty="0"/>
              <a:t>– темная лошадка ,  A </a:t>
            </a:r>
            <a:r>
              <a:rPr lang="ru-RU" dirty="0" err="1"/>
              <a:t>bitter</a:t>
            </a:r>
            <a:r>
              <a:rPr lang="ru-RU" dirty="0"/>
              <a:t> </a:t>
            </a:r>
            <a:r>
              <a:rPr lang="ru-RU" dirty="0" err="1"/>
              <a:t>pill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swallow</a:t>
            </a:r>
            <a:r>
              <a:rPr lang="ru-RU" dirty="0"/>
              <a:t>– горькая пилюля, что-то тягостное и неприятное  </a:t>
            </a:r>
            <a:r>
              <a:rPr lang="en-US" dirty="0"/>
              <a:t>A brainwave</a:t>
            </a:r>
            <a:r>
              <a:rPr lang="ru-RU" dirty="0"/>
              <a:t>– блестящая неделя, </a:t>
            </a:r>
            <a:r>
              <a:rPr lang="en-US" dirty="0"/>
              <a:t>A bull in a china shop</a:t>
            </a:r>
            <a:r>
              <a:rPr lang="ru-RU" dirty="0"/>
              <a:t>– слон в посудной лавке, </a:t>
            </a:r>
            <a:r>
              <a:rPr lang="en-US" dirty="0"/>
              <a:t>A cat in hell</a:t>
            </a:r>
            <a:r>
              <a:rPr lang="ru-RU" dirty="0"/>
              <a:t>’</a:t>
            </a:r>
            <a:r>
              <a:rPr lang="en-US" dirty="0"/>
              <a:t>s chance</a:t>
            </a:r>
            <a:r>
              <a:rPr lang="ru-RU" dirty="0"/>
              <a:t>– без вариантов, A </a:t>
            </a:r>
            <a:r>
              <a:rPr lang="ru-RU" dirty="0" err="1"/>
              <a:t>close</a:t>
            </a:r>
            <a:r>
              <a:rPr lang="ru-RU" dirty="0"/>
              <a:t> </a:t>
            </a:r>
            <a:r>
              <a:rPr lang="ru-RU" dirty="0" err="1"/>
              <a:t>shave</a:t>
            </a:r>
            <a:r>
              <a:rPr lang="ru-RU" dirty="0"/>
              <a:t>– рискованный побег, A </a:t>
            </a:r>
            <a:r>
              <a:rPr lang="ru-RU" dirty="0" err="1"/>
              <a:t>different</a:t>
            </a:r>
            <a:r>
              <a:rPr lang="ru-RU" dirty="0"/>
              <a:t> </a:t>
            </a:r>
            <a:r>
              <a:rPr lang="ru-RU" dirty="0" err="1"/>
              <a:t>kettle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fish</a:t>
            </a:r>
            <a:r>
              <a:rPr lang="ru-RU" dirty="0"/>
              <a:t>– абсолютно другая </a:t>
            </a:r>
            <a:r>
              <a:rPr lang="ru-RU" dirty="0" smtClean="0"/>
              <a:t>ситуация.</a:t>
            </a:r>
          </a:p>
          <a:p>
            <a:pPr algn="just"/>
            <a:r>
              <a:rPr lang="en-US" dirty="0"/>
              <a:t>A dog</a:t>
            </a:r>
            <a:r>
              <a:rPr lang="ru-RU" dirty="0"/>
              <a:t>’</a:t>
            </a:r>
            <a:r>
              <a:rPr lang="en-US" dirty="0"/>
              <a:t>s breakfast</a:t>
            </a:r>
            <a:r>
              <a:rPr lang="ru-RU" dirty="0"/>
              <a:t>/</a:t>
            </a:r>
            <a:r>
              <a:rPr lang="en-US" dirty="0"/>
              <a:t>dinner</a:t>
            </a:r>
            <a:r>
              <a:rPr lang="ru-RU" dirty="0"/>
              <a:t>- беспорядок , </a:t>
            </a:r>
            <a:r>
              <a:rPr lang="en-US" dirty="0"/>
              <a:t>A dog</a:t>
            </a:r>
            <a:r>
              <a:rPr lang="ru-RU" dirty="0"/>
              <a:t>’</a:t>
            </a:r>
            <a:r>
              <a:rPr lang="en-US" dirty="0"/>
              <a:t>s life</a:t>
            </a:r>
            <a:r>
              <a:rPr lang="ru-RU" dirty="0"/>
              <a:t>– тяжелая жизнь, </a:t>
            </a:r>
            <a:r>
              <a:rPr lang="en-US" dirty="0"/>
              <a:t>A fish out of water</a:t>
            </a:r>
            <a:r>
              <a:rPr lang="ru-RU" dirty="0"/>
              <a:t>– как рыба без воды, </a:t>
            </a:r>
            <a:r>
              <a:rPr lang="en-US" dirty="0"/>
              <a:t>A memory like a sieve</a:t>
            </a:r>
            <a:r>
              <a:rPr lang="ru-RU" dirty="0"/>
              <a:t>– память как решето, </a:t>
            </a:r>
            <a:r>
              <a:rPr lang="en-US" dirty="0"/>
              <a:t>A night owl</a:t>
            </a:r>
            <a:r>
              <a:rPr lang="ru-RU" dirty="0"/>
              <a:t>– «сова», </a:t>
            </a:r>
            <a:r>
              <a:rPr lang="en-US" dirty="0"/>
              <a:t>Above board</a:t>
            </a:r>
            <a:r>
              <a:rPr lang="ru-RU" dirty="0"/>
              <a:t>- честный, </a:t>
            </a:r>
            <a:r>
              <a:rPr lang="ru-RU" dirty="0" err="1"/>
              <a:t>Against</a:t>
            </a:r>
            <a:r>
              <a:rPr lang="ru-RU" dirty="0"/>
              <a:t> </a:t>
            </a:r>
            <a:r>
              <a:rPr lang="ru-RU" dirty="0" err="1"/>
              <a:t>all</a:t>
            </a:r>
            <a:r>
              <a:rPr lang="ru-RU" dirty="0"/>
              <a:t> </a:t>
            </a:r>
            <a:r>
              <a:rPr lang="ru-RU" dirty="0" err="1"/>
              <a:t>odds</a:t>
            </a:r>
            <a:r>
              <a:rPr lang="ru-RU" dirty="0"/>
              <a:t>– несмотря на все </a:t>
            </a:r>
            <a:r>
              <a:rPr lang="ru-RU" dirty="0" smtClean="0"/>
              <a:t>трудности.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59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484" y="692696"/>
            <a:ext cx="6573316" cy="831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Функциональная </a:t>
            </a:r>
            <a:r>
              <a:rPr lang="ru-RU" dirty="0"/>
              <a:t>классификация словосочетаний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132856"/>
            <a:ext cx="6779096" cy="434414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Предложения, зачастую рассматривают не как особую единицу, а как разновидность словосочетания, соотносимое с логическим или психологическим суждением. В русском языкознании именно такого понимания придерживались Ф.Ф. Фортунатов, большинство его учеников и последователей; наиболее ярко оно отразилось в работах М.Н. </a:t>
            </a:r>
            <a:r>
              <a:rPr lang="ru-RU" dirty="0" err="1"/>
              <a:t>Петерсона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Словосочетания подразделяют на группы по функциональности:</a:t>
            </a:r>
          </a:p>
          <a:p>
            <a:pPr lvl="0"/>
            <a:r>
              <a:rPr lang="ru-RU" dirty="0"/>
              <a:t>субстантивная группа или именная группа (</a:t>
            </a:r>
            <a:r>
              <a:rPr lang="ru-RU" dirty="0" err="1"/>
              <a:t>substantive</a:t>
            </a:r>
            <a:r>
              <a:rPr lang="ru-RU" dirty="0"/>
              <a:t> </a:t>
            </a:r>
            <a:r>
              <a:rPr lang="ru-RU" dirty="0" err="1"/>
              <a:t>phrase</a:t>
            </a:r>
            <a:r>
              <a:rPr lang="ru-RU" dirty="0"/>
              <a:t>) - в предложении представлено подлежащим или дополнением,</a:t>
            </a:r>
          </a:p>
          <a:p>
            <a:pPr lvl="0"/>
            <a:r>
              <a:rPr lang="ru-RU" dirty="0"/>
              <a:t>адвербиальное словосочетание (</a:t>
            </a:r>
            <a:r>
              <a:rPr lang="ru-RU" dirty="0" err="1"/>
              <a:t>adverbial</a:t>
            </a:r>
            <a:r>
              <a:rPr lang="ru-RU" dirty="0"/>
              <a:t> </a:t>
            </a:r>
            <a:r>
              <a:rPr lang="ru-RU" dirty="0" err="1"/>
              <a:t>phrase</a:t>
            </a:r>
            <a:r>
              <a:rPr lang="ru-RU" dirty="0"/>
              <a:t>) - выполняет функцию наречия, как член предложения - обстоятельство (</a:t>
            </a:r>
            <a:r>
              <a:rPr lang="ru-RU" dirty="0" err="1"/>
              <a:t>adverbial</a:t>
            </a:r>
            <a:r>
              <a:rPr lang="ru-RU" dirty="0"/>
              <a:t> </a:t>
            </a:r>
            <a:r>
              <a:rPr lang="ru-RU" dirty="0" err="1"/>
              <a:t>modifier</a:t>
            </a:r>
            <a:r>
              <a:rPr lang="ru-RU" dirty="0"/>
              <a:t>),</a:t>
            </a:r>
          </a:p>
          <a:p>
            <a:pPr lvl="0"/>
            <a:r>
              <a:rPr lang="ru-RU" dirty="0"/>
              <a:t>определительная группа слов (</a:t>
            </a:r>
            <a:r>
              <a:rPr lang="ru-RU" dirty="0" err="1"/>
              <a:t>determinative</a:t>
            </a:r>
            <a:r>
              <a:rPr lang="ru-RU" dirty="0"/>
              <a:t> </a:t>
            </a:r>
            <a:r>
              <a:rPr lang="ru-RU" dirty="0" err="1"/>
              <a:t>phrase</a:t>
            </a:r>
            <a:r>
              <a:rPr lang="ru-RU" dirty="0"/>
              <a:t>) - выполняет функцию детерминатива.</a:t>
            </a:r>
          </a:p>
          <a:p>
            <a:r>
              <a:rPr lang="ru-RU" dirty="0"/>
              <a:t>адъективная группа (</a:t>
            </a:r>
            <a:r>
              <a:rPr lang="ru-RU" dirty="0" err="1"/>
              <a:t>adjectival</a:t>
            </a:r>
            <a:r>
              <a:rPr lang="ru-RU" dirty="0"/>
              <a:t> </a:t>
            </a:r>
            <a:r>
              <a:rPr lang="ru-RU" dirty="0" err="1"/>
              <a:t>phrase</a:t>
            </a:r>
            <a:r>
              <a:rPr lang="ru-RU" dirty="0"/>
              <a:t>) - выполняет функцию прилагательного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1789956" cy="181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54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Разбор словосочетаний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63230"/>
            <a:ext cx="1835696" cy="169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362" y="1412776"/>
            <a:ext cx="8727637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"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sake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our</a:t>
            </a:r>
            <a:r>
              <a:rPr lang="ru-RU" dirty="0"/>
              <a:t> </a:t>
            </a:r>
            <a:r>
              <a:rPr lang="ru-RU" dirty="0" err="1"/>
              <a:t>future</a:t>
            </a:r>
            <a:r>
              <a:rPr lang="ru-RU" dirty="0"/>
              <a:t>" – обстоятельство, представленное предложной группой слов:</a:t>
            </a:r>
          </a:p>
          <a:p>
            <a:r>
              <a:rPr lang="en-US" dirty="0"/>
              <a:t>"the sake of our future" – </a:t>
            </a:r>
            <a:r>
              <a:rPr lang="ru-RU" dirty="0"/>
              <a:t>именная группа слов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/>
              <a:t>"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sake</a:t>
            </a:r>
            <a:r>
              <a:rPr lang="ru-RU" dirty="0"/>
              <a:t>" – именная группа слов,</a:t>
            </a:r>
          </a:p>
          <a:p>
            <a:r>
              <a:rPr lang="ru-RU" dirty="0"/>
              <a:t>"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our</a:t>
            </a:r>
            <a:r>
              <a:rPr lang="ru-RU" dirty="0"/>
              <a:t> </a:t>
            </a:r>
            <a:r>
              <a:rPr lang="ru-RU" dirty="0" err="1"/>
              <a:t>future</a:t>
            </a:r>
            <a:r>
              <a:rPr lang="ru-RU" dirty="0"/>
              <a:t>" – предложная группа слов:</a:t>
            </a:r>
          </a:p>
          <a:p>
            <a:r>
              <a:rPr lang="ru-RU" dirty="0"/>
              <a:t>"</a:t>
            </a:r>
            <a:r>
              <a:rPr lang="ru-RU" dirty="0" err="1"/>
              <a:t>our</a:t>
            </a:r>
            <a:r>
              <a:rPr lang="ru-RU" dirty="0"/>
              <a:t> </a:t>
            </a:r>
            <a:r>
              <a:rPr lang="ru-RU" dirty="0" err="1"/>
              <a:t>future</a:t>
            </a:r>
            <a:r>
              <a:rPr lang="ru-RU" dirty="0"/>
              <a:t>" – именная группа слов,</a:t>
            </a:r>
          </a:p>
          <a:p>
            <a:r>
              <a:rPr lang="ru-RU" dirty="0"/>
              <a:t>"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first</a:t>
            </a:r>
            <a:r>
              <a:rPr lang="ru-RU" dirty="0"/>
              <a:t> </a:t>
            </a:r>
            <a:r>
              <a:rPr lang="ru-RU" dirty="0" err="1"/>
              <a:t>place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our</a:t>
            </a:r>
            <a:r>
              <a:rPr lang="ru-RU" dirty="0"/>
              <a:t> </a:t>
            </a:r>
            <a:r>
              <a:rPr lang="ru-RU" dirty="0" err="1"/>
              <a:t>living</a:t>
            </a:r>
            <a:r>
              <a:rPr lang="ru-RU" dirty="0"/>
              <a:t>" – подлежащие, представленное именной группой слов:</a:t>
            </a:r>
          </a:p>
          <a:p>
            <a:r>
              <a:rPr lang="ru-RU" dirty="0"/>
              <a:t>"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first</a:t>
            </a:r>
            <a:r>
              <a:rPr lang="ru-RU" dirty="0"/>
              <a:t> </a:t>
            </a:r>
            <a:r>
              <a:rPr lang="ru-RU" dirty="0" err="1"/>
              <a:t>place</a:t>
            </a:r>
            <a:r>
              <a:rPr lang="ru-RU" dirty="0"/>
              <a:t>" – именная группа слов,</a:t>
            </a:r>
          </a:p>
          <a:p>
            <a:r>
              <a:rPr lang="ru-RU" dirty="0"/>
              <a:t>"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our</a:t>
            </a:r>
            <a:r>
              <a:rPr lang="ru-RU" dirty="0"/>
              <a:t> </a:t>
            </a:r>
            <a:r>
              <a:rPr lang="ru-RU" dirty="0" err="1"/>
              <a:t>living</a:t>
            </a:r>
            <a:r>
              <a:rPr lang="ru-RU" dirty="0"/>
              <a:t>" – предложная группа слов:</a:t>
            </a:r>
          </a:p>
          <a:p>
            <a:r>
              <a:rPr lang="ru-RU" dirty="0"/>
              <a:t>"</a:t>
            </a:r>
            <a:r>
              <a:rPr lang="ru-RU" dirty="0" err="1"/>
              <a:t>our</a:t>
            </a:r>
            <a:r>
              <a:rPr lang="ru-RU" dirty="0"/>
              <a:t> </a:t>
            </a:r>
            <a:r>
              <a:rPr lang="ru-RU" dirty="0" err="1"/>
              <a:t>living</a:t>
            </a:r>
            <a:r>
              <a:rPr lang="ru-RU" dirty="0"/>
              <a:t>" – группа слов герундия,</a:t>
            </a:r>
          </a:p>
          <a:p>
            <a:r>
              <a:rPr lang="en-US" dirty="0"/>
              <a:t>"must be occupied by our children" – </a:t>
            </a:r>
            <a:r>
              <a:rPr lang="ru-RU" dirty="0"/>
              <a:t>глагольная группа слов</a:t>
            </a:r>
            <a:r>
              <a:rPr lang="en-US" dirty="0"/>
              <a:t>,</a:t>
            </a:r>
            <a:endParaRPr lang="ru-RU" dirty="0"/>
          </a:p>
          <a:p>
            <a:r>
              <a:rPr lang="en-US" dirty="0"/>
              <a:t>"occupied by our children" – </a:t>
            </a:r>
            <a:r>
              <a:rPr lang="ru-RU" dirty="0"/>
              <a:t>группа слов причастия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/>
              <a:t>"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our</a:t>
            </a:r>
            <a:r>
              <a:rPr lang="ru-RU" dirty="0"/>
              <a:t> </a:t>
            </a:r>
            <a:r>
              <a:rPr lang="ru-RU" dirty="0" err="1"/>
              <a:t>children</a:t>
            </a:r>
            <a:r>
              <a:rPr lang="ru-RU" dirty="0"/>
              <a:t>" – предложная группа слов:</a:t>
            </a:r>
          </a:p>
          <a:p>
            <a:r>
              <a:rPr lang="ru-RU" dirty="0"/>
              <a:t>"</a:t>
            </a:r>
            <a:r>
              <a:rPr lang="ru-RU" dirty="0" err="1"/>
              <a:t>our</a:t>
            </a:r>
            <a:r>
              <a:rPr lang="ru-RU" dirty="0"/>
              <a:t> </a:t>
            </a:r>
            <a:r>
              <a:rPr lang="ru-RU" dirty="0" err="1"/>
              <a:t>children</a:t>
            </a:r>
            <a:r>
              <a:rPr lang="ru-RU" dirty="0"/>
              <a:t>" – именная группа слов.</a:t>
            </a:r>
          </a:p>
        </p:txBody>
      </p:sp>
    </p:spTree>
    <p:extLst>
      <p:ext uri="{BB962C8B-B14F-4D97-AF65-F5344CB8AC3E}">
        <p14:creationId xmlns:p14="http://schemas.microsoft.com/office/powerpoint/2010/main" val="39877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1.	</a:t>
            </a:r>
            <a:r>
              <a:rPr lang="ru-RU" dirty="0" err="1"/>
              <a:t>WikipediA:Phrase</a:t>
            </a:r>
            <a:r>
              <a:rPr lang="ru-RU" dirty="0"/>
              <a:t> Электронный ресурс [http://ru.lingvo.wikia. </a:t>
            </a:r>
            <a:r>
              <a:rPr lang="ru-RU" dirty="0" err="1"/>
              <a:t>com</a:t>
            </a:r>
            <a:r>
              <a:rPr lang="ru-RU" dirty="0"/>
              <a:t>/</a:t>
            </a:r>
            <a:r>
              <a:rPr lang="ru-RU" dirty="0" err="1"/>
              <a:t>wiki</a:t>
            </a:r>
            <a:r>
              <a:rPr lang="ru-RU" dirty="0"/>
              <a:t>/% D0%A1%D0%BB%D0%BE%D0%B2%D0%BE%D1%81%D0%BE%D1%87%D0%B5%D1%82%D0%B0%D0%BD%D0%B8%D0%B5_%D0%B8_%D0%B5%D0%B3%D0%BE_%D1%84%D1%83%D0%BD%D0%BA%D1%86%D0%B8%D0%B8]</a:t>
            </a:r>
          </a:p>
          <a:p>
            <a:r>
              <a:rPr lang="ru-RU" dirty="0"/>
              <a:t>2.	</a:t>
            </a:r>
            <a:r>
              <a:rPr lang="ru-RU" dirty="0" err="1"/>
              <a:t>WikipediA:Phrase</a:t>
            </a:r>
            <a:r>
              <a:rPr lang="ru-RU" dirty="0"/>
              <a:t> Электронный ресурс </a:t>
            </a:r>
            <a:r>
              <a:rPr lang="ru-RU" dirty="0" err="1"/>
              <a:t>ВикипедиЯ</a:t>
            </a:r>
            <a:r>
              <a:rPr lang="ru-RU" dirty="0"/>
              <a:t>: Грамматика составляющих дата обращения 11.10.2015</a:t>
            </a:r>
          </a:p>
          <a:p>
            <a:r>
              <a:rPr lang="ru-RU" dirty="0"/>
              <a:t>3.	</a:t>
            </a:r>
            <a:r>
              <a:rPr lang="ru-RU" dirty="0" err="1"/>
              <a:t>Аракин</a:t>
            </a:r>
            <a:r>
              <a:rPr lang="ru-RU" dirty="0"/>
              <a:t> В. Д. Сравнительная типология английского и русского языков. Л., «Просвещение», 1979.</a:t>
            </a:r>
          </a:p>
          <a:p>
            <a:r>
              <a:rPr lang="ru-RU" dirty="0"/>
              <a:t>4.	Ахманова О. С. Вопросы грамматического строя. М.: Изд-во АН СССР; 1955. – с. 452-462.</a:t>
            </a:r>
          </a:p>
          <a:p>
            <a:r>
              <a:rPr lang="ru-RU" dirty="0"/>
              <a:t>5.	</a:t>
            </a:r>
            <a:r>
              <a:rPr lang="ru-RU" dirty="0" err="1"/>
              <a:t>Бархударов</a:t>
            </a:r>
            <a:r>
              <a:rPr lang="ru-RU" dirty="0"/>
              <a:t> Л. С. Структура простого предложения современного английского языка. М., 1966.-с. 199</a:t>
            </a:r>
          </a:p>
          <a:p>
            <a:r>
              <a:rPr lang="ru-RU" dirty="0"/>
              <a:t>6.	</a:t>
            </a:r>
            <a:r>
              <a:rPr lang="ru-RU" dirty="0" err="1"/>
              <a:t>Валгина</a:t>
            </a:r>
            <a:r>
              <a:rPr lang="ru-RU" dirty="0"/>
              <a:t> Н. С. Синтаксис современного русского языка. М., 2003.</a:t>
            </a:r>
          </a:p>
          <a:p>
            <a:r>
              <a:rPr lang="ru-RU" dirty="0"/>
              <a:t>7.	Виноградов В. В. Исследования по русской грамматике. М.: Наука, 1975, с. 559</a:t>
            </a:r>
          </a:p>
          <a:p>
            <a:r>
              <a:rPr lang="ru-RU" dirty="0"/>
              <a:t>8.	Гак В. Г. К вопросу о семантической типологии словосочетаний. Сб. науч. Тр. МГПИИЯ им. М. Тореза, М., 1979; с. 44 – 52</a:t>
            </a:r>
          </a:p>
          <a:p>
            <a:r>
              <a:rPr lang="ru-RU" dirty="0"/>
              <a:t>9.	Гуревич, В.В. Теоретическая грамматика английского языка. Сравнительная типология английского и русского языков : учеб. пособие / В.В. Гуревич .— 9-е изд., стер. — М. : ФЛИНТА, 2017 .— 168 с.</a:t>
            </a:r>
          </a:p>
          <a:p>
            <a:r>
              <a:rPr lang="ru-RU" dirty="0"/>
              <a:t>10.	 Левицкий Ю. А. Основы теории синтаксиса. М., 2005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78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041301"/>
              </p:ext>
            </p:extLst>
          </p:nvPr>
        </p:nvGraphicFramePr>
        <p:xfrm>
          <a:off x="539552" y="1484784"/>
          <a:ext cx="8424936" cy="48965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/>
              </a:tblGrid>
              <a:tr h="38131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</a:rPr>
                        <a:t>Словосочетание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52538"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Функции </a:t>
                      </a:r>
                      <a:r>
                        <a:rPr lang="ru-RU" sz="1400" dirty="0" smtClean="0">
                          <a:effectLst/>
                        </a:rPr>
                        <a:t>словосочетания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52538"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Типы </a:t>
                      </a:r>
                      <a:r>
                        <a:rPr lang="ru-RU" sz="1400" dirty="0" smtClean="0">
                          <a:effectLst/>
                        </a:rPr>
                        <a:t>словосочетаний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5253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2,      </a:t>
                      </a:r>
                      <a:r>
                        <a:rPr lang="ru-RU" sz="1400" dirty="0">
                          <a:effectLst/>
                        </a:rPr>
                        <a:t>Классификация </a:t>
                      </a:r>
                      <a:r>
                        <a:rPr lang="ru-RU" sz="1400" dirty="0" smtClean="0">
                          <a:effectLst/>
                        </a:rPr>
                        <a:t>словосочетаний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52538"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Классификация по внутренней </a:t>
                      </a:r>
                      <a:r>
                        <a:rPr lang="ru-RU" sz="1400" dirty="0" smtClean="0">
                          <a:effectLst/>
                        </a:rPr>
                        <a:t>структуре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52538"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Функциональная </a:t>
                      </a:r>
                      <a:r>
                        <a:rPr lang="ru-RU" sz="1400" dirty="0" smtClean="0">
                          <a:effectLst/>
                        </a:rPr>
                        <a:t>классификация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5253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3 Разбор словосочетаний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Словосочетание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как </a:t>
            </a:r>
            <a:r>
              <a:rPr lang="ru-RU" dirty="0"/>
              <a:t>и слово, является синтаксической единицей. Оно обозначает предмет, процесс, явление, качество. В русских словосочетаниях есть законченный смысл, а вот английский язык отличается тем, что не все словосочетания имеют законченный смысл, поэтому то и возникает проблема восприятья языка новичками.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507" y="4077072"/>
            <a:ext cx="32194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4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Целью данной работы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является </a:t>
            </a:r>
            <a:r>
              <a:rPr lang="ru-RU" dirty="0"/>
              <a:t>рассмотрение словосочетаний как синтаксической </a:t>
            </a:r>
            <a:r>
              <a:rPr lang="ru-RU" dirty="0" smtClean="0"/>
              <a:t>единицы </a:t>
            </a:r>
            <a:r>
              <a:rPr lang="ru-RU" dirty="0"/>
              <a:t>английского языка. Для выполнения данной цели необходимо выполнить следующие задачи:</a:t>
            </a:r>
          </a:p>
          <a:p>
            <a:r>
              <a:rPr lang="ru-RU" dirty="0"/>
              <a:t>1.	Рассмотреть типы существующих словосочетаний</a:t>
            </a:r>
          </a:p>
          <a:p>
            <a:r>
              <a:rPr lang="ru-RU" dirty="0"/>
              <a:t>2.	Изучить существующую классификацию словосочетаний</a:t>
            </a:r>
          </a:p>
          <a:p>
            <a:r>
              <a:rPr lang="ru-RU" dirty="0"/>
              <a:t>3.	Научиться разбирать предложения на </a:t>
            </a:r>
            <a:r>
              <a:rPr lang="ru-RU" dirty="0" smtClean="0"/>
              <a:t>словосочетания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2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16632"/>
            <a:ext cx="4666240" cy="660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73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 Словосочетание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5987008" cy="487680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pPr algn="just"/>
            <a:r>
              <a:rPr lang="ru-RU" dirty="0"/>
              <a:t>Начнем с определения словосочетания  в русском языке в словаре дается следующее определение. Словосочетание- синтаксическая конструкция, состоящая из двух или более знаменательных слов, связанных между собой подчинительной связью. В этой синтаксической конструкции грамматически независимое слово является главным компонентом, подчиненное слово - зависимым компонентом.</a:t>
            </a:r>
          </a:p>
          <a:p>
            <a:pPr algn="just"/>
            <a:r>
              <a:rPr lang="ru-RU" dirty="0"/>
              <a:t>В английском</a:t>
            </a:r>
            <a:r>
              <a:rPr lang="ru-RU" b="1" dirty="0"/>
              <a:t> с</a:t>
            </a:r>
            <a:r>
              <a:rPr lang="ru-RU" dirty="0"/>
              <a:t>ловосочетание</a:t>
            </a:r>
            <a:r>
              <a:rPr lang="ru-RU" b="1" dirty="0"/>
              <a:t> </a:t>
            </a:r>
            <a:r>
              <a:rPr lang="ru-RU" dirty="0"/>
              <a:t>группа слов</a:t>
            </a:r>
            <a:r>
              <a:rPr lang="ru-RU" b="1" dirty="0"/>
              <a:t> (</a:t>
            </a:r>
            <a:r>
              <a:rPr lang="ru-RU" dirty="0" err="1"/>
              <a:t>phrase</a:t>
            </a:r>
            <a:r>
              <a:rPr lang="ru-RU" b="1" dirty="0"/>
              <a:t>/</a:t>
            </a:r>
            <a:r>
              <a:rPr lang="ru-RU" dirty="0" err="1"/>
              <a:t>word-combination</a:t>
            </a:r>
            <a:r>
              <a:rPr lang="ru-RU" b="1" dirty="0"/>
              <a:t>) — </a:t>
            </a:r>
            <a:r>
              <a:rPr lang="ru-RU" dirty="0"/>
              <a:t>это комбинация слов, которое играет определённую роль в грамматической структуре </a:t>
            </a:r>
            <a:r>
              <a:rPr lang="ru-RU" u="sng" dirty="0">
                <a:hlinkClick r:id="rId2" tooltip="Предложение (The Sentence)"/>
              </a:rPr>
              <a:t>предложения</a:t>
            </a:r>
            <a:r>
              <a:rPr lang="ru-RU" dirty="0"/>
              <a:t>. Словосочетание может не иметь законченного значения или смысла, в том числе и за пределами предложения, но оно действует как единое целое (грамматическая единица) и имеет свою внутреннюю грамматическую связь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24838" r="20967" b="9097"/>
          <a:stretch/>
        </p:blipFill>
        <p:spPr bwMode="auto">
          <a:xfrm>
            <a:off x="6156176" y="2198367"/>
            <a:ext cx="288032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0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1.1	Функции </a:t>
            </a:r>
            <a:r>
              <a:rPr lang="ru-RU" dirty="0" smtClean="0"/>
              <a:t>словосочетания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Функции словосочетания [9, с. 98]</a:t>
            </a:r>
          </a:p>
          <a:p>
            <a:r>
              <a:rPr lang="ru-RU" dirty="0"/>
              <a:t>•	номинативная (называет определяемый предмет, признак, действие)</a:t>
            </a:r>
          </a:p>
          <a:p>
            <a:r>
              <a:rPr lang="ru-RU" dirty="0"/>
              <a:t>•	строительный материал предложения, входит в его состав (первичная, основная)</a:t>
            </a:r>
          </a:p>
          <a:p>
            <a:r>
              <a:rPr lang="ru-RU" dirty="0"/>
              <a:t>•	словосочетание служит основным элементом текста через предложение.</a:t>
            </a:r>
          </a:p>
          <a:p>
            <a:r>
              <a:rPr lang="ru-RU" dirty="0"/>
              <a:t>При разборе словосочетания нужно обращать внимание на контекст из которого взято разбираемое словосочетание. На следующем этапе нельзя не отметить, что словосочетания делятся на различные типы.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2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ru-RU" sz="4000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Типы</a:t>
            </a:r>
            <a:r>
              <a:rPr lang="ru-RU" dirty="0" smtClean="0"/>
              <a:t> </a:t>
            </a:r>
            <a:r>
              <a:rPr lang="ru-RU" sz="4000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словосочетаний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 </a:t>
            </a:r>
            <a:r>
              <a:rPr lang="ru-RU" dirty="0" smtClean="0"/>
              <a:t>Говоря </a:t>
            </a:r>
            <a:r>
              <a:rPr lang="ru-RU" dirty="0"/>
              <a:t>о типах словосочетаний в английском, имеется в виду типы соединения слов в словосочетании.</a:t>
            </a:r>
            <a:endParaRPr lang="ru-RU" sz="2000" dirty="0"/>
          </a:p>
          <a:p>
            <a:r>
              <a:rPr lang="ru-RU" dirty="0"/>
              <a:t>1)Подчинительные словосочетания (</a:t>
            </a:r>
            <a:r>
              <a:rPr lang="ru-RU" dirty="0" err="1"/>
              <a:t>subordinate</a:t>
            </a:r>
            <a:r>
              <a:rPr lang="ru-RU" dirty="0"/>
              <a:t> </a:t>
            </a:r>
            <a:r>
              <a:rPr lang="ru-RU" dirty="0" err="1"/>
              <a:t>phrases</a:t>
            </a:r>
            <a:r>
              <a:rPr lang="ru-RU" dirty="0"/>
              <a:t>), НС которых объединены подчинительной связью. Примеры</a:t>
            </a:r>
            <a:r>
              <a:rPr lang="en-US" dirty="0"/>
              <a:t>: cold water; reading a book; ready to go; politically active; etc.</a:t>
            </a:r>
            <a:endParaRPr lang="ru-RU" dirty="0"/>
          </a:p>
          <a:p>
            <a:pPr algn="just"/>
            <a:r>
              <a:rPr lang="ru-RU" dirty="0"/>
              <a:t>2)Сочинительные словосочетания (</a:t>
            </a:r>
            <a:r>
              <a:rPr lang="ru-RU" dirty="0" err="1"/>
              <a:t>co-ordinate</a:t>
            </a:r>
            <a:r>
              <a:rPr lang="ru-RU" dirty="0"/>
              <a:t> </a:t>
            </a:r>
            <a:r>
              <a:rPr lang="ru-RU" dirty="0" err="1"/>
              <a:t>phrases</a:t>
            </a:r>
            <a:r>
              <a:rPr lang="ru-RU" dirty="0"/>
              <a:t>), НС которых объединены сочинительной связью. Примеры</a:t>
            </a:r>
            <a:r>
              <a:rPr lang="en-US" dirty="0"/>
              <a:t>: pens and pencils; strict but just; neither here nor there; etc.</a:t>
            </a:r>
            <a:endParaRPr lang="ru-RU" dirty="0"/>
          </a:p>
          <a:p>
            <a:r>
              <a:rPr lang="ru-RU" dirty="0"/>
              <a:t>3)Предикативные словосочетания (</a:t>
            </a:r>
            <a:r>
              <a:rPr lang="en-US" dirty="0"/>
              <a:t>predicative phrases</a:t>
            </a:r>
            <a:r>
              <a:rPr lang="ru-RU" dirty="0"/>
              <a:t>), НС которых объединены предикативной связью. Например</a:t>
            </a:r>
            <a:r>
              <a:rPr lang="en-US" dirty="0"/>
              <a:t>: for you to go; weather permitting; breakfast over; etc.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18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7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68</TotalTime>
  <Words>726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Ясность</vt:lpstr>
      <vt:lpstr>«Теоретические основы лингвистики»  «Словосочетание и его роль в предложении.»</vt:lpstr>
      <vt:lpstr>Содержание</vt:lpstr>
      <vt:lpstr>Словосочетание</vt:lpstr>
      <vt:lpstr>Целью данной работы </vt:lpstr>
      <vt:lpstr>Презентация PowerPoint</vt:lpstr>
      <vt:lpstr>1 Словосочетание  </vt:lpstr>
      <vt:lpstr>1.1 Функции словосочетания</vt:lpstr>
      <vt:lpstr>Типы словосочетаний</vt:lpstr>
      <vt:lpstr>Презентация PowerPoint</vt:lpstr>
      <vt:lpstr>Классификация словосочетаний </vt:lpstr>
      <vt:lpstr>Классификация словосочетаний по внутренней структуре</vt:lpstr>
      <vt:lpstr>Функциональная классификация словосочетаний</vt:lpstr>
      <vt:lpstr>Разбор словосочетаний</vt:lpstr>
      <vt:lpstr>СПИСОК ЛИТЕРАТУРЫ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8</cp:revision>
  <dcterms:created xsi:type="dcterms:W3CDTF">2018-11-20T18:20:30Z</dcterms:created>
  <dcterms:modified xsi:type="dcterms:W3CDTF">2018-11-20T19:29:44Z</dcterms:modified>
</cp:coreProperties>
</file>