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2" r:id="rId4"/>
    <p:sldId id="283" r:id="rId5"/>
    <p:sldId id="270" r:id="rId6"/>
    <p:sldId id="258" r:id="rId7"/>
    <p:sldId id="271" r:id="rId8"/>
    <p:sldId id="272" r:id="rId9"/>
    <p:sldId id="273" r:id="rId10"/>
    <p:sldId id="274" r:id="rId11"/>
    <p:sldId id="275" r:id="rId12"/>
    <p:sldId id="276" r:id="rId13"/>
    <p:sldId id="277" r:id="rId14"/>
    <p:sldId id="278" r:id="rId15"/>
    <p:sldId id="279" r:id="rId16"/>
    <p:sldId id="280" r:id="rId17"/>
    <p:sldId id="281" r:id="rId18"/>
    <p:sldId id="267" r:id="rId19"/>
    <p:sldId id="28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6D11DC4-085E-46D7-8870-2FEF1F30301C}" type="datetimeFigureOut">
              <a:rPr lang="ru-RU" smtClean="0"/>
              <a:t>21.11.2019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6FD200-388C-4CAD-B51E-23752EA0CE8E}" type="slidenum">
              <a:rPr lang="ru-RU" smtClean="0"/>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6D11DC4-085E-46D7-8870-2FEF1F30301C}" type="datetimeFigureOut">
              <a:rPr lang="ru-RU" smtClean="0"/>
              <a:t>21.11.2019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6FD200-388C-4CAD-B51E-23752EA0CE8E}" type="slidenum">
              <a:rPr lang="ru-RU" smtClean="0"/>
              <a:t>‹#›</a:t>
            </a:fld>
            <a:endParaRPr lang="ru-RU"/>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6D11DC4-085E-46D7-8870-2FEF1F30301C}" type="datetimeFigureOut">
              <a:rPr lang="ru-RU" smtClean="0"/>
              <a:t>21.11.2019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6FD200-388C-4CAD-B51E-23752EA0CE8E}" type="slidenum">
              <a:rPr lang="ru-RU" smtClean="0"/>
              <a:t>‹#›</a:t>
            </a:fld>
            <a:endParaRPr lang="ru-RU"/>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6D11DC4-085E-46D7-8870-2FEF1F30301C}" type="datetimeFigureOut">
              <a:rPr lang="ru-RU" smtClean="0"/>
              <a:t>21.11.2019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6FD200-388C-4CAD-B51E-23752EA0CE8E}" type="slidenum">
              <a:rPr lang="ru-RU" smtClean="0"/>
              <a:t>‹#›</a:t>
            </a:fld>
            <a:endParaRPr lang="ru-RU"/>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6D11DC4-085E-46D7-8870-2FEF1F30301C}" type="datetimeFigureOut">
              <a:rPr lang="ru-RU" smtClean="0"/>
              <a:t>21.11.2019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6FD200-388C-4CAD-B51E-23752EA0CE8E}" type="slidenum">
              <a:rPr lang="ru-RU" smtClean="0"/>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6D11DC4-085E-46D7-8870-2FEF1F30301C}" type="datetimeFigureOut">
              <a:rPr lang="ru-RU" smtClean="0"/>
              <a:t>21.11.2019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6FD200-388C-4CAD-B51E-23752EA0CE8E}" type="slidenum">
              <a:rPr lang="ru-RU" smtClean="0"/>
              <a:t>‹#›</a:t>
            </a:fld>
            <a:endParaRPr lang="ru-RU"/>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6D11DC4-085E-46D7-8870-2FEF1F30301C}" type="datetimeFigureOut">
              <a:rPr lang="ru-RU" smtClean="0"/>
              <a:t>21.11.2019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76FD200-388C-4CAD-B51E-23752EA0CE8E}" type="slidenum">
              <a:rPr lang="ru-RU" smtClean="0"/>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6D11DC4-085E-46D7-8870-2FEF1F30301C}" type="datetimeFigureOut">
              <a:rPr lang="ru-RU" smtClean="0"/>
              <a:t>21.11.2019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76FD200-388C-4CAD-B51E-23752EA0CE8E}" type="slidenum">
              <a:rPr lang="ru-RU" smtClean="0"/>
              <a:t>‹#›</a:t>
            </a:fld>
            <a:endParaRPr lang="ru-RU"/>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11DC4-085E-46D7-8870-2FEF1F30301C}" type="datetimeFigureOut">
              <a:rPr lang="ru-RU" smtClean="0"/>
              <a:t>21.11.2019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76FD200-388C-4CAD-B51E-23752EA0CE8E}" type="slidenum">
              <a:rPr lang="ru-RU" smtClean="0"/>
              <a:t>‹#›</a:t>
            </a:fld>
            <a:endParaRPr lang="ru-RU"/>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6D11DC4-085E-46D7-8870-2FEF1F30301C}" type="datetimeFigureOut">
              <a:rPr lang="ru-RU" smtClean="0"/>
              <a:t>21.11.2019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6FD200-388C-4CAD-B51E-23752EA0CE8E}" type="slidenum">
              <a:rPr lang="ru-RU" smtClean="0"/>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6D11DC4-085E-46D7-8870-2FEF1F30301C}" type="datetimeFigureOut">
              <a:rPr lang="ru-RU" smtClean="0"/>
              <a:t>21.11.2019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6FD200-388C-4CAD-B51E-23752EA0CE8E}" type="slidenum">
              <a:rPr lang="ru-RU" smtClean="0"/>
              <a:t>‹#›</a:t>
            </a:fld>
            <a:endParaRPr lang="ru-RU"/>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6D11DC4-085E-46D7-8870-2FEF1F30301C}" type="datetimeFigureOut">
              <a:rPr lang="ru-RU" smtClean="0"/>
              <a:t>21.11.2019</a:t>
            </a:fld>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76FD200-388C-4CAD-B51E-23752EA0CE8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ll/>
  </p:transition>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im-english.com/posts/rasskaz-o-sebe-na-angliiskom/" TargetMode="External"/><Relationship Id="rId2" Type="http://schemas.openxmlformats.org/officeDocument/2006/relationships/hyperlink" Target="http://www.deiv.vov.ru/famman.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pPr algn="ctr"/>
            <a:r>
              <a:rPr lang="ru-RU" sz="3200" dirty="0" smtClean="0"/>
              <a:t>«Великие </a:t>
            </a:r>
            <a:r>
              <a:rPr lang="ru-RU" sz="3200" dirty="0"/>
              <a:t>Люди Авиации</a:t>
            </a:r>
            <a:r>
              <a:rPr lang="ru-RU" sz="3200" dirty="0" smtClean="0"/>
              <a:t>»</a:t>
            </a:r>
            <a:br>
              <a:rPr lang="ru-RU" sz="3200" dirty="0" smtClean="0"/>
            </a:br>
            <a:r>
              <a:rPr lang="ru-RU" sz="3200" dirty="0" smtClean="0"/>
              <a:t>(</a:t>
            </a:r>
            <a:r>
              <a:rPr lang="ru-RU" sz="3200" dirty="0"/>
              <a:t>Эссе о </a:t>
            </a:r>
            <a:r>
              <a:rPr lang="ru-RU" sz="3200" dirty="0" smtClean="0"/>
              <a:t>себе /  монолог)</a:t>
            </a:r>
            <a:r>
              <a:rPr lang="ru-RU" sz="3200" dirty="0"/>
              <a:t> </a:t>
            </a:r>
          </a:p>
        </p:txBody>
      </p:sp>
      <p:sp>
        <p:nvSpPr>
          <p:cNvPr id="3" name="Подзаголовок 2"/>
          <p:cNvSpPr>
            <a:spLocks noGrp="1"/>
          </p:cNvSpPr>
          <p:nvPr>
            <p:ph type="subTitle" idx="1"/>
          </p:nvPr>
        </p:nvSpPr>
        <p:spPr>
          <a:xfrm>
            <a:off x="2491680" y="4772744"/>
            <a:ext cx="6400800" cy="1752600"/>
          </a:xfrm>
        </p:spPr>
        <p:txBody>
          <a:bodyPr>
            <a:normAutofit lnSpcReduction="10000"/>
          </a:bodyPr>
          <a:lstStyle/>
          <a:p>
            <a:pPr algn="r"/>
            <a:r>
              <a:rPr lang="ru-RU" dirty="0" smtClean="0"/>
              <a:t>Выполнил</a:t>
            </a:r>
            <a:r>
              <a:rPr lang="ru-RU" dirty="0"/>
              <a:t>: Чернявский О.В</a:t>
            </a:r>
            <a:r>
              <a:rPr lang="ru-RU" dirty="0" smtClean="0"/>
              <a:t>.</a:t>
            </a:r>
          </a:p>
          <a:p>
            <a:pPr algn="r"/>
            <a:endParaRPr lang="ru-RU" dirty="0"/>
          </a:p>
          <a:p>
            <a:pPr algn="r"/>
            <a:endParaRPr lang="ru-RU" dirty="0" smtClean="0"/>
          </a:p>
          <a:p>
            <a:r>
              <a:rPr lang="ru-RU" dirty="0" smtClean="0"/>
              <a:t>		Ноябрь </a:t>
            </a:r>
            <a:r>
              <a:rPr lang="ru-RU" dirty="0" smtClean="0"/>
              <a:t>2019</a:t>
            </a:r>
            <a:endParaRPr lang="ru-RU" dirty="0"/>
          </a:p>
        </p:txBody>
      </p:sp>
      <p:sp>
        <p:nvSpPr>
          <p:cNvPr id="5" name="Прямоугольник 4"/>
          <p:cNvSpPr/>
          <p:nvPr/>
        </p:nvSpPr>
        <p:spPr>
          <a:xfrm>
            <a:off x="323528" y="404664"/>
            <a:ext cx="8640960" cy="369332"/>
          </a:xfrm>
          <a:prstGeom prst="rect">
            <a:avLst/>
          </a:prstGeom>
        </p:spPr>
        <p:txBody>
          <a:bodyPr wrap="square">
            <a:spAutoFit/>
          </a:bodyPr>
          <a:lstStyle/>
          <a:p>
            <a:pPr algn="ctr">
              <a:defRPr/>
            </a:pPr>
            <a:r>
              <a:rPr lang="ru-RU" dirty="0">
                <a:solidFill>
                  <a:schemeClr val="bg1">
                    <a:lumMod val="50000"/>
                  </a:schemeClr>
                </a:solidFill>
              </a:rPr>
              <a:t>Троицкий авиационный технический колледж ГА</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7433" y="3717032"/>
            <a:ext cx="107315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685571"/>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Андрей Николаевич Туполев </a:t>
            </a:r>
            <a:r>
              <a:rPr lang="ru-RU" dirty="0" smtClean="0"/>
              <a:t/>
            </a:r>
            <a:br>
              <a:rPr lang="ru-RU" dirty="0" smtClean="0"/>
            </a:br>
            <a:r>
              <a:rPr lang="ru-RU" dirty="0" smtClean="0"/>
              <a:t>(</a:t>
            </a:r>
            <a:r>
              <a:rPr lang="ru-RU" dirty="0"/>
              <a:t>10 ноября 1888 - 23 декабря 1972)</a:t>
            </a:r>
          </a:p>
        </p:txBody>
      </p:sp>
      <p:sp>
        <p:nvSpPr>
          <p:cNvPr id="3" name="Объект 2"/>
          <p:cNvSpPr>
            <a:spLocks noGrp="1"/>
          </p:cNvSpPr>
          <p:nvPr>
            <p:ph idx="1"/>
          </p:nvPr>
        </p:nvSpPr>
        <p:spPr>
          <a:xfrm>
            <a:off x="216762" y="5229200"/>
            <a:ext cx="8229600" cy="1291680"/>
          </a:xfrm>
        </p:spPr>
        <p:txBody>
          <a:bodyPr/>
          <a:lstStyle/>
          <a:p>
            <a:r>
              <a:rPr lang="ru-RU" dirty="0" smtClean="0"/>
              <a:t>Какой самолет изображен?/</a:t>
            </a:r>
          </a:p>
          <a:p>
            <a:r>
              <a:rPr lang="en-US" dirty="0"/>
              <a:t>Which plane is pictured?</a:t>
            </a: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238125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768438"/>
            <a:ext cx="6187628" cy="2692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Скругленный прямоугольник 3">
            <a:hlinkClick r:id="rId4" action="ppaction://hlinksldjump"/>
          </p:cNvPr>
          <p:cNvSpPr/>
          <p:nvPr/>
        </p:nvSpPr>
        <p:spPr>
          <a:xfrm>
            <a:off x="5004048" y="5301208"/>
            <a:ext cx="252028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Tree>
    <p:extLst>
      <p:ext uri="{BB962C8B-B14F-4D97-AF65-F5344CB8AC3E}">
        <p14:creationId xmlns:p14="http://schemas.microsoft.com/office/powerpoint/2010/main" val="2809513871"/>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ru-RU" dirty="0" smtClean="0"/>
              <a:t>Ответ-   ТУ-114</a:t>
            </a:r>
            <a:endParaRPr lang="ru-RU" dirty="0"/>
          </a:p>
        </p:txBody>
      </p:sp>
      <p:sp>
        <p:nvSpPr>
          <p:cNvPr id="4" name="Объект 3"/>
          <p:cNvSpPr>
            <a:spLocks noGrp="1"/>
          </p:cNvSpPr>
          <p:nvPr>
            <p:ph idx="1"/>
          </p:nvPr>
        </p:nvSpPr>
        <p:spPr/>
        <p:txBody>
          <a:bodyPr/>
          <a:lstStyle/>
          <a:p>
            <a:endParaRPr lang="ru-RU"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41" y="1484784"/>
            <a:ext cx="9336662" cy="4502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216217"/>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Андрей Николаевич Туполев </a:t>
            </a:r>
            <a:br>
              <a:rPr lang="ru-RU" dirty="0"/>
            </a:br>
            <a:r>
              <a:rPr lang="ru-RU" dirty="0"/>
              <a:t>(10 ноября 1888 - 23 декабря 1972)</a:t>
            </a:r>
          </a:p>
        </p:txBody>
      </p:sp>
      <p:sp>
        <p:nvSpPr>
          <p:cNvPr id="3" name="Объект 2"/>
          <p:cNvSpPr>
            <a:spLocks noGrp="1"/>
          </p:cNvSpPr>
          <p:nvPr>
            <p:ph idx="1"/>
          </p:nvPr>
        </p:nvSpPr>
        <p:spPr/>
        <p:txBody>
          <a:bodyPr>
            <a:normAutofit fontScale="70000" lnSpcReduction="20000"/>
          </a:bodyPr>
          <a:lstStyle/>
          <a:p>
            <a:r>
              <a:rPr lang="ru-RU" dirty="0"/>
              <a:t> 21 октября 1937 года А. Н. Туполев был арестован по обвинению во вредительстве и шпионаже. Вместе с ним была арестована вся верхушка ЦАГИ и ОКБ, директора большинства авиационных заводов. Многие из них были расстреляны. В заключении работал в закрытом КБ НКВД - ЦКБ-29 ("</a:t>
            </a:r>
            <a:r>
              <a:rPr lang="ru-RU" dirty="0" err="1"/>
              <a:t>Туполевская</a:t>
            </a:r>
            <a:r>
              <a:rPr lang="ru-RU" dirty="0"/>
              <a:t> </a:t>
            </a:r>
            <a:r>
              <a:rPr lang="ru-RU" dirty="0" err="1"/>
              <a:t>шарага</a:t>
            </a:r>
            <a:r>
              <a:rPr lang="ru-RU" dirty="0"/>
              <a:t>"). В 1925 году Андрей Николаевич создал цельнометаллический двухмоторный самолёт ТБ-1, который отличался высокими лётными данными и считался одним из лучших в мире бомбардировщиков. В 1932 году был сконструирован усовершенствованный самолёт ТБ-3, с помощью которого в 1937 году была осуществлена высадка экспедиции на Северном полюсе. Также в 1932 году под руководством Туполева бригадой П. О. Сухого был сконструирован самолет АНТ-25 [1]. В 1934 году появился многомоторный самолёт модели "Максим Горький". Он имел восемь двигателей, полезную площадь более 100 м? и </a:t>
            </a:r>
            <a:r>
              <a:rPr lang="ru-RU" dirty="0" err="1"/>
              <a:t>пассажировместимость</a:t>
            </a:r>
            <a:r>
              <a:rPr lang="ru-RU" dirty="0"/>
              <a:t> до 60 человек. Конструкторское бюро Туполева после Второй мировой войны разработало и выпустило новую модель - реактивный бомбардировщик Ту-16. Он был способен развивать скорость более 1000 км/ч. Также появился первый отечественный реактивный гражданский самолёт - Ту-104. В 1957 году был разработан первый турбовинтовой межконтинентальный пассажирский самолёт Ту-114. В 1973 году именем Туполева был назван Казанский авиационный институт (с 1992 года - Казанский государственный технический университет).</a:t>
            </a:r>
          </a:p>
        </p:txBody>
      </p:sp>
    </p:spTree>
    <p:extLst>
      <p:ext uri="{BB962C8B-B14F-4D97-AF65-F5344CB8AC3E}">
        <p14:creationId xmlns:p14="http://schemas.microsoft.com/office/powerpoint/2010/main" val="195089455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Алексей Андреевич Туполев </a:t>
            </a:r>
            <a:r>
              <a:rPr lang="ru-RU" dirty="0" smtClean="0"/>
              <a:t/>
            </a:r>
            <a:br>
              <a:rPr lang="ru-RU" dirty="0" smtClean="0"/>
            </a:br>
            <a:r>
              <a:rPr lang="ru-RU" dirty="0" smtClean="0"/>
              <a:t>(</a:t>
            </a:r>
            <a:r>
              <a:rPr lang="ru-RU" dirty="0"/>
              <a:t>20 мая 1925 - 12 мая 2001)</a:t>
            </a:r>
          </a:p>
        </p:txBody>
      </p:sp>
      <p:sp>
        <p:nvSpPr>
          <p:cNvPr id="3" name="Объект 2"/>
          <p:cNvSpPr>
            <a:spLocks noGrp="1"/>
          </p:cNvSpPr>
          <p:nvPr>
            <p:ph idx="1"/>
          </p:nvPr>
        </p:nvSpPr>
        <p:spPr>
          <a:xfrm>
            <a:off x="2704778" y="1600200"/>
            <a:ext cx="5982022" cy="4349080"/>
          </a:xfrm>
        </p:spPr>
        <p:txBody>
          <a:bodyPr>
            <a:normAutofit fontScale="85000" lnSpcReduction="10000"/>
          </a:bodyPr>
          <a:lstStyle/>
          <a:p>
            <a:r>
              <a:rPr lang="en-US" dirty="0"/>
              <a:t>Alexey </a:t>
            </a:r>
            <a:r>
              <a:rPr lang="en-US" dirty="0" err="1"/>
              <a:t>Andreevich</a:t>
            </a:r>
            <a:r>
              <a:rPr lang="en-US" dirty="0"/>
              <a:t> - the son of a pioneer of Soviet aircraft construction, the famous aircraft designer Andrei </a:t>
            </a:r>
            <a:r>
              <a:rPr lang="en-US" dirty="0" err="1"/>
              <a:t>Nikolaevich</a:t>
            </a:r>
            <a:r>
              <a:rPr lang="en-US" dirty="0"/>
              <a:t> </a:t>
            </a:r>
            <a:r>
              <a:rPr lang="en-US" dirty="0" err="1"/>
              <a:t>Tupolev</a:t>
            </a:r>
            <a:r>
              <a:rPr lang="en-US" dirty="0"/>
              <a:t>. Childhood: Alexey </a:t>
            </a:r>
            <a:r>
              <a:rPr lang="en-US" dirty="0" err="1"/>
              <a:t>Tupolev</a:t>
            </a:r>
            <a:r>
              <a:rPr lang="en-US" dirty="0"/>
              <a:t> was born on May 20, 1925 in the city of Moscow. During the Great Patriotic War, he and his parents, not yet graduating from high school, were evacuated to the city of Omsk. In 1942 he graduated from high school. From 1942 to 1949, A. A. </a:t>
            </a:r>
            <a:r>
              <a:rPr lang="en-US" dirty="0" err="1"/>
              <a:t>Tupolev</a:t>
            </a:r>
            <a:r>
              <a:rPr lang="en-US" dirty="0"/>
              <a:t> worked in the experimental design bureau of his father Andrei </a:t>
            </a:r>
            <a:r>
              <a:rPr lang="en-US" dirty="0" err="1"/>
              <a:t>Tupolev</a:t>
            </a:r>
            <a:r>
              <a:rPr lang="en-US" dirty="0"/>
              <a:t> as a plant designer. The first design work of Alexei </a:t>
            </a:r>
            <a:r>
              <a:rPr lang="en-US" dirty="0" err="1"/>
              <a:t>Andreevich</a:t>
            </a:r>
            <a:r>
              <a:rPr lang="en-US" dirty="0"/>
              <a:t> was the tail end of the wooden fuselage of the Tu-2, which was used in serial production to save metal</a:t>
            </a: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238125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9552" y="5581665"/>
            <a:ext cx="6328143" cy="369332"/>
          </a:xfrm>
          <a:prstGeom prst="rect">
            <a:avLst/>
          </a:prstGeom>
          <a:noFill/>
        </p:spPr>
        <p:txBody>
          <a:bodyPr wrap="none" rtlCol="0">
            <a:spAutoFit/>
          </a:bodyPr>
          <a:lstStyle/>
          <a:p>
            <a:r>
              <a:rPr lang="ru-RU" dirty="0" smtClean="0">
                <a:solidFill>
                  <a:srgbClr val="FF0000"/>
                </a:solidFill>
              </a:rPr>
              <a:t>Найди ошибки в переводе, запиши правильный перевод.</a:t>
            </a:r>
            <a:endParaRPr lang="ru-RU" dirty="0">
              <a:solidFill>
                <a:srgbClr val="FF0000"/>
              </a:solidFill>
            </a:endParaRPr>
          </a:p>
        </p:txBody>
      </p:sp>
      <p:sp>
        <p:nvSpPr>
          <p:cNvPr id="6" name="Прямоугольник 5"/>
          <p:cNvSpPr/>
          <p:nvPr/>
        </p:nvSpPr>
        <p:spPr>
          <a:xfrm>
            <a:off x="6407696" y="5935148"/>
            <a:ext cx="2736304" cy="923330"/>
          </a:xfrm>
          <a:prstGeom prst="rect">
            <a:avLst/>
          </a:prstGeom>
          <a:noFill/>
        </p:spPr>
        <p:txBody>
          <a:bodyPr wrap="square" lIns="91440" tIns="45720" rIns="91440" bIns="45720">
            <a:spAutoFit/>
          </a:bodyPr>
          <a:lstStyle/>
          <a:p>
            <a:pPr algn="ctr"/>
            <a:r>
              <a:rPr lang="ru-R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ction="ppaction://hlinksldjump"/>
              </a:rPr>
              <a:t>Ответ</a:t>
            </a: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4948607"/>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Алексей Андреевич Туполев </a:t>
            </a:r>
            <a:br>
              <a:rPr lang="ru-RU" dirty="0"/>
            </a:br>
            <a:r>
              <a:rPr lang="ru-RU" dirty="0"/>
              <a:t>(20 мая 1925 - 12 мая 2001)</a:t>
            </a:r>
          </a:p>
        </p:txBody>
      </p:sp>
      <p:sp>
        <p:nvSpPr>
          <p:cNvPr id="3" name="Объект 2"/>
          <p:cNvSpPr>
            <a:spLocks noGrp="1"/>
          </p:cNvSpPr>
          <p:nvPr>
            <p:ph idx="1"/>
          </p:nvPr>
        </p:nvSpPr>
        <p:spPr/>
        <p:txBody>
          <a:bodyPr>
            <a:normAutofit lnSpcReduction="10000"/>
          </a:bodyPr>
          <a:lstStyle/>
          <a:p>
            <a:r>
              <a:rPr lang="ru-RU" dirty="0"/>
              <a:t>Алексей Андреевич - сын пионера советского самолётостроения, знаменитого авиаконструктора Андрея Николаевича Туполева. Детство: Алексей Туполев родился 20 мая 1925 года в городе Москве. Во время Великой Отечественной войны он с родителями, еще не окончив средней школы, был эвакуирован в город Омск. В 1942 году закончил среднюю школу. С 1942 года по 1949 год А. А. Туполев работал в опытном КБ своего отца Андрея Туполева в должности конструктора завода. Первой конструкторской работой Алексея Андреевича стала хвостовая деревянная </a:t>
            </a:r>
            <a:r>
              <a:rPr lang="ru-RU" dirty="0" err="1"/>
              <a:t>законцовка</a:t>
            </a:r>
            <a:r>
              <a:rPr lang="ru-RU" dirty="0"/>
              <a:t> фюзеляжа самолета Ту-2, которую использовали в серийном производстве для экономии металла</a:t>
            </a:r>
          </a:p>
        </p:txBody>
      </p:sp>
    </p:spTree>
    <p:extLst>
      <p:ext uri="{BB962C8B-B14F-4D97-AF65-F5344CB8AC3E}">
        <p14:creationId xmlns:p14="http://schemas.microsoft.com/office/powerpoint/2010/main" val="813274286"/>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96752"/>
            <a:ext cx="8229600" cy="990600"/>
          </a:xfrm>
        </p:spPr>
        <p:txBody>
          <a:bodyPr>
            <a:normAutofit fontScale="90000"/>
          </a:bodyPr>
          <a:lstStyle/>
          <a:p>
            <a:r>
              <a:rPr lang="ru-RU" dirty="0" smtClean="0"/>
              <a:t>Расскажи на английском, что ты знаешь о ЯКОВЛЕВЕ Александре Сергеевиче  </a:t>
            </a:r>
            <a:r>
              <a:rPr lang="ru-RU" dirty="0"/>
              <a:t>(1906 - 1989</a:t>
            </a:r>
            <a:r>
              <a:rPr lang="ru-RU" dirty="0" smtClean="0"/>
              <a:t>)?</a:t>
            </a: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855263"/>
            <a:ext cx="5715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398188"/>
            <a:ext cx="19050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01202"/>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62500" lnSpcReduction="20000"/>
          </a:bodyPr>
          <a:lstStyle/>
          <a:p>
            <a:r>
              <a:rPr lang="ru-RU" dirty="0"/>
              <a:t>Под руководством Яковлева созданы многие широко известные самолёты, в т. ч. массовые учебные самолёты УТ-2 и УТ-1, бомбардировщик Як-4, истребители Як-1, Як-7, Як-9, Як-3, которые составили около 60% (свыше 36 тысяч экземпляров.) построенных в годы Великой Отечественной войны истребителей и были в числе лучших самолётов своего класса. Они отличались оптимальным сочетанием скорости, вооружения и манёвренности и сыграли большую роль в разгроме немецко-фашистской авиации. Яковлев - один из первых создателей реактивной авиации. В числе конструкций, созданных Яковлевым, реактивные истребители Як-15 (один из первых в СССР), Як-17, Як-23, Як-25 (первый всепогодный перехватчик), Як-27, Як-28 (первый советский сверхзвуковой фронтовой бомбардировщик); первый советский самолёт вертикального взлёта и посадки Як-36 и его боевой палубный вариант Як-38, десантный планёр Як-14; многоцелевой самолёт Як-12; двухвинтовой вертолёт продольной схемы Як-24. В послевоенный период Яковлев создал учебные самолёты Як-11, Як-18, Як-18Т и Як-52. Начиная с 1946 г. в течение почти 30 лет Як-18, а также его модификации Як-18П, Як-18ПМ, Як-50 являются основными отечественными спортивными самолётами. На них, а также на Як-55, советские летчики неоднократно побеждали на чемпионатах мира и Европы по высшему пилотажу. В 1960 г. семья спортивных машин пополнилась реактивными двухместным Як-30 и одноместным Як-32. Деятельность КБ Яковлева не ограничивалась выпуском лишь боевых и спортивных самолетов. На базе проекта Ан-Бе-20 создается реактивный пассажирский самолёт для местных линий Як-40 (1966). Дальнейшим развитием этой схемы стал </a:t>
            </a:r>
            <a:r>
              <a:rPr lang="ru-RU" dirty="0" err="1"/>
              <a:t>ближнемагистральный</a:t>
            </a:r>
            <a:r>
              <a:rPr lang="ru-RU" dirty="0"/>
              <a:t> Як-42 со стреловидным крылом. Под руководством Яковлева создано более 100 серийных типов и модификаций самолетов, построенных в количестве около 70 тыс. экземпляров. Яковлев создал свою школу в самолётостроении</a:t>
            </a:r>
          </a:p>
        </p:txBody>
      </p:sp>
      <p:sp>
        <p:nvSpPr>
          <p:cNvPr id="4" name="Заголовок 1"/>
          <p:cNvSpPr>
            <a:spLocks noGrp="1"/>
          </p:cNvSpPr>
          <p:nvPr>
            <p:ph type="title"/>
          </p:nvPr>
        </p:nvSpPr>
        <p:spPr/>
        <p:txBody>
          <a:bodyPr>
            <a:normAutofit fontScale="90000"/>
          </a:bodyPr>
          <a:lstStyle/>
          <a:p>
            <a:r>
              <a:rPr lang="ru-RU" dirty="0"/>
              <a:t>ЯКОВЛЕВ Александр </a:t>
            </a:r>
            <a:r>
              <a:rPr lang="ru-RU" dirty="0" smtClean="0"/>
              <a:t>Сергеевич</a:t>
            </a:r>
            <a:br>
              <a:rPr lang="ru-RU" dirty="0" smtClean="0"/>
            </a:br>
            <a:r>
              <a:rPr lang="ru-RU" dirty="0" smtClean="0"/>
              <a:t> </a:t>
            </a:r>
            <a:r>
              <a:rPr lang="ru-RU" dirty="0"/>
              <a:t>(1906 - 1989)</a:t>
            </a:r>
          </a:p>
        </p:txBody>
      </p:sp>
    </p:spTree>
    <p:extLst>
      <p:ext uri="{BB962C8B-B14F-4D97-AF65-F5344CB8AC3E}">
        <p14:creationId xmlns:p14="http://schemas.microsoft.com/office/powerpoint/2010/main" val="2756247210"/>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Домашнее задание:</a:t>
            </a:r>
            <a:endParaRPr lang="ru-RU" dirty="0"/>
          </a:p>
        </p:txBody>
      </p:sp>
      <p:sp>
        <p:nvSpPr>
          <p:cNvPr id="3" name="Объект 2"/>
          <p:cNvSpPr>
            <a:spLocks noGrp="1"/>
          </p:cNvSpPr>
          <p:nvPr>
            <p:ph idx="1"/>
          </p:nvPr>
        </p:nvSpPr>
        <p:spPr/>
        <p:txBody>
          <a:bodyPr/>
          <a:lstStyle/>
          <a:p>
            <a:r>
              <a:rPr lang="ru-RU" dirty="0" smtClean="0"/>
              <a:t>Рассказать биографию одного из великих авиаторов на английском от его имени.</a:t>
            </a:r>
            <a:endParaRPr lang="ru-RU" dirty="0"/>
          </a:p>
        </p:txBody>
      </p:sp>
    </p:spTree>
    <p:extLst>
      <p:ext uri="{BB962C8B-B14F-4D97-AF65-F5344CB8AC3E}">
        <p14:creationId xmlns:p14="http://schemas.microsoft.com/office/powerpoint/2010/main" val="3477278864"/>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СПИСОК ЛИТЕРАТУРЫ</a:t>
            </a:r>
            <a:endParaRPr lang="ru-RU" dirty="0"/>
          </a:p>
        </p:txBody>
      </p:sp>
      <p:sp>
        <p:nvSpPr>
          <p:cNvPr id="3" name="Объект 2"/>
          <p:cNvSpPr>
            <a:spLocks noGrp="1"/>
          </p:cNvSpPr>
          <p:nvPr>
            <p:ph idx="1"/>
          </p:nvPr>
        </p:nvSpPr>
        <p:spPr/>
        <p:txBody>
          <a:bodyPr>
            <a:normAutofit/>
          </a:bodyPr>
          <a:lstStyle/>
          <a:p>
            <a:r>
              <a:rPr lang="ru-RU" dirty="0"/>
              <a:t>1.	</a:t>
            </a:r>
            <a:r>
              <a:rPr lang="en-US" dirty="0">
                <a:hlinkClick r:id="rId2"/>
              </a:rPr>
              <a:t>http://</a:t>
            </a:r>
            <a:r>
              <a:rPr lang="en-US" dirty="0" smtClean="0">
                <a:hlinkClick r:id="rId2"/>
              </a:rPr>
              <a:t>www.deiv.vov.ru/famman.html</a:t>
            </a:r>
            <a:endParaRPr lang="ru-RU" dirty="0" smtClean="0"/>
          </a:p>
          <a:p>
            <a:r>
              <a:rPr lang="ru-RU" dirty="0" smtClean="0"/>
              <a:t>2. </a:t>
            </a:r>
            <a:r>
              <a:rPr lang="en-US" dirty="0">
                <a:hlinkClick r:id="rId3"/>
              </a:rPr>
              <a:t>https://lim-english.com/posts/rasskaz-o-sebe-na-angliiskom</a:t>
            </a:r>
            <a:r>
              <a:rPr lang="en-US" dirty="0" smtClean="0">
                <a:hlinkClick r:id="rId3"/>
              </a:rPr>
              <a:t>/</a:t>
            </a:r>
            <a:endParaRPr lang="ru-RU" dirty="0" smtClean="0"/>
          </a:p>
          <a:p>
            <a:endParaRPr lang="ru-RU" dirty="0"/>
          </a:p>
        </p:txBody>
      </p:sp>
    </p:spTree>
    <p:extLst>
      <p:ext uri="{BB962C8B-B14F-4D97-AF65-F5344CB8AC3E}">
        <p14:creationId xmlns:p14="http://schemas.microsoft.com/office/powerpoint/2010/main" val="3698786114"/>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pPr algn="ctr"/>
            <a:r>
              <a:rPr lang="ru-RU" sz="3200" dirty="0" smtClean="0"/>
              <a:t>«Великие </a:t>
            </a:r>
            <a:r>
              <a:rPr lang="ru-RU" sz="3200" dirty="0"/>
              <a:t>Люди Авиации</a:t>
            </a:r>
            <a:r>
              <a:rPr lang="ru-RU" sz="3200" dirty="0" smtClean="0"/>
              <a:t>»</a:t>
            </a:r>
            <a:br>
              <a:rPr lang="ru-RU" sz="3200" dirty="0" smtClean="0"/>
            </a:br>
            <a:r>
              <a:rPr lang="ru-RU" sz="3200" dirty="0" smtClean="0"/>
              <a:t>(</a:t>
            </a:r>
            <a:r>
              <a:rPr lang="ru-RU" sz="3200" dirty="0"/>
              <a:t>Эссе о </a:t>
            </a:r>
            <a:r>
              <a:rPr lang="ru-RU" sz="3200" dirty="0" smtClean="0"/>
              <a:t>себе /  монолог)</a:t>
            </a:r>
            <a:r>
              <a:rPr lang="ru-RU" sz="3200" dirty="0"/>
              <a:t> </a:t>
            </a:r>
          </a:p>
        </p:txBody>
      </p:sp>
      <p:sp>
        <p:nvSpPr>
          <p:cNvPr id="3" name="Подзаголовок 2"/>
          <p:cNvSpPr>
            <a:spLocks noGrp="1"/>
          </p:cNvSpPr>
          <p:nvPr>
            <p:ph type="subTitle" idx="1"/>
          </p:nvPr>
        </p:nvSpPr>
        <p:spPr>
          <a:xfrm>
            <a:off x="2491680" y="4772744"/>
            <a:ext cx="6400800" cy="1752600"/>
          </a:xfrm>
        </p:spPr>
        <p:txBody>
          <a:bodyPr>
            <a:normAutofit lnSpcReduction="10000"/>
          </a:bodyPr>
          <a:lstStyle/>
          <a:p>
            <a:pPr algn="r"/>
            <a:r>
              <a:rPr lang="ru-RU" dirty="0" smtClean="0"/>
              <a:t>Выполнил</a:t>
            </a:r>
            <a:r>
              <a:rPr lang="ru-RU" dirty="0"/>
              <a:t>: Чернявский О.В</a:t>
            </a:r>
            <a:r>
              <a:rPr lang="ru-RU" dirty="0" smtClean="0"/>
              <a:t>.</a:t>
            </a:r>
          </a:p>
          <a:p>
            <a:pPr algn="r"/>
            <a:endParaRPr lang="ru-RU" dirty="0"/>
          </a:p>
          <a:p>
            <a:pPr algn="r"/>
            <a:endParaRPr lang="ru-RU" dirty="0" smtClean="0"/>
          </a:p>
          <a:p>
            <a:r>
              <a:rPr lang="ru-RU" dirty="0" smtClean="0"/>
              <a:t>		Ноябрь </a:t>
            </a:r>
            <a:r>
              <a:rPr lang="ru-RU" dirty="0" smtClean="0"/>
              <a:t>2019</a:t>
            </a:r>
            <a:endParaRPr lang="ru-RU" dirty="0"/>
          </a:p>
        </p:txBody>
      </p:sp>
      <p:sp>
        <p:nvSpPr>
          <p:cNvPr id="5" name="Прямоугольник 4"/>
          <p:cNvSpPr/>
          <p:nvPr/>
        </p:nvSpPr>
        <p:spPr>
          <a:xfrm>
            <a:off x="323528" y="404664"/>
            <a:ext cx="8640960" cy="369332"/>
          </a:xfrm>
          <a:prstGeom prst="rect">
            <a:avLst/>
          </a:prstGeom>
        </p:spPr>
        <p:txBody>
          <a:bodyPr wrap="square">
            <a:spAutoFit/>
          </a:bodyPr>
          <a:lstStyle/>
          <a:p>
            <a:pPr algn="ctr">
              <a:defRPr/>
            </a:pPr>
            <a:r>
              <a:rPr lang="ru-RU" dirty="0">
                <a:solidFill>
                  <a:schemeClr val="bg1">
                    <a:lumMod val="50000"/>
                  </a:schemeClr>
                </a:solidFill>
              </a:rPr>
              <a:t>Троицкий авиационный технический колледж ГА</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7433" y="3717032"/>
            <a:ext cx="107315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683038"/>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План выступления</a:t>
            </a:r>
            <a:endParaRPr lang="ru-RU" dirty="0"/>
          </a:p>
        </p:txBody>
      </p:sp>
      <p:sp>
        <p:nvSpPr>
          <p:cNvPr id="5" name="Объект 4"/>
          <p:cNvSpPr>
            <a:spLocks noGrp="1"/>
          </p:cNvSpPr>
          <p:nvPr>
            <p:ph idx="1"/>
          </p:nvPr>
        </p:nvSpPr>
        <p:spPr>
          <a:xfrm>
            <a:off x="457200" y="1268760"/>
            <a:ext cx="8219256" cy="4896544"/>
          </a:xfrm>
        </p:spPr>
        <p:txBody>
          <a:bodyPr>
            <a:normAutofit fontScale="62500" lnSpcReduction="20000"/>
          </a:bodyPr>
          <a:lstStyle/>
          <a:p>
            <a:r>
              <a:rPr lang="ru-RU" dirty="0" smtClean="0"/>
              <a:t>1</a:t>
            </a:r>
            <a:r>
              <a:rPr lang="ru-RU" dirty="0"/>
              <a:t>. Общая информация (имя, фамилия, </a:t>
            </a:r>
            <a:r>
              <a:rPr lang="ru-RU" dirty="0" smtClean="0"/>
              <a:t>возраст)Типичный </a:t>
            </a:r>
            <a:r>
              <a:rPr lang="ru-RU" dirty="0"/>
              <a:t>монолог на английском языке начинается словами </a:t>
            </a:r>
            <a:r>
              <a:rPr lang="ru-RU" dirty="0" err="1"/>
              <a:t>let</a:t>
            </a:r>
            <a:r>
              <a:rPr lang="ru-RU" dirty="0"/>
              <a:t> </a:t>
            </a:r>
            <a:r>
              <a:rPr lang="ru-RU" dirty="0" err="1"/>
              <a:t>me</a:t>
            </a:r>
            <a:r>
              <a:rPr lang="ru-RU" dirty="0"/>
              <a:t> </a:t>
            </a:r>
            <a:r>
              <a:rPr lang="ru-RU" dirty="0" err="1"/>
              <a:t>introduce</a:t>
            </a:r>
            <a:r>
              <a:rPr lang="ru-RU" dirty="0"/>
              <a:t> </a:t>
            </a:r>
            <a:r>
              <a:rPr lang="ru-RU" dirty="0" err="1"/>
              <a:t>myself</a:t>
            </a:r>
            <a:r>
              <a:rPr lang="ru-RU" dirty="0"/>
              <a:t> (позвольте представиться), I </a:t>
            </a:r>
            <a:r>
              <a:rPr lang="ru-RU" dirty="0" err="1"/>
              <a:t>would</a:t>
            </a:r>
            <a:r>
              <a:rPr lang="ru-RU" dirty="0"/>
              <a:t> </a:t>
            </a:r>
            <a:r>
              <a:rPr lang="ru-RU" dirty="0" err="1"/>
              <a:t>like</a:t>
            </a:r>
            <a:r>
              <a:rPr lang="ru-RU" dirty="0"/>
              <a:t> </a:t>
            </a:r>
            <a:r>
              <a:rPr lang="ru-RU" dirty="0" err="1"/>
              <a:t>to</a:t>
            </a:r>
            <a:r>
              <a:rPr lang="ru-RU" dirty="0"/>
              <a:t> </a:t>
            </a:r>
            <a:r>
              <a:rPr lang="ru-RU" dirty="0" err="1"/>
              <a:t>speak</a:t>
            </a:r>
            <a:r>
              <a:rPr lang="ru-RU" dirty="0"/>
              <a:t> </a:t>
            </a:r>
            <a:r>
              <a:rPr lang="ru-RU" dirty="0" err="1"/>
              <a:t>about</a:t>
            </a:r>
            <a:r>
              <a:rPr lang="ru-RU" dirty="0"/>
              <a:t> </a:t>
            </a:r>
            <a:r>
              <a:rPr lang="ru-RU" dirty="0" err="1"/>
              <a:t>my</a:t>
            </a:r>
            <a:r>
              <a:rPr lang="ru-RU" dirty="0"/>
              <a:t> </a:t>
            </a:r>
            <a:r>
              <a:rPr lang="ru-RU" dirty="0" err="1"/>
              <a:t>biography</a:t>
            </a:r>
            <a:r>
              <a:rPr lang="ru-RU" dirty="0"/>
              <a:t> (я хотел бы познакомить вас со своей биографией). Затем следует </a:t>
            </a:r>
            <a:r>
              <a:rPr lang="ru-RU" dirty="0" err="1"/>
              <a:t>my</a:t>
            </a:r>
            <a:r>
              <a:rPr lang="ru-RU" dirty="0"/>
              <a:t> </a:t>
            </a:r>
            <a:r>
              <a:rPr lang="ru-RU" dirty="0" err="1"/>
              <a:t>name</a:t>
            </a:r>
            <a:r>
              <a:rPr lang="ru-RU" dirty="0"/>
              <a:t> </a:t>
            </a:r>
            <a:r>
              <a:rPr lang="ru-RU" dirty="0" err="1"/>
              <a:t>is</a:t>
            </a:r>
            <a:r>
              <a:rPr lang="ru-RU" dirty="0"/>
              <a:t> (меня зовут …), </a:t>
            </a:r>
            <a:r>
              <a:rPr lang="ru-RU" dirty="0" err="1"/>
              <a:t>I’m</a:t>
            </a:r>
            <a:r>
              <a:rPr lang="ru-RU" dirty="0"/>
              <a:t> 35 </a:t>
            </a:r>
            <a:r>
              <a:rPr lang="ru-RU" dirty="0" err="1"/>
              <a:t>years</a:t>
            </a:r>
            <a:r>
              <a:rPr lang="ru-RU" dirty="0"/>
              <a:t> </a:t>
            </a:r>
            <a:r>
              <a:rPr lang="ru-RU" dirty="0" err="1"/>
              <a:t>old</a:t>
            </a:r>
            <a:r>
              <a:rPr lang="ru-RU" dirty="0"/>
              <a:t> (мне 35 лет).</a:t>
            </a:r>
          </a:p>
          <a:p>
            <a:r>
              <a:rPr lang="ru-RU" dirty="0" smtClean="0"/>
              <a:t>2</a:t>
            </a:r>
            <a:r>
              <a:rPr lang="ru-RU" dirty="0"/>
              <a:t>. Место </a:t>
            </a:r>
            <a:r>
              <a:rPr lang="ru-RU" dirty="0" smtClean="0"/>
              <a:t>жительства Говоря </a:t>
            </a:r>
            <a:r>
              <a:rPr lang="ru-RU" dirty="0"/>
              <a:t>о месте проживания, можно использовать фразы </a:t>
            </a:r>
            <a:r>
              <a:rPr lang="ru-RU" dirty="0" err="1"/>
              <a:t>I’m</a:t>
            </a:r>
            <a:r>
              <a:rPr lang="ru-RU" dirty="0"/>
              <a:t> </a:t>
            </a:r>
            <a:r>
              <a:rPr lang="ru-RU" dirty="0" err="1"/>
              <a:t>from</a:t>
            </a:r>
            <a:r>
              <a:rPr lang="ru-RU" dirty="0"/>
              <a:t> … (я из); I </a:t>
            </a:r>
            <a:r>
              <a:rPr lang="ru-RU" dirty="0" err="1"/>
              <a:t>live</a:t>
            </a:r>
            <a:r>
              <a:rPr lang="ru-RU" dirty="0"/>
              <a:t> </a:t>
            </a:r>
            <a:r>
              <a:rPr lang="ru-RU" dirty="0" err="1"/>
              <a:t>in</a:t>
            </a:r>
            <a:r>
              <a:rPr lang="ru-RU" dirty="0"/>
              <a:t> … (я живу в); I </a:t>
            </a:r>
            <a:r>
              <a:rPr lang="ru-RU" dirty="0" err="1"/>
              <a:t>was</a:t>
            </a:r>
            <a:r>
              <a:rPr lang="ru-RU" dirty="0"/>
              <a:t> </a:t>
            </a:r>
            <a:r>
              <a:rPr lang="ru-RU" dirty="0" err="1"/>
              <a:t>born</a:t>
            </a:r>
            <a:r>
              <a:rPr lang="ru-RU" dirty="0"/>
              <a:t> </a:t>
            </a:r>
            <a:r>
              <a:rPr lang="ru-RU" dirty="0" err="1"/>
              <a:t>in</a:t>
            </a:r>
            <a:r>
              <a:rPr lang="ru-RU" dirty="0"/>
              <a:t> … (я родился в); </a:t>
            </a:r>
            <a:r>
              <a:rPr lang="ru-RU" dirty="0" err="1"/>
              <a:t>My</a:t>
            </a:r>
            <a:r>
              <a:rPr lang="ru-RU" dirty="0"/>
              <a:t> </a:t>
            </a:r>
            <a:r>
              <a:rPr lang="ru-RU" dirty="0" err="1"/>
              <a:t>hometown</a:t>
            </a:r>
            <a:r>
              <a:rPr lang="ru-RU" dirty="0"/>
              <a:t>\</a:t>
            </a:r>
            <a:r>
              <a:rPr lang="ru-RU" dirty="0" err="1"/>
              <a:t>home</a:t>
            </a:r>
            <a:r>
              <a:rPr lang="ru-RU" dirty="0"/>
              <a:t> </a:t>
            </a:r>
            <a:r>
              <a:rPr lang="ru-RU" dirty="0" err="1"/>
              <a:t>village</a:t>
            </a:r>
            <a:r>
              <a:rPr lang="ru-RU" dirty="0"/>
              <a:t>… (мой родной город\деревня), </a:t>
            </a:r>
            <a:r>
              <a:rPr lang="ru-RU" dirty="0" err="1"/>
              <a:t>my</a:t>
            </a:r>
            <a:r>
              <a:rPr lang="ru-RU" dirty="0"/>
              <a:t> </a:t>
            </a:r>
            <a:r>
              <a:rPr lang="ru-RU" dirty="0" err="1"/>
              <a:t>biography</a:t>
            </a:r>
            <a:r>
              <a:rPr lang="ru-RU" dirty="0"/>
              <a:t> </a:t>
            </a:r>
            <a:r>
              <a:rPr lang="ru-RU" dirty="0" err="1"/>
              <a:t>begun</a:t>
            </a:r>
            <a:r>
              <a:rPr lang="ru-RU" dirty="0"/>
              <a:t> </a:t>
            </a:r>
            <a:r>
              <a:rPr lang="ru-RU" dirty="0" err="1"/>
              <a:t>in</a:t>
            </a:r>
            <a:r>
              <a:rPr lang="ru-RU" dirty="0"/>
              <a:t>… (моя биография началась в)</a:t>
            </a:r>
          </a:p>
          <a:p>
            <a:r>
              <a:rPr lang="ru-RU" dirty="0" smtClean="0"/>
              <a:t>3</a:t>
            </a:r>
            <a:r>
              <a:rPr lang="ru-RU" dirty="0"/>
              <a:t>. </a:t>
            </a:r>
            <a:r>
              <a:rPr lang="ru-RU" dirty="0" err="1" smtClean="0"/>
              <a:t>СемьяВ</a:t>
            </a:r>
            <a:r>
              <a:rPr lang="ru-RU" dirty="0" smtClean="0"/>
              <a:t> </a:t>
            </a:r>
            <a:r>
              <a:rPr lang="ru-RU" dirty="0"/>
              <a:t>этом пункте следует рассказать о родителях, сестрах\братьях, муже\жене, детях, а также чем они занимаются. Используйте следующие фразы в вашем эссе о себе:</a:t>
            </a:r>
          </a:p>
          <a:p>
            <a:r>
              <a:rPr lang="ru-RU" dirty="0" err="1" smtClean="0"/>
              <a:t>I’m</a:t>
            </a:r>
            <a:r>
              <a:rPr lang="ru-RU" dirty="0" smtClean="0"/>
              <a:t> </a:t>
            </a:r>
            <a:r>
              <a:rPr lang="ru-RU" dirty="0" err="1"/>
              <a:t>married</a:t>
            </a:r>
            <a:r>
              <a:rPr lang="ru-RU" dirty="0"/>
              <a:t>\</a:t>
            </a:r>
            <a:r>
              <a:rPr lang="ru-RU" dirty="0" err="1"/>
              <a:t>divorced</a:t>
            </a:r>
            <a:r>
              <a:rPr lang="ru-RU" dirty="0"/>
              <a:t> (я женат\замужем\разведен(а))</a:t>
            </a:r>
          </a:p>
          <a:p>
            <a:r>
              <a:rPr lang="ru-RU" dirty="0"/>
              <a:t>I </a:t>
            </a:r>
            <a:r>
              <a:rPr lang="ru-RU" dirty="0" err="1"/>
              <a:t>have</a:t>
            </a:r>
            <a:r>
              <a:rPr lang="ru-RU" dirty="0"/>
              <a:t>\ </a:t>
            </a:r>
            <a:r>
              <a:rPr lang="ru-RU" dirty="0" err="1"/>
              <a:t>do</a:t>
            </a:r>
            <a:r>
              <a:rPr lang="ru-RU" dirty="0"/>
              <a:t> </a:t>
            </a:r>
            <a:r>
              <a:rPr lang="ru-RU" dirty="0" err="1"/>
              <a:t>not</a:t>
            </a:r>
            <a:r>
              <a:rPr lang="ru-RU" dirty="0"/>
              <a:t> </a:t>
            </a:r>
            <a:r>
              <a:rPr lang="ru-RU" dirty="0" err="1"/>
              <a:t>have</a:t>
            </a:r>
            <a:r>
              <a:rPr lang="ru-RU" dirty="0"/>
              <a:t> </a:t>
            </a:r>
            <a:r>
              <a:rPr lang="ru-RU" dirty="0" err="1"/>
              <a:t>children</a:t>
            </a:r>
            <a:r>
              <a:rPr lang="ru-RU" dirty="0"/>
              <a:t>\</a:t>
            </a:r>
            <a:r>
              <a:rPr lang="ru-RU" dirty="0" err="1"/>
              <a:t>brothers</a:t>
            </a:r>
            <a:r>
              <a:rPr lang="ru-RU" dirty="0"/>
              <a:t>\</a:t>
            </a:r>
            <a:r>
              <a:rPr lang="ru-RU" dirty="0" err="1"/>
              <a:t>sisters</a:t>
            </a:r>
            <a:r>
              <a:rPr lang="ru-RU" dirty="0"/>
              <a:t> (у меня есть\нет дети\братья\сестры)</a:t>
            </a:r>
          </a:p>
          <a:p>
            <a:r>
              <a:rPr lang="ru-RU" dirty="0" err="1"/>
              <a:t>My</a:t>
            </a:r>
            <a:r>
              <a:rPr lang="ru-RU" dirty="0"/>
              <a:t> </a:t>
            </a:r>
            <a:r>
              <a:rPr lang="ru-RU" dirty="0" err="1"/>
              <a:t>father</a:t>
            </a:r>
            <a:r>
              <a:rPr lang="ru-RU" dirty="0"/>
              <a:t>\</a:t>
            </a:r>
            <a:r>
              <a:rPr lang="ru-RU" dirty="0" err="1"/>
              <a:t>mother</a:t>
            </a:r>
            <a:r>
              <a:rPr lang="ru-RU" dirty="0"/>
              <a:t> </a:t>
            </a:r>
            <a:r>
              <a:rPr lang="ru-RU" dirty="0" err="1"/>
              <a:t>is</a:t>
            </a:r>
            <a:r>
              <a:rPr lang="ru-RU" dirty="0"/>
              <a:t> (мой отец\мать работают …)</a:t>
            </a:r>
          </a:p>
          <a:p>
            <a:r>
              <a:rPr lang="ru-RU" dirty="0" err="1"/>
              <a:t>My</a:t>
            </a:r>
            <a:r>
              <a:rPr lang="ru-RU" dirty="0"/>
              <a:t> </a:t>
            </a:r>
            <a:r>
              <a:rPr lang="ru-RU" dirty="0" err="1"/>
              <a:t>family</a:t>
            </a:r>
            <a:r>
              <a:rPr lang="ru-RU" dirty="0"/>
              <a:t> </a:t>
            </a:r>
            <a:r>
              <a:rPr lang="ru-RU" dirty="0" err="1"/>
              <a:t>consists</a:t>
            </a:r>
            <a:r>
              <a:rPr lang="ru-RU" dirty="0"/>
              <a:t> </a:t>
            </a:r>
            <a:r>
              <a:rPr lang="ru-RU" dirty="0" err="1"/>
              <a:t>of</a:t>
            </a:r>
            <a:r>
              <a:rPr lang="ru-RU" dirty="0"/>
              <a:t> … </a:t>
            </a:r>
            <a:r>
              <a:rPr lang="ru-RU" dirty="0" err="1"/>
              <a:t>members</a:t>
            </a:r>
            <a:r>
              <a:rPr lang="ru-RU" dirty="0"/>
              <a:t> (моя семья состоит из членов)</a:t>
            </a:r>
          </a:p>
          <a:p>
            <a:r>
              <a:rPr lang="ru-RU" dirty="0" err="1"/>
              <a:t>I’m</a:t>
            </a:r>
            <a:r>
              <a:rPr lang="ru-RU" dirty="0"/>
              <a:t> </a:t>
            </a:r>
            <a:r>
              <a:rPr lang="ru-RU" dirty="0" err="1"/>
              <a:t>the</a:t>
            </a:r>
            <a:r>
              <a:rPr lang="ru-RU" dirty="0"/>
              <a:t> </a:t>
            </a:r>
            <a:r>
              <a:rPr lang="ru-RU" dirty="0" err="1"/>
              <a:t>only</a:t>
            </a:r>
            <a:r>
              <a:rPr lang="ru-RU" dirty="0"/>
              <a:t> </a:t>
            </a:r>
            <a:r>
              <a:rPr lang="ru-RU" dirty="0" err="1"/>
              <a:t>child</a:t>
            </a:r>
            <a:r>
              <a:rPr lang="ru-RU" dirty="0"/>
              <a:t> </a:t>
            </a:r>
            <a:r>
              <a:rPr lang="ru-RU" dirty="0" err="1"/>
              <a:t>in</a:t>
            </a:r>
            <a:r>
              <a:rPr lang="ru-RU" dirty="0"/>
              <a:t> </a:t>
            </a:r>
            <a:r>
              <a:rPr lang="ru-RU" dirty="0" err="1"/>
              <a:t>the</a:t>
            </a:r>
            <a:r>
              <a:rPr lang="ru-RU" dirty="0"/>
              <a:t> </a:t>
            </a:r>
            <a:r>
              <a:rPr lang="ru-RU" dirty="0" err="1"/>
              <a:t>family</a:t>
            </a:r>
            <a:r>
              <a:rPr lang="ru-RU" dirty="0"/>
              <a:t> (единственный ребенок в семье)</a:t>
            </a:r>
          </a:p>
          <a:p>
            <a:r>
              <a:rPr lang="ru-RU" dirty="0"/>
              <a:t>4. </a:t>
            </a:r>
            <a:r>
              <a:rPr lang="ru-RU" dirty="0" smtClean="0"/>
              <a:t>Образование Эта </a:t>
            </a:r>
            <a:r>
              <a:rPr lang="ru-RU" dirty="0"/>
              <a:t>часть монолога должна ответить на вопрос: где учусь? Говоря об образовании, используйте следующие фразы:</a:t>
            </a:r>
          </a:p>
          <a:p>
            <a:r>
              <a:rPr lang="ru-RU" dirty="0" err="1" smtClean="0"/>
              <a:t>I’m</a:t>
            </a:r>
            <a:r>
              <a:rPr lang="ru-RU" dirty="0" smtClean="0"/>
              <a:t> </a:t>
            </a:r>
            <a:r>
              <a:rPr lang="ru-RU" dirty="0" err="1"/>
              <a:t>graduated</a:t>
            </a:r>
            <a:r>
              <a:rPr lang="ru-RU" dirty="0"/>
              <a:t> </a:t>
            </a:r>
            <a:r>
              <a:rPr lang="ru-RU" dirty="0" err="1"/>
              <a:t>from</a:t>
            </a:r>
            <a:r>
              <a:rPr lang="ru-RU" dirty="0"/>
              <a:t> (я закончил)</a:t>
            </a:r>
          </a:p>
          <a:p>
            <a:r>
              <a:rPr lang="ru-RU" dirty="0"/>
              <a:t>I </a:t>
            </a:r>
            <a:r>
              <a:rPr lang="ru-RU" dirty="0" err="1"/>
              <a:t>studied</a:t>
            </a:r>
            <a:r>
              <a:rPr lang="ru-RU" dirty="0"/>
              <a:t> </a:t>
            </a:r>
            <a:r>
              <a:rPr lang="ru-RU" dirty="0" err="1"/>
              <a:t>at</a:t>
            </a:r>
            <a:r>
              <a:rPr lang="ru-RU" dirty="0"/>
              <a:t> (я учился в)</a:t>
            </a:r>
          </a:p>
          <a:p>
            <a:r>
              <a:rPr lang="ru-RU" dirty="0" err="1"/>
              <a:t>I’m</a:t>
            </a:r>
            <a:r>
              <a:rPr lang="ru-RU" dirty="0"/>
              <a:t> … </a:t>
            </a:r>
            <a:r>
              <a:rPr lang="ru-RU" dirty="0" err="1"/>
              <a:t>by</a:t>
            </a:r>
            <a:r>
              <a:rPr lang="ru-RU" dirty="0"/>
              <a:t> </a:t>
            </a:r>
            <a:r>
              <a:rPr lang="ru-RU" dirty="0" err="1"/>
              <a:t>profession</a:t>
            </a:r>
            <a:r>
              <a:rPr lang="ru-RU" dirty="0"/>
              <a:t> (по профессии я)</a:t>
            </a:r>
          </a:p>
          <a:p>
            <a:r>
              <a:rPr lang="ru-RU" dirty="0"/>
              <a:t>I </a:t>
            </a:r>
            <a:r>
              <a:rPr lang="ru-RU" dirty="0" err="1"/>
              <a:t>have</a:t>
            </a:r>
            <a:r>
              <a:rPr lang="ru-RU" dirty="0"/>
              <a:t> </a:t>
            </a:r>
            <a:r>
              <a:rPr lang="ru-RU" dirty="0" err="1"/>
              <a:t>higher</a:t>
            </a:r>
            <a:r>
              <a:rPr lang="ru-RU" dirty="0"/>
              <a:t>\</a:t>
            </a:r>
            <a:r>
              <a:rPr lang="ru-RU" dirty="0" err="1"/>
              <a:t>secondary</a:t>
            </a:r>
            <a:r>
              <a:rPr lang="ru-RU" dirty="0"/>
              <a:t> </a:t>
            </a:r>
            <a:r>
              <a:rPr lang="ru-RU" dirty="0" err="1"/>
              <a:t>education</a:t>
            </a:r>
            <a:r>
              <a:rPr lang="ru-RU" dirty="0"/>
              <a:t> (у меня высшее\среднее образование)</a:t>
            </a:r>
          </a:p>
          <a:p>
            <a:r>
              <a:rPr lang="ru-RU" dirty="0"/>
              <a:t>5. </a:t>
            </a:r>
            <a:r>
              <a:rPr lang="ru-RU" dirty="0" smtClean="0"/>
              <a:t>Работа В </a:t>
            </a:r>
            <a:r>
              <a:rPr lang="ru-RU" dirty="0"/>
              <a:t>этом пункте необходимо рассказать, где я работаю</a:t>
            </a:r>
            <a:r>
              <a:rPr lang="ru-RU" dirty="0" smtClean="0"/>
              <a:t>,</a:t>
            </a:r>
            <a:endParaRPr lang="ru-RU" dirty="0"/>
          </a:p>
        </p:txBody>
      </p:sp>
    </p:spTree>
    <p:extLst>
      <p:ext uri="{BB962C8B-B14F-4D97-AF65-F5344CB8AC3E}">
        <p14:creationId xmlns:p14="http://schemas.microsoft.com/office/powerpoint/2010/main" val="1265591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План выступления продолжение</a:t>
            </a:r>
            <a:endParaRPr lang="ru-RU" dirty="0"/>
          </a:p>
        </p:txBody>
      </p:sp>
      <p:sp>
        <p:nvSpPr>
          <p:cNvPr id="5" name="Объект 4"/>
          <p:cNvSpPr>
            <a:spLocks noGrp="1"/>
          </p:cNvSpPr>
          <p:nvPr>
            <p:ph idx="1"/>
          </p:nvPr>
        </p:nvSpPr>
        <p:spPr>
          <a:xfrm>
            <a:off x="457200" y="1196752"/>
            <a:ext cx="8229600" cy="5280248"/>
          </a:xfrm>
        </p:spPr>
        <p:txBody>
          <a:bodyPr>
            <a:normAutofit fontScale="85000" lnSpcReduction="20000"/>
          </a:bodyPr>
          <a:lstStyle/>
          <a:p>
            <a:r>
              <a:rPr lang="ru-RU" dirty="0" smtClean="0"/>
              <a:t>I </a:t>
            </a:r>
            <a:r>
              <a:rPr lang="ru-RU" dirty="0" err="1"/>
              <a:t>worked</a:t>
            </a:r>
            <a:r>
              <a:rPr lang="ru-RU" dirty="0"/>
              <a:t> </a:t>
            </a:r>
            <a:r>
              <a:rPr lang="ru-RU" dirty="0" err="1"/>
              <a:t>at</a:t>
            </a:r>
            <a:r>
              <a:rPr lang="ru-RU" dirty="0"/>
              <a:t> (я работал)</a:t>
            </a:r>
          </a:p>
          <a:p>
            <a:r>
              <a:rPr lang="ru-RU" dirty="0" err="1"/>
              <a:t>My</a:t>
            </a:r>
            <a:r>
              <a:rPr lang="ru-RU" dirty="0"/>
              <a:t> </a:t>
            </a:r>
            <a:r>
              <a:rPr lang="ru-RU" dirty="0" err="1"/>
              <a:t>work</a:t>
            </a:r>
            <a:r>
              <a:rPr lang="ru-RU" dirty="0"/>
              <a:t> </a:t>
            </a:r>
            <a:r>
              <a:rPr lang="ru-RU" dirty="0" err="1"/>
              <a:t>experience</a:t>
            </a:r>
            <a:r>
              <a:rPr lang="ru-RU" dirty="0"/>
              <a:t> </a:t>
            </a:r>
            <a:r>
              <a:rPr lang="ru-RU" dirty="0" err="1"/>
              <a:t>accounts</a:t>
            </a:r>
            <a:r>
              <a:rPr lang="ru-RU" dirty="0"/>
              <a:t> (мой стаж работы насчитывает)</a:t>
            </a:r>
          </a:p>
          <a:p>
            <a:r>
              <a:rPr lang="ru-RU" dirty="0"/>
              <a:t>I </a:t>
            </a:r>
            <a:r>
              <a:rPr lang="ru-RU" dirty="0" err="1"/>
              <a:t>have</a:t>
            </a:r>
            <a:r>
              <a:rPr lang="ru-RU" dirty="0"/>
              <a:t> </a:t>
            </a:r>
            <a:r>
              <a:rPr lang="ru-RU" dirty="0" err="1"/>
              <a:t>the</a:t>
            </a:r>
            <a:r>
              <a:rPr lang="ru-RU" dirty="0"/>
              <a:t> </a:t>
            </a:r>
            <a:r>
              <a:rPr lang="ru-RU" dirty="0" err="1"/>
              <a:t>following</a:t>
            </a:r>
            <a:r>
              <a:rPr lang="ru-RU" dirty="0"/>
              <a:t> </a:t>
            </a:r>
            <a:r>
              <a:rPr lang="ru-RU" dirty="0" err="1"/>
              <a:t>skills</a:t>
            </a:r>
            <a:r>
              <a:rPr lang="ru-RU" dirty="0"/>
              <a:t> (у меня есть следующие навыки)</a:t>
            </a:r>
          </a:p>
          <a:p>
            <a:r>
              <a:rPr lang="ru-RU" dirty="0"/>
              <a:t>6. Личностные черты\ </a:t>
            </a:r>
            <a:r>
              <a:rPr lang="ru-RU" dirty="0" err="1" smtClean="0"/>
              <a:t>характерДля</a:t>
            </a:r>
            <a:r>
              <a:rPr lang="ru-RU" dirty="0" smtClean="0"/>
              <a:t> </a:t>
            </a:r>
            <a:r>
              <a:rPr lang="ru-RU" dirty="0"/>
              <a:t>описания характера, существует огромное количество прилагательных. Чтобы рассказать о себе на английском, используется такие фразы, как:</a:t>
            </a:r>
          </a:p>
          <a:p>
            <a:r>
              <a:rPr lang="ru-RU" dirty="0" err="1" smtClean="0"/>
              <a:t>Hard-working</a:t>
            </a:r>
            <a:r>
              <a:rPr lang="ru-RU" dirty="0" smtClean="0"/>
              <a:t> </a:t>
            </a:r>
            <a:r>
              <a:rPr lang="ru-RU" dirty="0"/>
              <a:t>(трудолюбивый)</a:t>
            </a:r>
          </a:p>
          <a:p>
            <a:r>
              <a:rPr lang="ru-RU" dirty="0" err="1"/>
              <a:t>Sociable</a:t>
            </a:r>
            <a:r>
              <a:rPr lang="ru-RU" dirty="0"/>
              <a:t> (коммуникабельный)</a:t>
            </a:r>
          </a:p>
          <a:p>
            <a:r>
              <a:rPr lang="ru-RU" dirty="0" err="1"/>
              <a:t>Friendly</a:t>
            </a:r>
            <a:r>
              <a:rPr lang="ru-RU" dirty="0"/>
              <a:t> (дружелюбный)</a:t>
            </a:r>
          </a:p>
          <a:p>
            <a:r>
              <a:rPr lang="ru-RU" dirty="0" err="1"/>
              <a:t>Compromising</a:t>
            </a:r>
            <a:r>
              <a:rPr lang="ru-RU" dirty="0"/>
              <a:t> (идущий на компромисс)</a:t>
            </a:r>
          </a:p>
          <a:p>
            <a:r>
              <a:rPr lang="ru-RU" dirty="0" err="1"/>
              <a:t>Diligent</a:t>
            </a:r>
            <a:r>
              <a:rPr lang="ru-RU" dirty="0"/>
              <a:t> (старательный)</a:t>
            </a:r>
          </a:p>
          <a:p>
            <a:r>
              <a:rPr lang="ru-RU" dirty="0" err="1"/>
              <a:t>Attentive</a:t>
            </a:r>
            <a:r>
              <a:rPr lang="ru-RU" dirty="0"/>
              <a:t> (внимательный)</a:t>
            </a:r>
          </a:p>
          <a:p>
            <a:r>
              <a:rPr lang="ru-RU" dirty="0" err="1"/>
              <a:t>Responsible</a:t>
            </a:r>
            <a:r>
              <a:rPr lang="ru-RU" dirty="0"/>
              <a:t> (ответственный)</a:t>
            </a:r>
          </a:p>
          <a:p>
            <a:r>
              <a:rPr lang="ru-RU" dirty="0" err="1"/>
              <a:t>Open-minded</a:t>
            </a:r>
            <a:r>
              <a:rPr lang="ru-RU" dirty="0"/>
              <a:t> (с широким кругозором)</a:t>
            </a:r>
          </a:p>
          <a:p>
            <a:r>
              <a:rPr lang="ru-RU" dirty="0" err="1"/>
              <a:t>Have</a:t>
            </a:r>
            <a:r>
              <a:rPr lang="ru-RU" dirty="0"/>
              <a:t> a </a:t>
            </a:r>
            <a:r>
              <a:rPr lang="ru-RU" dirty="0" err="1"/>
              <a:t>good</a:t>
            </a:r>
            <a:r>
              <a:rPr lang="ru-RU" dirty="0"/>
              <a:t> </a:t>
            </a:r>
            <a:r>
              <a:rPr lang="ru-RU" dirty="0" err="1"/>
              <a:t>sense</a:t>
            </a:r>
            <a:r>
              <a:rPr lang="ru-RU" dirty="0"/>
              <a:t> </a:t>
            </a:r>
            <a:r>
              <a:rPr lang="ru-RU" dirty="0" err="1"/>
              <a:t>of</a:t>
            </a:r>
            <a:r>
              <a:rPr lang="ru-RU" dirty="0"/>
              <a:t> </a:t>
            </a:r>
            <a:r>
              <a:rPr lang="ru-RU" dirty="0" err="1"/>
              <a:t>humor</a:t>
            </a:r>
            <a:r>
              <a:rPr lang="ru-RU" dirty="0"/>
              <a:t> (имею хорошее чувство юмора)</a:t>
            </a:r>
          </a:p>
          <a:p>
            <a:r>
              <a:rPr lang="ru-RU" dirty="0" err="1"/>
              <a:t>Polite</a:t>
            </a:r>
            <a:r>
              <a:rPr lang="ru-RU" dirty="0"/>
              <a:t> (вежливый)</a:t>
            </a:r>
          </a:p>
          <a:p>
            <a:r>
              <a:rPr lang="ru-RU" dirty="0" err="1"/>
              <a:t>Have</a:t>
            </a:r>
            <a:r>
              <a:rPr lang="ru-RU" dirty="0"/>
              <a:t>\</a:t>
            </a:r>
            <a:r>
              <a:rPr lang="ru-RU" dirty="0" err="1"/>
              <a:t>do</a:t>
            </a:r>
            <a:r>
              <a:rPr lang="ru-RU" dirty="0"/>
              <a:t> </a:t>
            </a:r>
            <a:r>
              <a:rPr lang="ru-RU" dirty="0" err="1"/>
              <a:t>not</a:t>
            </a:r>
            <a:r>
              <a:rPr lang="ru-RU" dirty="0"/>
              <a:t> </a:t>
            </a:r>
            <a:r>
              <a:rPr lang="ru-RU" dirty="0" err="1"/>
              <a:t>have</a:t>
            </a:r>
            <a:r>
              <a:rPr lang="ru-RU" dirty="0"/>
              <a:t> </a:t>
            </a:r>
            <a:r>
              <a:rPr lang="ru-RU" dirty="0" err="1"/>
              <a:t>bad</a:t>
            </a:r>
            <a:r>
              <a:rPr lang="ru-RU" dirty="0"/>
              <a:t> </a:t>
            </a:r>
            <a:r>
              <a:rPr lang="ru-RU" dirty="0" err="1"/>
              <a:t>habits</a:t>
            </a:r>
            <a:r>
              <a:rPr lang="ru-RU" dirty="0"/>
              <a:t> (иметь\не иметь вредные привычки</a:t>
            </a:r>
            <a:r>
              <a:rPr lang="ru-RU" dirty="0" smtClean="0"/>
              <a:t>)</a:t>
            </a:r>
            <a:endParaRPr lang="ru-RU" dirty="0"/>
          </a:p>
        </p:txBody>
      </p:sp>
    </p:spTree>
    <p:extLst>
      <p:ext uri="{BB962C8B-B14F-4D97-AF65-F5344CB8AC3E}">
        <p14:creationId xmlns:p14="http://schemas.microsoft.com/office/powerpoint/2010/main" val="36262880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fade">
                                      <p:cBhvr>
                                        <p:cTn id="62" dur="500"/>
                                        <p:tgtEl>
                                          <p:spTgt spid="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12" end="12"/>
                                            </p:txEl>
                                          </p:spTgt>
                                        </p:tgtEl>
                                        <p:attrNameLst>
                                          <p:attrName>style.visibility</p:attrName>
                                        </p:attrNameLst>
                                      </p:cBhvr>
                                      <p:to>
                                        <p:strVal val="visible"/>
                                      </p:to>
                                    </p:set>
                                    <p:animEffect transition="in" filter="fade">
                                      <p:cBhvr>
                                        <p:cTn id="67" dur="500"/>
                                        <p:tgtEl>
                                          <p:spTgt spid="5">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13" end="13"/>
                                            </p:txEl>
                                          </p:spTgt>
                                        </p:tgtEl>
                                        <p:attrNameLst>
                                          <p:attrName>style.visibility</p:attrName>
                                        </p:attrNameLst>
                                      </p:cBhvr>
                                      <p:to>
                                        <p:strVal val="visible"/>
                                      </p:to>
                                    </p:set>
                                    <p:animEffect transition="in" filter="fade">
                                      <p:cBhvr>
                                        <p:cTn id="72" dur="500"/>
                                        <p:tgtEl>
                                          <p:spTgt spid="5">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xEl>
                                              <p:pRg st="14" end="14"/>
                                            </p:txEl>
                                          </p:spTgt>
                                        </p:tgtEl>
                                        <p:attrNameLst>
                                          <p:attrName>style.visibility</p:attrName>
                                        </p:attrNameLst>
                                      </p:cBhvr>
                                      <p:to>
                                        <p:strVal val="visible"/>
                                      </p:to>
                                    </p:set>
                                    <p:animEffect transition="in" filter="fade">
                                      <p:cBhvr>
                                        <p:cTn id="77"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Теперь познакомимся с великими авиаторами.</a:t>
            </a:r>
            <a:endParaRPr lang="ru-RU" dirty="0"/>
          </a:p>
        </p:txBody>
      </p:sp>
      <p:sp>
        <p:nvSpPr>
          <p:cNvPr id="3" name="Объект 2"/>
          <p:cNvSpPr>
            <a:spLocks noGrp="1"/>
          </p:cNvSpPr>
          <p:nvPr>
            <p:ph idx="1"/>
          </p:nvPr>
        </p:nvSpPr>
        <p:spPr>
          <a:xfrm>
            <a:off x="457200" y="1600200"/>
            <a:ext cx="8229600" cy="1540768"/>
          </a:xfrm>
        </p:spPr>
        <p:txBody>
          <a:bodyPr/>
          <a:lstStyle/>
          <a:p>
            <a:pPr marL="0" indent="0">
              <a:buNone/>
            </a:pPr>
            <a:r>
              <a:rPr lang="ru-RU" dirty="0" smtClean="0"/>
              <a:t>Задачи:</a:t>
            </a:r>
          </a:p>
          <a:p>
            <a:r>
              <a:rPr lang="ru-RU" dirty="0" smtClean="0"/>
              <a:t>Изучить биографии авиаторов.</a:t>
            </a:r>
          </a:p>
          <a:p>
            <a:r>
              <a:rPr lang="ru-RU" dirty="0" smtClean="0"/>
              <a:t>По вышеописанному плану составить эссе.</a:t>
            </a:r>
            <a:endParaRPr lang="ru-RU" dirty="0"/>
          </a:p>
        </p:txBody>
      </p:sp>
    </p:spTree>
    <p:extLst>
      <p:ext uri="{BB962C8B-B14F-4D97-AF65-F5344CB8AC3E}">
        <p14:creationId xmlns:p14="http://schemas.microsoft.com/office/powerpoint/2010/main" val="151802124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БАЛАБУЕВ Петр Васильевич (23.05.1931)</a:t>
            </a:r>
          </a:p>
        </p:txBody>
      </p:sp>
      <p:sp>
        <p:nvSpPr>
          <p:cNvPr id="3" name="Объект 2"/>
          <p:cNvSpPr>
            <a:spLocks noGrp="1"/>
          </p:cNvSpPr>
          <p:nvPr>
            <p:ph idx="1"/>
          </p:nvPr>
        </p:nvSpPr>
        <p:spPr>
          <a:xfrm>
            <a:off x="2409503" y="1600200"/>
            <a:ext cx="6277297" cy="4876800"/>
          </a:xfrm>
        </p:spPr>
        <p:txBody>
          <a:bodyPr>
            <a:normAutofit fontScale="85000" lnSpcReduction="20000"/>
          </a:bodyPr>
          <a:lstStyle/>
          <a:p>
            <a:r>
              <a:rPr lang="ru-RU" dirty="0"/>
              <a:t>- советский, украинский авиаконструктор, доктор технических наук (1988), Герой Социалистического труда (1975). В 1954 году окончил Харьковский авиационный институт, работал в ОКБ главного конструктора О.К. Антонова инженером-конструктором, начальником цеха, директором завода, главным конструктором, с 1984 года - генеральный конструктор. Принимал участие в создании самолетов Ан-8, Ан-10, Ан-12, Ан-14,Ан-22, Ан-24, Ан-26, Ан-28, Ан-30, Ан-32, Ан-72, Ан-74, Ан-124 и их модификаций. Под его руководством созданы: самый грузоподъемный в мире транспортный самолет Ан-225 "</a:t>
            </a:r>
            <a:r>
              <a:rPr lang="ru-RU" dirty="0" err="1"/>
              <a:t>Мрия</a:t>
            </a:r>
            <a:r>
              <a:rPr lang="ru-RU" dirty="0"/>
              <a:t>", средний транспортный самолет Ан-70 и др. Государственная премия СССР (1973). Награжден орденами Ленина, Трудового Красного Знамени, медалями.</a:t>
            </a:r>
          </a:p>
          <a:p>
            <a:endParaRPr lang="ru-RU" dirty="0"/>
          </a:p>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20859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90196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t>АНТОНОВ Олег Константинович (7.02.1906 - 4.04.1984)</a:t>
            </a:r>
          </a:p>
        </p:txBody>
      </p:sp>
      <p:sp>
        <p:nvSpPr>
          <p:cNvPr id="3" name="Объект 2"/>
          <p:cNvSpPr>
            <a:spLocks noGrp="1"/>
          </p:cNvSpPr>
          <p:nvPr>
            <p:ph idx="1"/>
          </p:nvPr>
        </p:nvSpPr>
        <p:spPr>
          <a:xfrm>
            <a:off x="2353494" y="1600200"/>
            <a:ext cx="6333306" cy="4876800"/>
          </a:xfrm>
        </p:spPr>
        <p:txBody>
          <a:bodyPr>
            <a:normAutofit fontScale="85000" lnSpcReduction="20000"/>
          </a:bodyPr>
          <a:lstStyle/>
          <a:p>
            <a:pPr algn="just"/>
            <a:r>
              <a:rPr lang="ru-RU" dirty="0"/>
              <a:t>В послевоенные годы под руководством Антонова созданы: транспортные самолеты (Ан-8, Ан-12, Ан-22, Ан-26, Ан-32, Ан-72, Ан-124) для решения задач военно-транспортной авиации, воздушно-десантных войск и обеспечения грузовых перевозок Аэрофлота; многоцелевые (Ан-2, Ан-14, Ан-28), отличающиеся способностью базироваться на неподготовленных площадках длиной до 550 м; пассажирские (Ан-10, Ан-24), обладающие высокой экономичностью перевозок; цельнометаллические планеры А-11, А-13, А-15, </a:t>
            </a:r>
            <a:r>
              <a:rPr lang="ru-RU" dirty="0" err="1"/>
              <a:t>мотопланер</a:t>
            </a:r>
            <a:r>
              <a:rPr lang="ru-RU" dirty="0"/>
              <a:t> Ан-13 и дельтапланы "Славутич". Под его руководством разработана система автоматизированного проектирования транспортных самолетов, внедрены клеесварные соединения и композиционные материалы, развиты методы авиастроительной экономики. С 1977 года заведующий кафедрой Харьковского авиационного института, с 1978 - профессор.</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18859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45278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42694"/>
            <a:ext cx="8229600" cy="990600"/>
          </a:xfrm>
        </p:spPr>
        <p:txBody>
          <a:bodyPr>
            <a:normAutofit fontScale="90000"/>
          </a:bodyPr>
          <a:lstStyle/>
          <a:p>
            <a:pPr algn="ctr"/>
            <a:r>
              <a:rPr lang="ru-RU" dirty="0"/>
              <a:t>Георгий Михайлович </a:t>
            </a:r>
            <a:r>
              <a:rPr lang="ru-RU" dirty="0" err="1"/>
              <a:t>Бериев</a:t>
            </a:r>
            <a:r>
              <a:rPr lang="ru-RU" dirty="0"/>
              <a:t> (</a:t>
            </a:r>
            <a:r>
              <a:rPr lang="ru-RU" dirty="0" err="1"/>
              <a:t>Бериашвили</a:t>
            </a:r>
            <a:r>
              <a:rPr lang="ru-RU" dirty="0"/>
              <a:t>) (13 февраля 1903, Тифлис - 12 июля 1979)</a:t>
            </a:r>
          </a:p>
        </p:txBody>
      </p:sp>
      <p:sp>
        <p:nvSpPr>
          <p:cNvPr id="3" name="Объект 2"/>
          <p:cNvSpPr>
            <a:spLocks noGrp="1"/>
          </p:cNvSpPr>
          <p:nvPr>
            <p:ph idx="1"/>
          </p:nvPr>
        </p:nvSpPr>
        <p:spPr>
          <a:xfrm>
            <a:off x="457200" y="2189676"/>
            <a:ext cx="6131024" cy="4287323"/>
          </a:xfrm>
        </p:spPr>
        <p:txBody>
          <a:bodyPr>
            <a:normAutofit fontScale="70000" lnSpcReduction="20000"/>
          </a:bodyPr>
          <a:lstStyle/>
          <a:p>
            <a:r>
              <a:rPr lang="ru-RU" dirty="0"/>
              <a:t> Под его руководством созданы гидросамолеты: МБР-2, МП-1, МП-1Т, корабельные катапультные КОР-1 и КОР-2, Бе-6, реактивная лодка Бе-10, амфибии Бе-12 (с модификациями) и Бе-12ПС - серийные; МДР-5, МБР-7, ЛЛ-143, Бе-8, Р-1, Бе-14 - опытные, пассажирский Бе-30 (Бе-32), опытный самолет-снаряд П-10. Г.М. </a:t>
            </a:r>
            <a:r>
              <a:rPr lang="ru-RU" dirty="0" err="1"/>
              <a:t>Бериев</a:t>
            </a:r>
            <a:r>
              <a:rPr lang="ru-RU" dirty="0"/>
              <a:t> являлся членом научно-технических советов Государственного комитета СМ СССР по авиационной технике и Государственного комитета по судостроению и научно-технического совета авиации ВМФ. Генерал-майор инженерно-технической службы (1951 г.), доктор технических наук (1961 г.), лауреат Сталинской премии (1947 г. - за создание Бе-6) и Государственной премии (1968 г. - за создание Бе-12), награждён двумя орденами Ленина и двумя орденами Трудового Красного Знамени, медалями. Последние годы жизни жил в Москве, занимался научной работой.</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189677"/>
            <a:ext cx="2265040" cy="3227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87230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ДОНДУКОВ Александр Николаевич (1954)</a:t>
            </a:r>
          </a:p>
        </p:txBody>
      </p:sp>
      <p:sp>
        <p:nvSpPr>
          <p:cNvPr id="3" name="Объект 2"/>
          <p:cNvSpPr>
            <a:spLocks noGrp="1"/>
          </p:cNvSpPr>
          <p:nvPr>
            <p:ph idx="1"/>
          </p:nvPr>
        </p:nvSpPr>
        <p:spPr>
          <a:xfrm>
            <a:off x="1810568" y="1600200"/>
            <a:ext cx="6876231" cy="4876800"/>
          </a:xfrm>
        </p:spPr>
        <p:txBody>
          <a:bodyPr>
            <a:normAutofit fontScale="85000" lnSpcReduction="20000"/>
          </a:bodyPr>
          <a:lstStyle/>
          <a:p>
            <a:r>
              <a:rPr lang="ru-RU" dirty="0"/>
              <a:t>- российский авиаконструктор. Доктор технических наук, академик. Родился 29 марта 1954 года в </a:t>
            </a:r>
            <a:r>
              <a:rPr lang="ru-RU" dirty="0" err="1"/>
              <a:t>в</a:t>
            </a:r>
            <a:r>
              <a:rPr lang="ru-RU" dirty="0"/>
              <a:t> городке Управленческий под </a:t>
            </a:r>
            <a:r>
              <a:rPr lang="ru-RU" dirty="0" err="1"/>
              <a:t>г.Куйбышевом</a:t>
            </a:r>
            <a:r>
              <a:rPr lang="ru-RU" dirty="0"/>
              <a:t> (Самарой) в семье школьной учительницы и авиационного инженера КБ им. </a:t>
            </a:r>
            <a:r>
              <a:rPr lang="ru-RU" dirty="0" err="1"/>
              <a:t>Н.Кузнецова</a:t>
            </a:r>
            <a:r>
              <a:rPr lang="ru-RU" dirty="0"/>
              <a:t>. Отец позднее был главным конструктором, руководителем Куйбышевского КБ моторостроения, затем - заместителем Министра авиационной промышленности СССР. В 1976 году окончил Московский авиационный институт, факультет двигателестроения. В 1977-1985 гг. работает в ОКБ имени </a:t>
            </a:r>
            <a:r>
              <a:rPr lang="ru-RU" dirty="0" err="1"/>
              <a:t>А.И.Микояна</a:t>
            </a:r>
            <a:r>
              <a:rPr lang="ru-RU" dirty="0"/>
              <a:t>. Инженер-конструктор, помощник ведущего инженера по летным испытаниям, ведущий инженер по летным испытаниям , ведущий конструктор по корабельному варианту МиГ-29. В 1991 году для КБ практически закрыли военную тематику и остановили две основные темы: самолеты радиационного дозора и наведения Як-44 и СВВП Як-41 (Як-141), которые составляли 94% всех расходов.</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134302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6738498"/>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ЛЕВИНСКИХ Александр Александрович (1919)</a:t>
            </a:r>
          </a:p>
        </p:txBody>
      </p:sp>
      <p:sp>
        <p:nvSpPr>
          <p:cNvPr id="3" name="Объект 2"/>
          <p:cNvSpPr>
            <a:spLocks noGrp="1"/>
          </p:cNvSpPr>
          <p:nvPr>
            <p:ph idx="1"/>
          </p:nvPr>
        </p:nvSpPr>
        <p:spPr>
          <a:xfrm>
            <a:off x="457200" y="1600200"/>
            <a:ext cx="6347048" cy="4876800"/>
          </a:xfrm>
        </p:spPr>
        <p:txBody>
          <a:bodyPr>
            <a:normAutofit fontScale="92500"/>
          </a:bodyPr>
          <a:lstStyle/>
          <a:p>
            <a:r>
              <a:rPr lang="ru-RU" dirty="0"/>
              <a:t>- главный конструктор, кандидат технических наук, лауреат Государственной премии, заслуженный конструктор РСФСР. Родился 5 декабря 1919 года. В 1944 окончил Военно-воздушную академию им. </a:t>
            </a:r>
            <a:r>
              <a:rPr lang="ru-RU" dirty="0" err="1"/>
              <a:t>Н.Е.Жуковского</a:t>
            </a:r>
            <a:r>
              <a:rPr lang="ru-RU" dirty="0"/>
              <a:t>, в 1952 году - высшие инженерные курсы при МВТУ по проектированию летательных аппаратов. С 1944 по 1966 год в ГК НИИ ВВС, ведущий инженер, начальник отдела, начальник испытательного отдела. В ОКБ-115 с 1966 года. С 1 октября 1966 года - заместитель главного конструктора, с 6 сентября 1975 года - главный конструктор.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628800"/>
            <a:ext cx="1905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961719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134</TotalTime>
  <Words>1908</Words>
  <Application>Microsoft Office PowerPoint</Application>
  <PresentationFormat>Экран (4:3)</PresentationFormat>
  <Paragraphs>78</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Ясность</vt:lpstr>
      <vt:lpstr>«Великие Люди Авиации» (Эссе о себе /  монолог) </vt:lpstr>
      <vt:lpstr>План выступления</vt:lpstr>
      <vt:lpstr>План выступления продолжение</vt:lpstr>
      <vt:lpstr>Теперь познакомимся с великими авиаторами.</vt:lpstr>
      <vt:lpstr>БАЛАБУЕВ Петр Васильевич (23.05.1931)</vt:lpstr>
      <vt:lpstr>АНТОНОВ Олег Константинович (7.02.1906 - 4.04.1984)</vt:lpstr>
      <vt:lpstr>Георгий Михайлович Бериев (Бериашвили) (13 февраля 1903, Тифлис - 12 июля 1979)</vt:lpstr>
      <vt:lpstr>ДОНДУКОВ Александр Николаевич (1954)</vt:lpstr>
      <vt:lpstr>ЛЕВИНСКИХ Александр Александрович (1919)</vt:lpstr>
      <vt:lpstr>Андрей Николаевич Туполев  (10 ноября 1888 - 23 декабря 1972)</vt:lpstr>
      <vt:lpstr>Ответ-   ТУ-114</vt:lpstr>
      <vt:lpstr>Андрей Николаевич Туполев  (10 ноября 1888 - 23 декабря 1972)</vt:lpstr>
      <vt:lpstr>Алексей Андреевич Туполев  (20 мая 1925 - 12 мая 2001)</vt:lpstr>
      <vt:lpstr>Алексей Андреевич Туполев  (20 мая 1925 - 12 мая 2001)</vt:lpstr>
      <vt:lpstr>Расскажи на английском, что ты знаешь о ЯКОВЛЕВЕ Александре Сергеевиче  (1906 - 1989)?</vt:lpstr>
      <vt:lpstr>ЯКОВЛЕВ Александр Сергеевич  (1906 - 1989)</vt:lpstr>
      <vt:lpstr>Домашнее задание:</vt:lpstr>
      <vt:lpstr>СПИСОК ЛИТЕРАТУРЫ</vt:lpstr>
      <vt:lpstr>«Великие Люди Авиации» (Эссе о себе /  монолог)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Олег</dc:creator>
  <cp:lastModifiedBy>Олег</cp:lastModifiedBy>
  <cp:revision>14</cp:revision>
  <dcterms:created xsi:type="dcterms:W3CDTF">2018-11-20T18:20:30Z</dcterms:created>
  <dcterms:modified xsi:type="dcterms:W3CDTF">2019-11-20T20:25:36Z</dcterms:modified>
</cp:coreProperties>
</file>