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29" r:id="rId2"/>
    <p:sldMasterId id="2147483741" r:id="rId3"/>
    <p:sldMasterId id="2147483765" r:id="rId4"/>
    <p:sldMasterId id="2147483789" r:id="rId5"/>
  </p:sldMasterIdLst>
  <p:sldIdLst>
    <p:sldId id="266" r:id="rId6"/>
    <p:sldId id="267" r:id="rId7"/>
    <p:sldId id="257" r:id="rId8"/>
    <p:sldId id="258" r:id="rId9"/>
    <p:sldId id="270" r:id="rId10"/>
    <p:sldId id="271" r:id="rId11"/>
    <p:sldId id="272" r:id="rId12"/>
    <p:sldId id="273" r:id="rId13"/>
    <p:sldId id="274" r:id="rId14"/>
    <p:sldId id="275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00"/>
    <a:srgbClr val="003366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37" autoAdjust="0"/>
    <p:restoredTop sz="94660"/>
  </p:normalViewPr>
  <p:slideViewPr>
    <p:cSldViewPr>
      <p:cViewPr varScale="1">
        <p:scale>
          <a:sx n="65" d="100"/>
          <a:sy n="65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3BB6B8-44CF-47A8-91B9-C0F4F96621F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3F773-8F76-4DA7-9991-F169A9697D4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3DCF7-F512-4C19-AD0D-4A4854B498B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3BB6B8-44CF-47A8-91B9-C0F4F96621F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7742D-39EF-4084-9202-53ACB8A3C7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B6AD5-750A-4EDC-BC01-268141791BB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4558A-2864-443C-AD42-00D124ADA88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403F1-1CDF-4FE2-9150-DF8712ECDC0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D4E5F-E8BC-43C1-A309-E501DAB24C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CDA243-D9A6-473E-95AF-80FF9E01B2E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7B8EE-3CF5-43A7-985D-B97590CB3FF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C7742D-39EF-4084-9202-53ACB8A3C74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2B895-FD66-46FB-9D8F-27704AD33C8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3F773-8F76-4DA7-9991-F169A9697D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3DCF7-F512-4C19-AD0D-4A4854B498B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3BB6B8-44CF-47A8-91B9-C0F4F96621FE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7742D-39EF-4084-9202-53ACB8A3C7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B6AD5-750A-4EDC-BC01-268141791BBC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4558A-2864-443C-AD42-00D124ADA88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403F1-1CDF-4FE2-9150-DF8712ECDC0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D4E5F-E8BC-43C1-A309-E501DAB24C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CDA243-D9A6-473E-95AF-80FF9E01B2E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B6AD5-750A-4EDC-BC01-268141791BB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7B8EE-3CF5-43A7-985D-B97590CB3FF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2B895-FD66-46FB-9D8F-27704AD33C8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3F773-8F76-4DA7-9991-F169A9697D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3DCF7-F512-4C19-AD0D-4A4854B498B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B6B8-44CF-47A8-91B9-C0F4F96621FE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742D-39EF-4084-9202-53ACB8A3C7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1CB6AD5-750A-4EDC-BC01-268141791BB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58A-2864-443C-AD42-00D124ADA88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03F1-1CDF-4FE2-9150-DF8712ECDC0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4E5F-E8BC-43C1-A309-E501DAB24C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4558A-2864-443C-AD42-00D124ADA88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A243-D9A6-473E-95AF-80FF9E01B2E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B8EE-3CF5-43A7-985D-B97590CB3FF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B895-FD66-46FB-9D8F-27704AD33C8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F773-8F76-4DA7-9991-F169A9697D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DCF7-F512-4C19-AD0D-4A4854B498B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BB6B8-44CF-47A8-91B9-C0F4F96621FE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C7742D-39EF-4084-9202-53ACB8A3C74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CB6AD5-750A-4EDC-BC01-268141791BBC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B4558A-2864-443C-AD42-00D124ADA88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4403F1-1CDF-4FE2-9150-DF8712ECDC0C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403F1-1CDF-4FE2-9150-DF8712ECDC0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4D4E5F-E8BC-43C1-A309-E501DAB24CCE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CDA243-D9A6-473E-95AF-80FF9E01B2E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87B8EE-3CF5-43A7-985D-B97590CB3FF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2B895-FD66-46FB-9D8F-27704AD33C8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F773-8F76-4DA7-9991-F169A9697D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DCF7-F512-4C19-AD0D-4A4854B498B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D4E5F-E8BC-43C1-A309-E501DAB24CC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CDA243-D9A6-473E-95AF-80FF9E01B2E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7B8EE-3CF5-43A7-985D-B97590CB3FF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2B895-FD66-46FB-9D8F-27704AD33C8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225C43E0-41A9-47D4-870F-7D52A2B0AF6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slow">
    <p:push dir="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25C43E0-41A9-47D4-870F-7D52A2B0AF6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25C43E0-41A9-47D4-870F-7D52A2B0AF6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5C43E0-41A9-47D4-870F-7D52A2B0AF6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 spd="slow">
    <p:push dir="u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25C43E0-41A9-47D4-870F-7D52A2B0AF6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" TargetMode="External"/><Relationship Id="rId2" Type="http://schemas.openxmlformats.org/officeDocument/2006/relationships/hyperlink" Target="https://www.nasa.gov/index.html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oreign_object_damage" TargetMode="External"/><Relationship Id="rId3" Type="http://schemas.openxmlformats.org/officeDocument/2006/relationships/hyperlink" Target="https://en.wikipedia.org/wiki/Aviation" TargetMode="External"/><Relationship Id="rId7" Type="http://schemas.openxmlformats.org/officeDocument/2006/relationships/hyperlink" Target="https://en.wikipedia.org/wiki/Military_aviation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en.wikipedia.org/wiki/Airline" TargetMode="External"/><Relationship Id="rId5" Type="http://schemas.openxmlformats.org/officeDocument/2006/relationships/hyperlink" Target="https://en.wikipedia.org/wiki/Aircrew" TargetMode="External"/><Relationship Id="rId4" Type="http://schemas.openxmlformats.org/officeDocument/2006/relationships/hyperlink" Target="https://en.wikipedia.org/wiki/Aircraf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New_Zealand" TargetMode="External"/><Relationship Id="rId3" Type="http://schemas.openxmlformats.org/officeDocument/2006/relationships/hyperlink" Target="https://en.wikipedia.org/wiki/International_Civil_Aviation_Organization" TargetMode="External"/><Relationship Id="rId7" Type="http://schemas.openxmlformats.org/officeDocument/2006/relationships/hyperlink" Target="https://en.wikipedia.org/wiki/India" TargetMode="External"/><Relationship Id="rId2" Type="http://schemas.openxmlformats.org/officeDocument/2006/relationships/hyperlink" Target="https://en.wikipedia.org/wiki/Aircraft_maintena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anada" TargetMode="External"/><Relationship Id="rId11" Type="http://schemas.openxmlformats.org/officeDocument/2006/relationships/hyperlink" Target="https://en.wikipedia.org/wiki/Aircraft_maintenance_technician" TargetMode="External"/><Relationship Id="rId5" Type="http://schemas.openxmlformats.org/officeDocument/2006/relationships/hyperlink" Target="https://en.wikipedia.org/wiki/Bangladesh" TargetMode="External"/><Relationship Id="rId10" Type="http://schemas.openxmlformats.org/officeDocument/2006/relationships/hyperlink" Target="https://en.wikipedia.org/wiki/Asia" TargetMode="External"/><Relationship Id="rId4" Type="http://schemas.openxmlformats.org/officeDocument/2006/relationships/hyperlink" Target="https://en.wikipedia.org/wiki/Australia" TargetMode="External"/><Relationship Id="rId9" Type="http://schemas.openxmlformats.org/officeDocument/2006/relationships/hyperlink" Target="https://en.wikipedia.org/wiki/United_Kingdo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llinsdictionary.com/dictionary/english/maintain" TargetMode="External"/><Relationship Id="rId13" Type="http://schemas.openxmlformats.org/officeDocument/2006/relationships/hyperlink" Target="https://www.collinsdictionary.com/dictionary/english/crew" TargetMode="External"/><Relationship Id="rId3" Type="http://schemas.openxmlformats.org/officeDocument/2006/relationships/hyperlink" Target="https://www.collinsdictionary.com/dictionary/english/personnel" TargetMode="External"/><Relationship Id="rId7" Type="http://schemas.openxmlformats.org/officeDocument/2006/relationships/hyperlink" Target="https://www.collinsdictionary.com/dictionary/english/team" TargetMode="External"/><Relationship Id="rId12" Type="http://schemas.openxmlformats.org/officeDocument/2006/relationships/hyperlink" Target="https://www.collinsdictionary.com/dictionary/english/call" TargetMode="External"/><Relationship Id="rId2" Type="http://schemas.openxmlformats.org/officeDocument/2006/relationships/hyperlink" Target="https://www.collinsdictionary.com/dictionary/english/airport" TargetMode="External"/><Relationship Id="rId1" Type="http://schemas.openxmlformats.org/officeDocument/2006/relationships/slideLayout" Target="../slideLayouts/slideLayout46.xml"/><Relationship Id="rId6" Type="http://schemas.openxmlformats.org/officeDocument/2006/relationships/hyperlink" Target="https://www.collinsdictionary.com/dictionary/english/aircraft" TargetMode="External"/><Relationship Id="rId11" Type="http://schemas.openxmlformats.org/officeDocument/2006/relationships/hyperlink" Target="https://www.collinsdictionary.com/dictionary/english/plane" TargetMode="External"/><Relationship Id="rId5" Type="http://schemas.openxmlformats.org/officeDocument/2006/relationships/hyperlink" Target="https://www.collinsdictionary.com/dictionary/english/board" TargetMode="External"/><Relationship Id="rId10" Type="http://schemas.openxmlformats.org/officeDocument/2006/relationships/hyperlink" Target="https://www.collinsdictionary.com/dictionary/english/look" TargetMode="External"/><Relationship Id="rId4" Type="http://schemas.openxmlformats.org/officeDocument/2006/relationships/hyperlink" Target="https://www.collinsdictionary.com/dictionary/english/oppose" TargetMode="External"/><Relationship Id="rId9" Type="http://schemas.openxmlformats.org/officeDocument/2006/relationships/hyperlink" Target="https://www.collinsdictionary.com/dictionary/english/repai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irport_ramp" TargetMode="External"/><Relationship Id="rId2" Type="http://schemas.openxmlformats.org/officeDocument/2006/relationships/hyperlink" Target="https://en.wikipedia.org/wiki/Airport" TargetMode="External"/><Relationship Id="rId1" Type="http://schemas.openxmlformats.org/officeDocument/2006/relationships/slideLayout" Target="../slideLayouts/slideLayout46.xml"/><Relationship Id="rId5" Type="http://schemas.openxmlformats.org/officeDocument/2006/relationships/hyperlink" Target="https://en.wikipedia.org/wiki/Aircraft" TargetMode="External"/><Relationship Id="rId4" Type="http://schemas.openxmlformats.org/officeDocument/2006/relationships/hyperlink" Target="https://en.wikipedia.org/wiki/Airport_termina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sia" TargetMode="External"/><Relationship Id="rId3" Type="http://schemas.openxmlformats.org/officeDocument/2006/relationships/hyperlink" Target="https://en.wikipedia.org/wiki/Bangladesh" TargetMode="External"/><Relationship Id="rId7" Type="http://schemas.openxmlformats.org/officeDocument/2006/relationships/hyperlink" Target="https://en.wikipedia.org/wiki/United_Kingdom" TargetMode="External"/><Relationship Id="rId2" Type="http://schemas.openxmlformats.org/officeDocument/2006/relationships/hyperlink" Target="https://en.wikipedia.org/wiki/Australia" TargetMode="External"/><Relationship Id="rId1" Type="http://schemas.openxmlformats.org/officeDocument/2006/relationships/slideLayout" Target="../slideLayouts/slideLayout46.xml"/><Relationship Id="rId6" Type="http://schemas.openxmlformats.org/officeDocument/2006/relationships/hyperlink" Target="https://en.wikipedia.org/wiki/New_Zealand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s://en.wikipedia.org/wiki/India" TargetMode="External"/><Relationship Id="rId10" Type="http://schemas.openxmlformats.org/officeDocument/2006/relationships/hyperlink" Target="https://en.wikipedia.org/wiki/Aircraft_maintenance_technician" TargetMode="External"/><Relationship Id="rId4" Type="http://schemas.openxmlformats.org/officeDocument/2006/relationships/hyperlink" Target="https://en.wikipedia.org/wiki/Canada" TargetMode="External"/><Relationship Id="rId9" Type="http://schemas.openxmlformats.org/officeDocument/2006/relationships/hyperlink" Target="https://en.wikipedia.org/wiki/Aircraft_Maintenance_Engine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ternational_Civil_Aviation_Organization" TargetMode="External"/><Relationship Id="rId2" Type="http://schemas.openxmlformats.org/officeDocument/2006/relationships/hyperlink" Target="https://en.wikipedia.org/wiki/Aircraft_maintenance" TargetMode="Externa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601" y="974515"/>
            <a:ext cx="8229600" cy="1384300"/>
          </a:xfrm>
        </p:spPr>
        <p:txBody>
          <a:bodyPr/>
          <a:lstStyle/>
          <a:p>
            <a:pPr algn="ctr">
              <a:defRPr/>
            </a:pPr>
            <a:r>
              <a:rPr lang="ru-RU" sz="8000" dirty="0" smtClean="0">
                <a:latin typeface="Algerian" pitchFamily="82" charset="0"/>
              </a:rPr>
              <a:t>Наземный экипаж</a:t>
            </a:r>
            <a:endParaRPr lang="ru-RU" sz="8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" y="4763"/>
            <a:ext cx="87153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83677" y="4763"/>
            <a:ext cx="8260324" cy="369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cs typeface="+mn-cs"/>
              </a:rPr>
              <a:t>Троицкий авиационный технический колледж ГА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3347864" y="5661248"/>
            <a:ext cx="5796136" cy="112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ru-RU" dirty="0" smtClean="0"/>
              <a:t>Выполнил: Чернявский О.В.</a:t>
            </a:r>
          </a:p>
          <a:p>
            <a:pPr marL="0" indent="0" eaLnBrk="1" hangingPunct="1">
              <a:buNone/>
            </a:pPr>
            <a:r>
              <a:rPr lang="ru-RU" dirty="0" smtClean="0"/>
              <a:t>	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6396642"/>
            <a:ext cx="4289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ru-RU" dirty="0">
                <a:solidFill>
                  <a:srgbClr val="FFFFFF"/>
                </a:solidFill>
              </a:rPr>
              <a:t>Троицк, январь 2019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33" y="2348880"/>
            <a:ext cx="42862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1042" y="5733256"/>
            <a:ext cx="7543800" cy="914400"/>
          </a:xfrm>
        </p:spPr>
        <p:txBody>
          <a:bodyPr/>
          <a:lstStyle/>
          <a:p>
            <a:r>
              <a:rPr lang="ru-RU" sz="3500" dirty="0" smtClean="0"/>
              <a:t>Составь рассказ по рисунку</a:t>
            </a:r>
            <a:endParaRPr lang="ru-RU" sz="35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7016"/>
            <a:ext cx="7560840" cy="521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50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rgbClr val="CC3300"/>
                </a:solidFill>
              </a:rPr>
              <a:t>Ответь на английском сегодня 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Times New Roman" pitchFamily="18" charset="0"/>
              <a:buChar char="•"/>
            </a:pPr>
            <a:r>
              <a:rPr lang="ru-RU" dirty="0" smtClean="0"/>
              <a:t>Наземный экипаж - это…</a:t>
            </a:r>
            <a:endParaRPr lang="ru-RU" dirty="0" smtClean="0"/>
          </a:p>
          <a:p>
            <a:pPr>
              <a:buFont typeface="Times New Roman" pitchFamily="18" charset="0"/>
              <a:buChar char="•"/>
            </a:pPr>
            <a:r>
              <a:rPr lang="ru-RU" dirty="0" smtClean="0"/>
              <a:t>Наземное оборудование </a:t>
            </a:r>
            <a:r>
              <a:rPr lang="ru-RU" dirty="0"/>
              <a:t>- это </a:t>
            </a:r>
            <a:r>
              <a:rPr lang="ru-RU" dirty="0" smtClean="0"/>
              <a:t>…</a:t>
            </a:r>
            <a:endParaRPr lang="ru-RU" dirty="0" smtClean="0"/>
          </a:p>
          <a:p>
            <a:pPr eaLnBrk="1" hangingPunct="1">
              <a:buFont typeface="Times New Roman" pitchFamily="18" charset="0"/>
              <a:buChar char="•"/>
            </a:pPr>
            <a:r>
              <a:rPr lang="ru-RU" dirty="0" smtClean="0"/>
              <a:t>Обслужить самолёт значит -...</a:t>
            </a:r>
            <a:endParaRPr lang="ru-RU" dirty="0" smtClean="0"/>
          </a:p>
          <a:p>
            <a:pPr eaLnBrk="1" hangingPunct="1">
              <a:buFont typeface="Times New Roman" pitchFamily="18" charset="0"/>
              <a:buChar char="•"/>
            </a:pPr>
            <a:r>
              <a:rPr lang="ru-RU" dirty="0" smtClean="0"/>
              <a:t>Буксировка - это…</a:t>
            </a:r>
            <a:endParaRPr lang="ru-RU" dirty="0" smtClean="0"/>
          </a:p>
          <a:p>
            <a:pPr eaLnBrk="1" hangingPunct="1">
              <a:buFont typeface="Times New Roman" pitchFamily="18" charset="0"/>
              <a:buChar char="•"/>
            </a:pPr>
            <a:r>
              <a:rPr lang="ru-RU" dirty="0" smtClean="0"/>
              <a:t>При заправке необходимо - …</a:t>
            </a:r>
            <a:endParaRPr lang="ru-RU" dirty="0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4321175"/>
            <a:ext cx="56292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513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Источники: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CC"/>
                </a:solidFill>
                <a:latin typeface="Times New Roman" pitchFamily="18" charset="0"/>
              </a:rPr>
              <a:t>http://avia.pro/plane_fuselage</a:t>
            </a:r>
          </a:p>
          <a:p>
            <a:pPr eaLnBrk="1" hangingPunct="1"/>
            <a:r>
              <a:rPr lang="en-US" smtClean="0">
                <a:hlinkClick r:id="rId2"/>
              </a:rPr>
              <a:t>https://www.nasa.gov/index.html</a:t>
            </a:r>
            <a:endParaRPr lang="ru-RU" smtClean="0"/>
          </a:p>
          <a:p>
            <a:pPr eaLnBrk="1" hangingPunct="1"/>
            <a:r>
              <a:rPr lang="en-US" smtClean="0">
                <a:hlinkClick r:id="rId3"/>
              </a:rPr>
              <a:t>https://en.wikipedia.org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89338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1919291" y="527050"/>
            <a:ext cx="4446587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Цель занятия:       </a:t>
            </a:r>
          </a:p>
        </p:txBody>
      </p:sp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719138" y="1039813"/>
            <a:ext cx="288925" cy="358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1. </a:t>
            </a:r>
          </a:p>
        </p:txBody>
      </p:sp>
      <p:sp>
        <p:nvSpPr>
          <p:cNvPr id="12298" name="WordArt 10"/>
          <p:cNvSpPr>
            <a:spLocks noChangeArrowheads="1" noChangeShapeType="1" noTextEdit="1"/>
          </p:cNvSpPr>
          <p:nvPr/>
        </p:nvSpPr>
        <p:spPr bwMode="auto">
          <a:xfrm>
            <a:off x="2483768" y="1581150"/>
            <a:ext cx="1909763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Задачи:</a:t>
            </a:r>
          </a:p>
        </p:txBody>
      </p:sp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1190625" y="1030288"/>
            <a:ext cx="5660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/>
              <a:t>Изучение </a:t>
            </a:r>
            <a:r>
              <a:rPr lang="ru-RU" sz="2400" dirty="0" smtClean="0"/>
              <a:t>состава наземного экипажа.</a:t>
            </a:r>
            <a:endParaRPr lang="ru-RU" sz="2400" dirty="0"/>
          </a:p>
        </p:txBody>
      </p:sp>
      <p:sp>
        <p:nvSpPr>
          <p:cNvPr id="21" name="WordArt 9"/>
          <p:cNvSpPr>
            <a:spLocks noChangeArrowheads="1" noChangeShapeType="1" noTextEdit="1"/>
          </p:cNvSpPr>
          <p:nvPr/>
        </p:nvSpPr>
        <p:spPr bwMode="auto">
          <a:xfrm>
            <a:off x="792163" y="2027238"/>
            <a:ext cx="288925" cy="358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1. </a:t>
            </a:r>
          </a:p>
        </p:txBody>
      </p:sp>
      <p:sp>
        <p:nvSpPr>
          <p:cNvPr id="22" name="WordArt 9"/>
          <p:cNvSpPr>
            <a:spLocks noChangeArrowheads="1" noChangeShapeType="1" noTextEdit="1"/>
          </p:cNvSpPr>
          <p:nvPr/>
        </p:nvSpPr>
        <p:spPr bwMode="auto">
          <a:xfrm>
            <a:off x="838200" y="2657475"/>
            <a:ext cx="288925" cy="358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2. </a:t>
            </a:r>
          </a:p>
        </p:txBody>
      </p:sp>
      <p:sp>
        <p:nvSpPr>
          <p:cNvPr id="23" name="WordArt 9"/>
          <p:cNvSpPr>
            <a:spLocks noChangeArrowheads="1" noChangeShapeType="1" noTextEdit="1"/>
          </p:cNvSpPr>
          <p:nvPr/>
        </p:nvSpPr>
        <p:spPr bwMode="auto">
          <a:xfrm>
            <a:off x="865188" y="3346450"/>
            <a:ext cx="288925" cy="358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3. </a:t>
            </a:r>
          </a:p>
        </p:txBody>
      </p:sp>
      <p:sp>
        <p:nvSpPr>
          <p:cNvPr id="4105" name="TextBox 2"/>
          <p:cNvSpPr txBox="1">
            <a:spLocks noChangeArrowheads="1"/>
          </p:cNvSpPr>
          <p:nvPr/>
        </p:nvSpPr>
        <p:spPr bwMode="auto">
          <a:xfrm>
            <a:off x="1150938" y="2008188"/>
            <a:ext cx="7502525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/>
              <a:t>Изучить состава наземного экипажа</a:t>
            </a:r>
            <a:r>
              <a:rPr lang="ru-RU" sz="2000" dirty="0" smtClean="0"/>
              <a:t>,</a:t>
            </a:r>
            <a:endParaRPr lang="ru-RU" sz="2000" dirty="0"/>
          </a:p>
          <a:p>
            <a:pPr eaLnBrk="1" hangingPunct="1"/>
            <a:endParaRPr lang="ru-RU" sz="2000" dirty="0"/>
          </a:p>
          <a:p>
            <a:pPr eaLnBrk="1" hangingPunct="1"/>
            <a:r>
              <a:rPr lang="ru-RU" sz="2000" dirty="0"/>
              <a:t>Знать </a:t>
            </a:r>
            <a:r>
              <a:rPr lang="ru-RU" sz="2000" dirty="0" smtClean="0"/>
              <a:t>предназначение и </a:t>
            </a:r>
            <a:r>
              <a:rPr lang="ru-RU" sz="2000" dirty="0"/>
              <a:t>рассказывать о нем на английском.</a:t>
            </a:r>
          </a:p>
          <a:p>
            <a:pPr eaLnBrk="1" hangingPunct="1"/>
            <a:endParaRPr lang="ru-RU" sz="2000" dirty="0"/>
          </a:p>
          <a:p>
            <a:pPr eaLnBrk="1" hangingPunct="1"/>
            <a:r>
              <a:rPr lang="ru-RU" sz="2000" dirty="0"/>
              <a:t>Закрепить полученный материал на</a:t>
            </a:r>
          </a:p>
          <a:p>
            <a:pPr eaLnBrk="1" hangingPunct="1"/>
            <a:r>
              <a:rPr lang="ru-RU" sz="2000" dirty="0"/>
              <a:t> практике</a:t>
            </a:r>
          </a:p>
          <a:p>
            <a:pPr eaLnBrk="1" hangingPunct="1"/>
            <a:endParaRPr lang="ru-RU" sz="2000" dirty="0"/>
          </a:p>
          <a:p>
            <a:pPr eaLnBrk="1" hangingPunct="1"/>
            <a:r>
              <a:rPr lang="ru-RU" sz="2000" dirty="0"/>
              <a:t> </a:t>
            </a:r>
          </a:p>
        </p:txBody>
      </p:sp>
      <p:pic>
        <p:nvPicPr>
          <p:cNvPr id="410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93096"/>
            <a:ext cx="1581151" cy="105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667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22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8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Фла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4581525"/>
            <a:ext cx="8229600" cy="20986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 smtClean="0"/>
              <a:t>   </a:t>
            </a:r>
            <a:endParaRPr lang="ru-RU" dirty="0" smtClean="0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395535" y="0"/>
            <a:ext cx="8748465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In </a:t>
            </a:r>
            <a:r>
              <a:rPr lang="en-US" sz="2800" dirty="0">
                <a:hlinkClick r:id="rId3" tooltip="Aviation"/>
              </a:rPr>
              <a:t>aviation</a:t>
            </a:r>
            <a:r>
              <a:rPr lang="en-US" sz="2800" dirty="0"/>
              <a:t>, </a:t>
            </a:r>
            <a:r>
              <a:rPr lang="en-US" sz="2800" b="1" dirty="0" err="1"/>
              <a:t>groundcrew</a:t>
            </a:r>
            <a:r>
              <a:rPr lang="en-US" sz="2800" dirty="0"/>
              <a:t> or </a:t>
            </a:r>
            <a:r>
              <a:rPr lang="en-US" sz="2800" b="1" dirty="0"/>
              <a:t>ground staff</a:t>
            </a:r>
            <a:r>
              <a:rPr lang="en-US" sz="2800" dirty="0"/>
              <a:t> are the support personnel that service </a:t>
            </a:r>
            <a:r>
              <a:rPr lang="en-US" sz="2800" dirty="0">
                <a:hlinkClick r:id="rId4" tooltip="Aircraft"/>
              </a:rPr>
              <a:t>aircraft</a:t>
            </a:r>
            <a:r>
              <a:rPr lang="en-US" sz="2800" dirty="0"/>
              <a:t> on the ground – as opposed to </a:t>
            </a:r>
            <a:r>
              <a:rPr lang="en-US" sz="2800" dirty="0">
                <a:hlinkClick r:id="rId5" tooltip="Aircrew"/>
              </a:rPr>
              <a:t>aircrew</a:t>
            </a:r>
            <a:r>
              <a:rPr lang="en-US" sz="2800" dirty="0"/>
              <a:t>, who operate an aircraft while in flight. The term </a:t>
            </a:r>
            <a:r>
              <a:rPr lang="en-US" sz="2800" dirty="0" err="1"/>
              <a:t>groundcrew</a:t>
            </a:r>
            <a:r>
              <a:rPr lang="en-US" sz="2800" dirty="0"/>
              <a:t> is used by both </a:t>
            </a:r>
            <a:r>
              <a:rPr lang="en-US" sz="2800" dirty="0">
                <a:hlinkClick r:id="rId6" tooltip="Airline"/>
              </a:rPr>
              <a:t>airlines</a:t>
            </a:r>
            <a:r>
              <a:rPr lang="en-US" sz="2800" dirty="0"/>
              <a:t> </a:t>
            </a:r>
            <a:r>
              <a:rPr lang="en-US" sz="2800" dirty="0">
                <a:solidFill>
                  <a:srgbClr val="FFFF00"/>
                </a:solidFill>
              </a:rPr>
              <a:t>and </a:t>
            </a:r>
            <a:r>
              <a:rPr lang="en-US" sz="2800" dirty="0">
                <a:solidFill>
                  <a:srgbClr val="FFFF00"/>
                </a:solidFill>
                <a:hlinkClick r:id="rId7" tooltip="Military aviation"/>
              </a:rPr>
              <a:t>military aviation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</a:p>
          <a:p>
            <a:r>
              <a:rPr lang="en-US" sz="2800" dirty="0">
                <a:solidFill>
                  <a:srgbClr val="FFFF00"/>
                </a:solidFill>
              </a:rPr>
              <a:t>Airline ground crew members </a:t>
            </a:r>
            <a:r>
              <a:rPr lang="en-US" sz="2800" dirty="0" smtClean="0">
                <a:solidFill>
                  <a:srgbClr val="FFFF00"/>
                </a:solidFill>
              </a:rPr>
              <a:t>include:</a:t>
            </a:r>
            <a:r>
              <a:rPr lang="en-US" sz="2800" dirty="0">
                <a:solidFill>
                  <a:srgbClr val="FFFF00"/>
                </a:solidFill>
              </a:rPr>
              <a:t> airframe and </a:t>
            </a:r>
            <a:r>
              <a:rPr lang="en-US" sz="2800" dirty="0" smtClean="0">
                <a:solidFill>
                  <a:srgbClr val="FFFF00"/>
                </a:solidFill>
              </a:rPr>
              <a:t>power plant</a:t>
            </a:r>
            <a:r>
              <a:rPr lang="en-US" sz="2800" dirty="0">
                <a:solidFill>
                  <a:srgbClr val="FFFF00"/>
                </a:solidFill>
              </a:rPr>
              <a:t> technicians, avionics technicians, ramp agents, customer service agents, </a:t>
            </a:r>
            <a:r>
              <a:rPr lang="en-US" sz="2800" dirty="0"/>
              <a:t>and flight dispatchers. Ground crew members are responsible for clearing the runway and gate area of any debris or garbage, in order to prevent </a:t>
            </a:r>
            <a:r>
              <a:rPr lang="en-US" sz="2800" dirty="0">
                <a:hlinkClick r:id="rId8" tooltip="Foreign object damage"/>
              </a:rPr>
              <a:t>foreign object damage</a:t>
            </a:r>
            <a:r>
              <a:rPr lang="en-US" sz="2800" dirty="0"/>
              <a:t> by an object being sucked into an </a:t>
            </a:r>
            <a:r>
              <a:rPr lang="en-US" sz="2800" dirty="0" smtClean="0"/>
              <a:t>engine.</a:t>
            </a:r>
            <a:r>
              <a:rPr lang="en-US" sz="2800" dirty="0"/>
              <a:t> The crew visually inspects the tarmac and removes any items found; this is typically called a "</a:t>
            </a:r>
            <a:r>
              <a:rPr lang="en-US" sz="2800" dirty="0">
                <a:hlinkClick r:id="rId8" tooltip="Foreign object damage"/>
              </a:rPr>
              <a:t>FOD walk</a:t>
            </a:r>
            <a:r>
              <a:rPr lang="en-US" sz="2800" dirty="0"/>
              <a:t>" and is done prior to an aircraft's arrival and departure.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06511" y="0"/>
            <a:ext cx="9450511" cy="6480200"/>
          </a:xfrm>
        </p:spPr>
        <p:txBody>
          <a:bodyPr/>
          <a:lstStyle/>
          <a:p>
            <a:r>
              <a:rPr lang="en-US" sz="2200" dirty="0">
                <a:effectLst/>
              </a:rPr>
              <a:t>An </a:t>
            </a:r>
            <a:r>
              <a:rPr lang="en-US" sz="2200" b="1" dirty="0">
                <a:effectLst/>
              </a:rPr>
              <a:t>Aircraft Maintenance Engineer</a:t>
            </a:r>
            <a:r>
              <a:rPr lang="en-US" sz="2200" dirty="0">
                <a:effectLst/>
              </a:rPr>
              <a:t> (</a:t>
            </a:r>
            <a:r>
              <a:rPr lang="en-US" sz="2200" b="1" dirty="0">
                <a:effectLst/>
              </a:rPr>
              <a:t>AME</a:t>
            </a:r>
            <a:r>
              <a:rPr lang="en-US" sz="2200" dirty="0">
                <a:effectLst/>
              </a:rPr>
              <a:t>), also </a:t>
            </a:r>
            <a:r>
              <a:rPr lang="en-US" sz="2200" b="1" dirty="0">
                <a:effectLst/>
              </a:rPr>
              <a:t>Licensed Aircraft Maintenance Engineer</a:t>
            </a:r>
            <a:r>
              <a:rPr lang="en-US" sz="2200" dirty="0">
                <a:effectLst/>
              </a:rPr>
              <a:t> (</a:t>
            </a:r>
            <a:r>
              <a:rPr lang="en-US" sz="2200" b="1" dirty="0">
                <a:effectLst/>
              </a:rPr>
              <a:t>LAME</a:t>
            </a:r>
            <a:r>
              <a:rPr lang="en-US" sz="2200" dirty="0">
                <a:effectLst/>
              </a:rPr>
              <a:t> or </a:t>
            </a:r>
            <a:r>
              <a:rPr lang="en-US" sz="2200" b="1" dirty="0">
                <a:effectLst/>
              </a:rPr>
              <a:t>L-AME</a:t>
            </a:r>
            <a:r>
              <a:rPr lang="en-US" sz="2200" dirty="0">
                <a:effectLst/>
              </a:rPr>
              <a:t>), is a licensed person who carries out and certifies </a:t>
            </a:r>
            <a:r>
              <a:rPr lang="en-US" sz="2200" dirty="0">
                <a:effectLst/>
                <a:hlinkClick r:id="rId2" tooltip="Aircraft maintenance"/>
              </a:rPr>
              <a:t>aircraft maintenance</a:t>
            </a:r>
            <a:r>
              <a:rPr lang="en-US" sz="2200" dirty="0">
                <a:effectLst/>
              </a:rPr>
              <a:t>. The license is widespread internationally and is </a:t>
            </a:r>
            <a:r>
              <a:rPr lang="en-US" sz="2200" dirty="0" smtClean="0">
                <a:effectLst/>
              </a:rPr>
              <a:t>recognized </a:t>
            </a:r>
            <a:r>
              <a:rPr lang="en-US" sz="2200" dirty="0">
                <a:effectLst/>
              </a:rPr>
              <a:t>by the </a:t>
            </a:r>
            <a:r>
              <a:rPr lang="en-US" sz="2200" dirty="0">
                <a:effectLst/>
                <a:hlinkClick r:id="rId3" tooltip="International Civil Aviation Organization"/>
              </a:rPr>
              <a:t>International Civil Aviation Organization</a:t>
            </a:r>
            <a:r>
              <a:rPr lang="en-US" sz="2200" dirty="0">
                <a:effectLst/>
              </a:rPr>
              <a:t> (ICAO</a:t>
            </a:r>
            <a:r>
              <a:rPr lang="en-US" sz="2200" dirty="0" smtClean="0">
                <a:effectLst/>
              </a:rPr>
              <a:t>).</a:t>
            </a:r>
            <a:r>
              <a:rPr lang="en-US" sz="2200" dirty="0">
                <a:effectLst/>
              </a:rPr>
              <a:t> The American FAA </a:t>
            </a:r>
            <a:r>
              <a:rPr lang="en-US" sz="2200" dirty="0" smtClean="0">
                <a:effectLst/>
              </a:rPr>
              <a:t>recognize </a:t>
            </a:r>
            <a:r>
              <a:rPr lang="en-US" sz="2200" dirty="0">
                <a:effectLst/>
              </a:rPr>
              <a:t>the qualification in foreign countries but refer to it as </a:t>
            </a:r>
            <a:r>
              <a:rPr lang="en-US" sz="2200" b="1" dirty="0">
                <a:effectLst/>
              </a:rPr>
              <a:t>Aviation Maintenance Engineer</a:t>
            </a:r>
            <a:r>
              <a:rPr lang="en-US" sz="2200" dirty="0">
                <a:effectLst/>
              </a:rPr>
              <a:t> rather than "Aircraft</a:t>
            </a:r>
            <a:r>
              <a:rPr lang="en-US" sz="2200" dirty="0" smtClean="0">
                <a:effectLst/>
              </a:rPr>
              <a:t>...".</a:t>
            </a:r>
            <a:r>
              <a:rPr lang="en-US" sz="2200" baseline="30000" dirty="0" smtClean="0">
                <a:effectLst/>
              </a:rPr>
              <a:t> </a:t>
            </a:r>
            <a:r>
              <a:rPr lang="en-US" sz="2200" dirty="0" smtClean="0">
                <a:effectLst/>
              </a:rPr>
              <a:t>Countries </a:t>
            </a:r>
            <a:r>
              <a:rPr lang="en-US" sz="2200" dirty="0">
                <a:effectLst/>
              </a:rPr>
              <a:t>which issue or recognize AME licenses internally include; </a:t>
            </a:r>
            <a:r>
              <a:rPr lang="en-US" sz="2200" dirty="0">
                <a:effectLst/>
                <a:hlinkClick r:id="rId4" tooltip="Australia"/>
              </a:rPr>
              <a:t>Australia</a:t>
            </a:r>
            <a:r>
              <a:rPr lang="en-US" sz="2200" dirty="0">
                <a:effectLst/>
              </a:rPr>
              <a:t>, </a:t>
            </a:r>
            <a:r>
              <a:rPr lang="en-US" sz="2200" dirty="0">
                <a:effectLst/>
                <a:hlinkClick r:id="rId5" tooltip="Bangladesh"/>
              </a:rPr>
              <a:t>Bangladesh</a:t>
            </a:r>
            <a:r>
              <a:rPr lang="en-US" sz="2200" dirty="0">
                <a:effectLst/>
              </a:rPr>
              <a:t>, </a:t>
            </a:r>
            <a:r>
              <a:rPr lang="en-US" sz="2200" dirty="0">
                <a:effectLst/>
                <a:hlinkClick r:id="rId6" tooltip="Canada"/>
              </a:rPr>
              <a:t>Canada</a:t>
            </a:r>
            <a:r>
              <a:rPr lang="en-US" sz="2200" dirty="0">
                <a:effectLst/>
              </a:rPr>
              <a:t>, </a:t>
            </a:r>
            <a:r>
              <a:rPr lang="en-US" sz="2200" dirty="0">
                <a:effectLst/>
                <a:hlinkClick r:id="rId7" tooltip="India"/>
              </a:rPr>
              <a:t>India</a:t>
            </a:r>
            <a:r>
              <a:rPr lang="en-US" sz="2200" dirty="0">
                <a:effectLst/>
              </a:rPr>
              <a:t>, </a:t>
            </a:r>
            <a:r>
              <a:rPr lang="en-US" sz="2200" dirty="0">
                <a:effectLst/>
                <a:hlinkClick r:id="rId8" tooltip="New Zealand"/>
              </a:rPr>
              <a:t>New Zealand</a:t>
            </a:r>
            <a:r>
              <a:rPr lang="en-US" sz="2200" dirty="0">
                <a:effectLst/>
              </a:rPr>
              <a:t>, the </a:t>
            </a:r>
            <a:r>
              <a:rPr lang="en-US" sz="2200" dirty="0">
                <a:effectLst/>
                <a:hlinkClick r:id="rId9" tooltip="United Kingdom"/>
              </a:rPr>
              <a:t>United Kingdom</a:t>
            </a:r>
            <a:r>
              <a:rPr lang="en-US" sz="2200" dirty="0">
                <a:effectLst/>
              </a:rPr>
              <a:t> and much of </a:t>
            </a:r>
            <a:r>
              <a:rPr lang="en-US" sz="2200" dirty="0" smtClean="0">
                <a:effectLst/>
                <a:hlinkClick r:id="rId10" tooltip="Asia"/>
              </a:rPr>
              <a:t>Asia</a:t>
            </a:r>
            <a:r>
              <a:rPr lang="en-US" sz="2200" dirty="0" smtClean="0">
                <a:effectLst/>
              </a:rPr>
              <a:t>.</a:t>
            </a:r>
            <a:r>
              <a:rPr lang="ru-RU" sz="2200" baseline="30000" dirty="0">
                <a:effectLst/>
              </a:rPr>
              <a:t> </a:t>
            </a:r>
            <a:r>
              <a:rPr lang="en-US" sz="2200" dirty="0" smtClean="0">
                <a:effectLst/>
              </a:rPr>
              <a:t>The </a:t>
            </a:r>
            <a:r>
              <a:rPr lang="en-US" sz="2200" dirty="0">
                <a:effectLst/>
              </a:rPr>
              <a:t>American equivalent of an AME is an </a:t>
            </a:r>
            <a:r>
              <a:rPr lang="en-US" sz="2200" dirty="0">
                <a:effectLst/>
                <a:hlinkClick r:id="rId11" tooltip="Aircraft maintenance technician"/>
              </a:rPr>
              <a:t>aircraft maintenance technician</a:t>
            </a:r>
            <a:r>
              <a:rPr lang="en-US" sz="2200" dirty="0">
                <a:effectLst/>
              </a:rPr>
              <a:t> (AMT), also known as an A&amp;P</a:t>
            </a:r>
            <a:r>
              <a:rPr lang="en-US" sz="2200" dirty="0" smtClean="0">
                <a:effectLst/>
              </a:rPr>
              <a:t>.</a:t>
            </a:r>
            <a:endParaRPr lang="en-US" sz="2200" dirty="0">
              <a:effectLst/>
            </a:endParaRPr>
          </a:p>
          <a:p>
            <a:r>
              <a:rPr lang="en-US" sz="2200" dirty="0">
                <a:effectLst/>
              </a:rPr>
              <a:t>Up until 1998, Type I and Type II Aircraft Maintenance Engineer (AME) </a:t>
            </a:r>
            <a:r>
              <a:rPr lang="en-US" sz="2200" dirty="0" smtClean="0">
                <a:effectLst/>
              </a:rPr>
              <a:t>licenses </a:t>
            </a:r>
            <a:r>
              <a:rPr lang="en-US" sz="2200" dirty="0">
                <a:effectLst/>
              </a:rPr>
              <a:t>were distinguished. In 1998 ICAO replaced these by a single AME </a:t>
            </a:r>
            <a:r>
              <a:rPr lang="en-US" sz="2200" dirty="0" smtClean="0">
                <a:effectLst/>
              </a:rPr>
              <a:t>license.</a:t>
            </a:r>
            <a:endParaRPr lang="en-US" sz="2200" dirty="0">
              <a:effectLst/>
            </a:endParaRPr>
          </a:p>
          <a:p>
            <a:r>
              <a:rPr lang="en-US" sz="2200" dirty="0">
                <a:effectLst/>
              </a:rPr>
              <a:t>In 2005 the relationship between the Canadian AME and the US A&amp;P (AMT) was further revised, through a Bilateral Aviation Safety Agreement (BASA) between the US and Canada.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568952" cy="4089608"/>
          </a:xfrm>
        </p:spPr>
        <p:txBody>
          <a:bodyPr/>
          <a:lstStyle/>
          <a:p>
            <a:r>
              <a:rPr lang="en-US" b="1" dirty="0" smtClean="0"/>
              <a:t>Ground</a:t>
            </a:r>
            <a:r>
              <a:rPr lang="ru-RU" b="1" dirty="0" smtClean="0"/>
              <a:t> </a:t>
            </a:r>
            <a:r>
              <a:rPr lang="en-US" b="1" dirty="0" smtClean="0"/>
              <a:t>crew</a:t>
            </a:r>
            <a:r>
              <a:rPr lang="en-US" b="1" dirty="0"/>
              <a:t> </a:t>
            </a:r>
            <a:r>
              <a:rPr lang="en-US" b="1" dirty="0" smtClean="0"/>
              <a:t>is an </a:t>
            </a:r>
            <a:r>
              <a:rPr lang="en-US" dirty="0" smtClean="0">
                <a:hlinkClick r:id="rId2" tooltip="Definition of airport"/>
              </a:rPr>
              <a:t>airport</a:t>
            </a:r>
            <a:r>
              <a:rPr lang="en-US" dirty="0"/>
              <a:t> </a:t>
            </a:r>
            <a:r>
              <a:rPr lang="en-US" dirty="0">
                <a:hlinkClick r:id="rId3" tooltip="Definition of personnel"/>
              </a:rPr>
              <a:t>personnel</a:t>
            </a:r>
            <a:r>
              <a:rPr lang="en-US" dirty="0"/>
              <a:t> as </a:t>
            </a:r>
            <a:r>
              <a:rPr lang="en-US" dirty="0">
                <a:hlinkClick r:id="rId4" tooltip="Definition of opposed"/>
              </a:rPr>
              <a:t>opposed</a:t>
            </a:r>
            <a:r>
              <a:rPr lang="en-US" dirty="0"/>
              <a:t> to those who work on </a:t>
            </a:r>
            <a:r>
              <a:rPr lang="en-US" dirty="0">
                <a:hlinkClick r:id="rId5" tooltip="Definition of board"/>
              </a:rPr>
              <a:t>board</a:t>
            </a:r>
            <a:r>
              <a:rPr lang="en-US" dirty="0"/>
              <a:t> </a:t>
            </a:r>
            <a:r>
              <a:rPr lang="en-US" dirty="0" smtClean="0">
                <a:hlinkClick r:id="rId6" tooltip="Definition of aircraft"/>
              </a:rPr>
              <a:t>aircraft</a:t>
            </a:r>
            <a:r>
              <a:rPr lang="en-US" dirty="0" smtClean="0"/>
              <a:t>. (</a:t>
            </a:r>
            <a:r>
              <a:rPr lang="en-US" b="1" dirty="0">
                <a:effectLst/>
              </a:rPr>
              <a:t>in </a:t>
            </a:r>
            <a:r>
              <a:rPr lang="en-US" b="1" dirty="0" smtClean="0">
                <a:effectLst/>
              </a:rPr>
              <a:t>British)</a:t>
            </a:r>
            <a:endParaRPr lang="ru-RU" dirty="0" smtClean="0"/>
          </a:p>
          <a:p>
            <a:r>
              <a:rPr lang="en-US" b="1" dirty="0" smtClean="0">
                <a:effectLst/>
              </a:rPr>
              <a:t>Ground </a:t>
            </a:r>
            <a:r>
              <a:rPr lang="en-US" b="1" dirty="0">
                <a:effectLst/>
              </a:rPr>
              <a:t>crew </a:t>
            </a:r>
            <a:r>
              <a:rPr lang="en-US" b="1" dirty="0"/>
              <a:t> </a:t>
            </a:r>
            <a:r>
              <a:rPr lang="en-US" b="1" dirty="0" smtClean="0"/>
              <a:t>is </a:t>
            </a:r>
            <a:r>
              <a:rPr lang="en-US" dirty="0" smtClean="0">
                <a:effectLst/>
              </a:rPr>
              <a:t>a</a:t>
            </a:r>
            <a:r>
              <a:rPr lang="en-US" dirty="0">
                <a:effectLst/>
              </a:rPr>
              <a:t> </a:t>
            </a:r>
            <a:r>
              <a:rPr lang="en-US" dirty="0">
                <a:effectLst/>
                <a:hlinkClick r:id="rId7" tooltip="Definition of team"/>
              </a:rPr>
              <a:t>team</a:t>
            </a:r>
            <a:r>
              <a:rPr lang="en-US" dirty="0">
                <a:effectLst/>
              </a:rPr>
              <a:t> of people who </a:t>
            </a:r>
            <a:r>
              <a:rPr lang="en-US" dirty="0">
                <a:effectLst/>
                <a:hlinkClick r:id="rId8" tooltip="Definition of maintain"/>
              </a:rPr>
              <a:t>maintain</a:t>
            </a:r>
            <a:r>
              <a:rPr lang="en-US" dirty="0">
                <a:effectLst/>
              </a:rPr>
              <a:t> and </a:t>
            </a:r>
            <a:r>
              <a:rPr lang="en-US" dirty="0">
                <a:effectLst/>
                <a:hlinkClick r:id="rId9" tooltip="Definition of repair"/>
              </a:rPr>
              <a:t>repair</a:t>
            </a:r>
            <a:r>
              <a:rPr lang="en-US" dirty="0">
                <a:effectLst/>
              </a:rPr>
              <a:t> </a:t>
            </a:r>
            <a:r>
              <a:rPr lang="en-US" dirty="0" smtClean="0">
                <a:effectLst/>
              </a:rPr>
              <a:t>aircraft. (</a:t>
            </a:r>
            <a:r>
              <a:rPr lang="en-US" b="1" dirty="0">
                <a:effectLst/>
              </a:rPr>
              <a:t>in American</a:t>
            </a:r>
            <a:r>
              <a:rPr lang="en-US" dirty="0" smtClean="0">
                <a:effectLst/>
              </a:rPr>
              <a:t>)</a:t>
            </a:r>
            <a:endParaRPr lang="en-US" dirty="0">
              <a:effectLst/>
            </a:endParaRPr>
          </a:p>
          <a:p>
            <a:r>
              <a:rPr lang="en-US" b="1" dirty="0" smtClean="0"/>
              <a:t> </a:t>
            </a:r>
            <a:r>
              <a:rPr lang="en-US" dirty="0">
                <a:effectLst/>
              </a:rPr>
              <a:t>At an airport, the people who </a:t>
            </a:r>
            <a:r>
              <a:rPr lang="en-US" dirty="0">
                <a:effectLst/>
                <a:hlinkClick r:id="rId10" tooltip="Definition of look"/>
              </a:rPr>
              <a:t>look</a:t>
            </a:r>
            <a:r>
              <a:rPr lang="en-US" dirty="0">
                <a:effectLst/>
              </a:rPr>
              <a:t> after the </a:t>
            </a:r>
            <a:r>
              <a:rPr lang="en-US" dirty="0">
                <a:effectLst/>
                <a:hlinkClick r:id="rId11" tooltip="Definition of planes"/>
              </a:rPr>
              <a:t>planes</a:t>
            </a:r>
            <a:r>
              <a:rPr lang="en-US" dirty="0">
                <a:effectLst/>
              </a:rPr>
              <a:t> when they are on the ground are </a:t>
            </a:r>
            <a:r>
              <a:rPr lang="en-US" dirty="0">
                <a:effectLst/>
                <a:hlinkClick r:id="rId12" tooltip="Definition of called"/>
              </a:rPr>
              <a:t>called</a:t>
            </a:r>
            <a:r>
              <a:rPr lang="en-US" dirty="0">
                <a:effectLst/>
              </a:rPr>
              <a:t> the </a:t>
            </a:r>
            <a:r>
              <a:rPr lang="en-US" b="1" dirty="0">
                <a:effectLst/>
              </a:rPr>
              <a:t>ground </a:t>
            </a:r>
            <a:r>
              <a:rPr lang="en-US" b="1" dirty="0">
                <a:effectLst/>
                <a:hlinkClick r:id="rId13" tooltip="Definition of crew"/>
              </a:rPr>
              <a:t>crew</a:t>
            </a:r>
            <a:r>
              <a:rPr lang="en-US" dirty="0">
                <a:effectLst/>
              </a:rPr>
              <a:t>.</a:t>
            </a:r>
            <a:endParaRPr lang="en-US" b="1" dirty="0">
              <a:effectLst/>
            </a:endParaRPr>
          </a:p>
          <a:p>
            <a:endParaRPr lang="ru-RU" dirty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Переведите и выучи предложения наизусть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906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8640"/>
            <a:ext cx="8496944" cy="6192688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Ground Support Equipment</a:t>
            </a:r>
            <a:r>
              <a:rPr lang="en-US" dirty="0">
                <a:effectLst/>
              </a:rPr>
              <a:t> (</a:t>
            </a:r>
            <a:r>
              <a:rPr lang="en-US" b="1" dirty="0">
                <a:effectLst/>
              </a:rPr>
              <a:t>GSE</a:t>
            </a:r>
            <a:r>
              <a:rPr lang="en-US" dirty="0">
                <a:effectLst/>
              </a:rPr>
              <a:t>) is the support equipment found at an </a:t>
            </a:r>
            <a:r>
              <a:rPr lang="en-US" dirty="0">
                <a:effectLst/>
                <a:hlinkClick r:id="rId2" tooltip="Airport"/>
              </a:rPr>
              <a:t>airport</a:t>
            </a:r>
            <a:r>
              <a:rPr lang="en-US" dirty="0">
                <a:effectLst/>
              </a:rPr>
              <a:t>, usually on the </a:t>
            </a:r>
            <a:r>
              <a:rPr lang="en-US" dirty="0">
                <a:effectLst/>
                <a:hlinkClick r:id="rId3" tooltip="Airport ramp"/>
              </a:rPr>
              <a:t>apron</a:t>
            </a:r>
            <a:r>
              <a:rPr lang="en-US" dirty="0">
                <a:effectLst/>
              </a:rPr>
              <a:t>, the servicing area by the </a:t>
            </a:r>
            <a:r>
              <a:rPr lang="en-US" dirty="0">
                <a:effectLst/>
                <a:hlinkClick r:id="rId4" tooltip="Airport terminal"/>
              </a:rPr>
              <a:t>terminal</a:t>
            </a:r>
            <a:r>
              <a:rPr lang="en-US" dirty="0">
                <a:effectLst/>
              </a:rPr>
              <a:t>. This equipment is used to service the aircraft between flights. As the name suggests, ground support equipment is there to support the operations of </a:t>
            </a:r>
            <a:r>
              <a:rPr lang="en-US" dirty="0">
                <a:effectLst/>
                <a:hlinkClick r:id="rId5" tooltip="Aircraft"/>
              </a:rPr>
              <a:t>aircraft</a:t>
            </a:r>
            <a:r>
              <a:rPr lang="en-US" dirty="0">
                <a:effectLst/>
              </a:rPr>
              <a:t> whilst on the ground. The role of this equipment generally involves ground power operations, aircraft mobility, and cargo/passenger loading operations</a:t>
            </a:r>
            <a:r>
              <a:rPr lang="en-US" dirty="0" smtClean="0">
                <a:effectLst/>
              </a:rPr>
              <a:t>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7544" y="5943600"/>
            <a:ext cx="7543800" cy="914400"/>
          </a:xfrm>
        </p:spPr>
        <p:txBody>
          <a:bodyPr/>
          <a:lstStyle/>
          <a:p>
            <a:r>
              <a:rPr lang="ru-RU" dirty="0" smtClean="0"/>
              <a:t>Переведи, запиши новые слова.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410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60649"/>
            <a:ext cx="8064896" cy="4082752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Countries which issue or recognize AME licenses internally include; </a:t>
            </a:r>
            <a:r>
              <a:rPr lang="en-US" dirty="0">
                <a:effectLst/>
                <a:hlinkClick r:id="rId2" tooltip="Australia"/>
              </a:rPr>
              <a:t>Australia</a:t>
            </a:r>
            <a:r>
              <a:rPr lang="en-US" dirty="0">
                <a:effectLst/>
              </a:rPr>
              <a:t>, </a:t>
            </a:r>
            <a:r>
              <a:rPr lang="en-US" dirty="0">
                <a:effectLst/>
                <a:hlinkClick r:id="rId3" tooltip="Bangladesh"/>
              </a:rPr>
              <a:t>Bangladesh</a:t>
            </a:r>
            <a:r>
              <a:rPr lang="en-US" dirty="0">
                <a:effectLst/>
              </a:rPr>
              <a:t>, </a:t>
            </a:r>
            <a:r>
              <a:rPr lang="en-US" dirty="0">
                <a:effectLst/>
                <a:hlinkClick r:id="rId4" tooltip="Canada"/>
              </a:rPr>
              <a:t>Canada</a:t>
            </a:r>
            <a:r>
              <a:rPr lang="en-US" dirty="0">
                <a:effectLst/>
              </a:rPr>
              <a:t>, </a:t>
            </a:r>
            <a:r>
              <a:rPr lang="en-US" dirty="0">
                <a:effectLst/>
                <a:hlinkClick r:id="rId5" tooltip="India"/>
              </a:rPr>
              <a:t>India</a:t>
            </a:r>
            <a:r>
              <a:rPr lang="en-US" dirty="0">
                <a:effectLst/>
              </a:rPr>
              <a:t>, </a:t>
            </a:r>
            <a:r>
              <a:rPr lang="en-US" dirty="0">
                <a:effectLst/>
                <a:hlinkClick r:id="rId6" tooltip="New Zealand"/>
              </a:rPr>
              <a:t>New Zealand</a:t>
            </a:r>
            <a:r>
              <a:rPr lang="en-US" dirty="0">
                <a:effectLst/>
              </a:rPr>
              <a:t>, the </a:t>
            </a:r>
            <a:r>
              <a:rPr lang="en-US" dirty="0">
                <a:effectLst/>
                <a:hlinkClick r:id="rId7" tooltip="United Kingdom"/>
              </a:rPr>
              <a:t>United Kingdom</a:t>
            </a:r>
            <a:r>
              <a:rPr lang="en-US" dirty="0">
                <a:effectLst/>
              </a:rPr>
              <a:t> and much of </a:t>
            </a:r>
            <a:r>
              <a:rPr lang="en-US" dirty="0">
                <a:effectLst/>
                <a:hlinkClick r:id="rId8" tooltip="Asia"/>
              </a:rPr>
              <a:t>Asia</a:t>
            </a:r>
            <a:r>
              <a:rPr lang="en-US" dirty="0">
                <a:effectLst/>
              </a:rPr>
              <a:t>.</a:t>
            </a:r>
            <a:r>
              <a:rPr lang="en-US" baseline="30000" dirty="0">
                <a:effectLst/>
                <a:hlinkClick r:id="rId9"/>
              </a:rPr>
              <a:t>[3][4][5][6]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The American equivalent of an AME is an </a:t>
            </a:r>
            <a:r>
              <a:rPr lang="en-US" dirty="0">
                <a:effectLst/>
                <a:hlinkClick r:id="rId10" tooltip="Aircraft maintenance technician"/>
              </a:rPr>
              <a:t>aircraft maintenance technician</a:t>
            </a:r>
            <a:r>
              <a:rPr lang="en-US" dirty="0">
                <a:effectLst/>
              </a:rPr>
              <a:t> (AMT), also known as an A&amp;P.</a:t>
            </a:r>
          </a:p>
          <a:p>
            <a:r>
              <a:rPr lang="en-US" dirty="0">
                <a:effectLst/>
              </a:rPr>
              <a:t>Up until 1998, Type I and Type II Aircraft Maintenance Engineer (AME) </a:t>
            </a:r>
            <a:r>
              <a:rPr lang="en-US" dirty="0" err="1">
                <a:effectLst/>
              </a:rPr>
              <a:t>licences</a:t>
            </a:r>
            <a:r>
              <a:rPr lang="en-US" dirty="0">
                <a:effectLst/>
              </a:rPr>
              <a:t> were distinguished. In 1998 ICAO replaced these by a single AME </a:t>
            </a:r>
            <a:r>
              <a:rPr lang="en-US" dirty="0" err="1">
                <a:effectLst/>
              </a:rPr>
              <a:t>licence</a:t>
            </a:r>
            <a:r>
              <a:rPr lang="en-US" dirty="0">
                <a:effectLst/>
              </a:rPr>
              <a:t>.</a:t>
            </a:r>
          </a:p>
          <a:p>
            <a:r>
              <a:rPr lang="en-US" dirty="0">
                <a:effectLst/>
              </a:rPr>
              <a:t>In 2005 the relationship between the Canadian AME and the US A&amp;P (AMT) was further revised, through a Bilateral Aviation Safety Agreement (BASA) between the US and Canada.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Перескажи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12836"/>
            <a:ext cx="4032448" cy="289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17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88640"/>
            <a:ext cx="7992888" cy="3866728"/>
          </a:xfrm>
        </p:spPr>
        <p:txBody>
          <a:bodyPr/>
          <a:lstStyle/>
          <a:p>
            <a:r>
              <a:rPr lang="en-US" dirty="0">
                <a:effectLst/>
              </a:rPr>
              <a:t>An </a:t>
            </a:r>
            <a:r>
              <a:rPr lang="en-US" b="1" dirty="0">
                <a:effectLst/>
              </a:rPr>
              <a:t>Aircraft Maintenance Engineer</a:t>
            </a:r>
            <a:r>
              <a:rPr lang="en-US" dirty="0">
                <a:effectLst/>
              </a:rPr>
              <a:t> (</a:t>
            </a:r>
            <a:r>
              <a:rPr lang="en-US" b="1" dirty="0">
                <a:effectLst/>
              </a:rPr>
              <a:t>AME</a:t>
            </a:r>
            <a:r>
              <a:rPr lang="en-US" dirty="0">
                <a:effectLst/>
              </a:rPr>
              <a:t>), also </a:t>
            </a:r>
            <a:r>
              <a:rPr lang="en-US" b="1" dirty="0">
                <a:effectLst/>
              </a:rPr>
              <a:t>Licensed Aircraft Maintenance Engineer</a:t>
            </a:r>
            <a:r>
              <a:rPr lang="en-US" dirty="0">
                <a:effectLst/>
              </a:rPr>
              <a:t> (</a:t>
            </a:r>
            <a:r>
              <a:rPr lang="en-US" b="1" dirty="0">
                <a:effectLst/>
              </a:rPr>
              <a:t>LAME</a:t>
            </a:r>
            <a:r>
              <a:rPr lang="en-US" dirty="0">
                <a:effectLst/>
              </a:rPr>
              <a:t> or </a:t>
            </a:r>
            <a:r>
              <a:rPr lang="en-US" b="1" dirty="0">
                <a:effectLst/>
              </a:rPr>
              <a:t>L-AME</a:t>
            </a:r>
            <a:r>
              <a:rPr lang="en-US" dirty="0">
                <a:effectLst/>
              </a:rPr>
              <a:t>), is a licensed person who carries out and certifies </a:t>
            </a:r>
            <a:r>
              <a:rPr lang="en-US" dirty="0">
                <a:effectLst/>
                <a:hlinkClick r:id="rId2" tooltip="Aircraft maintenance"/>
              </a:rPr>
              <a:t>aircraft maintenance</a:t>
            </a:r>
            <a:r>
              <a:rPr lang="en-US" dirty="0">
                <a:effectLst/>
              </a:rPr>
              <a:t>. The license is widespread internationally and is </a:t>
            </a:r>
            <a:r>
              <a:rPr lang="en-US" dirty="0" err="1">
                <a:effectLst/>
              </a:rPr>
              <a:t>recognised</a:t>
            </a:r>
            <a:r>
              <a:rPr lang="en-US" dirty="0">
                <a:effectLst/>
              </a:rPr>
              <a:t> by the </a:t>
            </a:r>
            <a:r>
              <a:rPr lang="en-US" dirty="0">
                <a:effectLst/>
                <a:hlinkClick r:id="rId3" tooltip="International Civil Aviation Organization"/>
              </a:rPr>
              <a:t>International Civil Aviation Organization</a:t>
            </a:r>
            <a:r>
              <a:rPr lang="en-US" dirty="0">
                <a:effectLst/>
              </a:rPr>
              <a:t> (ICAO). The American FAA </a:t>
            </a:r>
            <a:r>
              <a:rPr lang="en-US" dirty="0" err="1">
                <a:effectLst/>
              </a:rPr>
              <a:t>recognise</a:t>
            </a:r>
            <a:r>
              <a:rPr lang="en-US" dirty="0">
                <a:effectLst/>
              </a:rPr>
              <a:t> the qualification in foreign countries but refer to it as </a:t>
            </a:r>
            <a:r>
              <a:rPr lang="en-US" b="1" dirty="0">
                <a:effectLst/>
              </a:rPr>
              <a:t>Aviation Maintenance Engineer</a:t>
            </a:r>
            <a:r>
              <a:rPr lang="en-US" dirty="0">
                <a:effectLst/>
              </a:rPr>
              <a:t> rather than "Aircraft...".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81500" y="5085184"/>
            <a:ext cx="4762500" cy="914400"/>
          </a:xfrm>
        </p:spPr>
        <p:txBody>
          <a:bodyPr/>
          <a:lstStyle/>
          <a:p>
            <a:pPr algn="ctr"/>
            <a:r>
              <a:rPr lang="ru-RU" sz="3500" dirty="0" smtClean="0"/>
              <a:t>К данному тексту составь по пять вопросов и запиши их</a:t>
            </a:r>
            <a:endParaRPr lang="ru-RU" sz="3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381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332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2616" y="5744903"/>
            <a:ext cx="8119864" cy="914400"/>
          </a:xfrm>
        </p:spPr>
        <p:txBody>
          <a:bodyPr/>
          <a:lstStyle/>
          <a:p>
            <a:pPr algn="ctr"/>
            <a:r>
              <a:rPr lang="ru-RU" sz="3500" dirty="0" smtClean="0"/>
              <a:t>Опиши на английском кто изображен на рисунке</a:t>
            </a:r>
            <a:endParaRPr lang="ru-RU" sz="3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7066"/>
            <a:ext cx="7632848" cy="533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954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461</TotalTime>
  <Words>146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Океан</vt:lpstr>
      <vt:lpstr>Аспект</vt:lpstr>
      <vt:lpstr>Солнцестояние</vt:lpstr>
      <vt:lpstr>Апекс</vt:lpstr>
      <vt:lpstr>Базовая</vt:lpstr>
      <vt:lpstr>Наземный экипаж</vt:lpstr>
      <vt:lpstr>Презентация PowerPoint</vt:lpstr>
      <vt:lpstr>Презентация PowerPoint</vt:lpstr>
      <vt:lpstr>Презентация PowerPoint</vt:lpstr>
      <vt:lpstr>Переведите и выучи предложения наизусть </vt:lpstr>
      <vt:lpstr>Переведи, запиши новые слова. </vt:lpstr>
      <vt:lpstr>Перескажи </vt:lpstr>
      <vt:lpstr>К данному тексту составь по пять вопросов и запиши их</vt:lpstr>
      <vt:lpstr>Опиши на английском кто изображен на рисунке</vt:lpstr>
      <vt:lpstr>Составь рассказ по рисунку</vt:lpstr>
      <vt:lpstr>Ответь на английском сегодня :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in Russia</dc:title>
  <dc:creator>Андрей</dc:creator>
  <cp:lastModifiedBy>Олег</cp:lastModifiedBy>
  <cp:revision>26</cp:revision>
  <dcterms:created xsi:type="dcterms:W3CDTF">2010-10-27T14:04:10Z</dcterms:created>
  <dcterms:modified xsi:type="dcterms:W3CDTF">2019-01-22T18:38:32Z</dcterms:modified>
</cp:coreProperties>
</file>